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6256000" cy="91440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82" y="-102"/>
      </p:cViewPr>
      <p:guideLst>
        <p:guide orient="horz" pos="2880"/>
        <p:guide pos="5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8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F2D440B7-D009-4E19-9C2E-8774A18D2BBE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52520" y="1241280"/>
            <a:ext cx="5952600" cy="3349440"/>
          </a:xfrm>
          <a:prstGeom prst="rect">
            <a:avLst/>
          </a:prstGeom>
        </p:spPr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685800" y="4776840"/>
            <a:ext cx="5486040" cy="39081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3" name="Номер слайда 3"/>
          <p:cNvSpPr txBox="1"/>
          <p:nvPr/>
        </p:nvSpPr>
        <p:spPr>
          <a:xfrm>
            <a:off x="3884760" y="9429840"/>
            <a:ext cx="2971440" cy="4964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D7FD43B0-B0C6-4F31-860E-B3F0ECA9207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52520" y="1241280"/>
            <a:ext cx="5952600" cy="3349440"/>
          </a:xfrm>
          <a:prstGeom prst="rect">
            <a:avLst/>
          </a:prstGeom>
        </p:spPr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85800" y="4776840"/>
            <a:ext cx="5486040" cy="39081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6" name="Номер слайда 3"/>
          <p:cNvSpPr txBox="1"/>
          <p:nvPr/>
        </p:nvSpPr>
        <p:spPr>
          <a:xfrm>
            <a:off x="3884760" y="9429840"/>
            <a:ext cx="2971440" cy="4964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D92D5D68-0BA8-4889-8C1B-62F9E88FA6C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3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52520" y="1241280"/>
            <a:ext cx="5952600" cy="3349440"/>
          </a:xfrm>
          <a:prstGeom prst="rect">
            <a:avLst/>
          </a:prstGeom>
        </p:spPr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85800" y="4776840"/>
            <a:ext cx="5486040" cy="39081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79" name="Номер слайда 3"/>
          <p:cNvSpPr txBox="1"/>
          <p:nvPr/>
        </p:nvSpPr>
        <p:spPr>
          <a:xfrm>
            <a:off x="3884760" y="9429840"/>
            <a:ext cx="2971440" cy="4964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F92501A9-C787-4D66-94DD-B3E01454172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7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52520" y="1241280"/>
            <a:ext cx="5952600" cy="3349440"/>
          </a:xfrm>
          <a:prstGeom prst="rect">
            <a:avLst/>
          </a:prstGeom>
        </p:spPr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685800" y="4776840"/>
            <a:ext cx="5486040" cy="39081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2" name="Номер слайда 3"/>
          <p:cNvSpPr txBox="1"/>
          <p:nvPr/>
        </p:nvSpPr>
        <p:spPr>
          <a:xfrm>
            <a:off x="3884760" y="9429840"/>
            <a:ext cx="2971440" cy="4964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9FEFABC-25FE-4284-AAC1-D5F46B6F2B2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8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812520" y="49096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830916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575892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1070568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81252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575892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1070568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812520" y="364680"/>
            <a:ext cx="14630040" cy="7076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0916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812520" y="49096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830916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575892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10705680" y="21394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81252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575892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10705680" y="4909680"/>
            <a:ext cx="471060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812520" y="364680"/>
            <a:ext cx="14630040" cy="7076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8309160" y="49096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81252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8309160" y="2139480"/>
            <a:ext cx="713916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812520" y="4909680"/>
            <a:ext cx="14630040" cy="25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427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/>
          <p:nvPr/>
        </p:nvPicPr>
        <p:blipFill>
          <a:blip r:embed="rId14"/>
          <a:stretch/>
        </p:blipFill>
        <p:spPr>
          <a:xfrm>
            <a:off x="0" y="0"/>
            <a:ext cx="16255800" cy="9143640"/>
          </a:xfrm>
          <a:prstGeom prst="rect">
            <a:avLst/>
          </a:prstGeom>
          <a:ln w="9525">
            <a:noFill/>
          </a:ln>
        </p:spPr>
      </p:pic>
      <p:sp>
        <p:nvSpPr>
          <p:cNvPr id="7" name="PlaceHolder 1"/>
          <p:cNvSpPr>
            <a:spLocks noGrp="1"/>
          </p:cNvSpPr>
          <p:nvPr>
            <p:ph type="dt"/>
          </p:nvPr>
        </p:nvSpPr>
        <p:spPr>
          <a:xfrm>
            <a:off x="812880" y="8326800"/>
            <a:ext cx="3792600" cy="63468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3B57507D-B399-4801-85B6-DD44478856D6}" type="datetime1">
              <a:rPr lang="ru-RU" sz="1870" b="0" strike="noStrike" spc="-1">
                <a:solidFill>
                  <a:srgbClr val="8B8B8B"/>
                </a:solidFill>
                <a:latin typeface="Arial"/>
                <a:ea typeface="SimSun"/>
              </a:rPr>
              <a:pPr>
                <a:lnSpc>
                  <a:spcPct val="100000"/>
                </a:lnSpc>
              </a:pPr>
              <a:t>08.07.2026</a:t>
            </a:fld>
            <a:endParaRPr lang="ru-RU" sz="1870" b="0" strike="noStrike" spc="-1">
              <a:latin typeface="Times New Roman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ftr"/>
          </p:nvPr>
        </p:nvSpPr>
        <p:spPr>
          <a:xfrm>
            <a:off x="5554080" y="8326800"/>
            <a:ext cx="5147280" cy="63468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sldNum"/>
          </p:nvPr>
        </p:nvSpPr>
        <p:spPr>
          <a:xfrm>
            <a:off x="11649960" y="8326800"/>
            <a:ext cx="3792600" cy="63468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fld id="{F31D5C90-2349-434E-9CCA-39E7DD3F84D4}" type="slidenum">
              <a:rPr lang="ru-RU" sz="1870" b="0" strike="noStrike" spc="-1">
                <a:solidFill>
                  <a:srgbClr val="8B8B8B"/>
                </a:solidFill>
                <a:latin typeface="Arial"/>
                <a:ea typeface="SimSun"/>
              </a:rPr>
              <a:pPr algn="r">
                <a:lnSpc>
                  <a:spcPct val="100000"/>
                </a:lnSpc>
              </a:pPr>
              <a:t>‹#›</a:t>
            </a:fld>
            <a:endParaRPr lang="ru-RU" sz="1870" b="0" strike="noStrike" spc="-1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27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67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67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traight Connector 6"/>
          <p:cNvSpPr/>
          <p:nvPr/>
        </p:nvSpPr>
        <p:spPr>
          <a:xfrm flipV="1">
            <a:off x="1015920" y="1101600"/>
            <a:ext cx="0" cy="1219320"/>
          </a:xfrm>
          <a:prstGeom prst="line">
            <a:avLst/>
          </a:prstGeom>
          <a:ln w="19050">
            <a:solidFill>
              <a:srgbClr val="1CAD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PlaceHolder 1"/>
          <p:cNvSpPr>
            <a:spLocks noGrp="1"/>
          </p:cNvSpPr>
          <p:nvPr>
            <p:ph type="dt"/>
          </p:nvPr>
        </p:nvSpPr>
        <p:spPr>
          <a:xfrm>
            <a:off x="1365480" y="8627760"/>
            <a:ext cx="2871720" cy="3654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340" b="0" strike="noStrike" spc="-1">
                <a:solidFill>
                  <a:srgbClr val="0D0D0D"/>
                </a:solidFill>
                <a:latin typeface="Tw Cen MT Condensed"/>
              </a:rPr>
              <a:t>14.01.2025</a:t>
            </a:r>
            <a:endParaRPr lang="ru-RU" sz="1340" b="0" strike="noStrike" spc="-1">
              <a:latin typeface="Times New Roman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ftr"/>
          </p:nvPr>
        </p:nvSpPr>
        <p:spPr>
          <a:xfrm>
            <a:off x="6457320" y="8627760"/>
            <a:ext cx="7868160" cy="3654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sldNum"/>
          </p:nvPr>
        </p:nvSpPr>
        <p:spPr>
          <a:xfrm>
            <a:off x="14449680" y="8627760"/>
            <a:ext cx="1297800" cy="3654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340" b="0" strike="noStrike" spc="-1">
                <a:solidFill>
                  <a:srgbClr val="0D0D0D"/>
                </a:solidFill>
                <a:latin typeface="Tw Cen MT Condensed"/>
              </a:rPr>
              <a:t>‹#›</a:t>
            </a:r>
            <a:endParaRPr lang="ru-RU" sz="1340" b="0" strike="noStrike" spc="-1"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title"/>
          </p:nvPr>
        </p:nvSpPr>
        <p:spPr>
          <a:xfrm>
            <a:off x="812520" y="364680"/>
            <a:ext cx="14630040" cy="1526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Tw Cen MT"/>
              </a:rPr>
              <a:t>Для правки текста заглавия щёлкните мышью</a:t>
            </a: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812520" y="2139480"/>
            <a:ext cx="14630040" cy="5302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940" b="0" strike="noStrike" spc="-1">
                <a:solidFill>
                  <a:srgbClr val="000000"/>
                </a:solidFill>
                <a:latin typeface="Tw Cen MT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70" b="0" strike="noStrike" spc="-1">
                <a:solidFill>
                  <a:srgbClr val="000000"/>
                </a:solidFill>
                <a:latin typeface="Tw Cen MT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70" b="0" strike="noStrike" spc="-1">
                <a:solidFill>
                  <a:srgbClr val="000000"/>
                </a:solidFill>
                <a:latin typeface="Tw Cen MT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70" b="0" strike="noStrike" spc="-1">
                <a:solidFill>
                  <a:srgbClr val="000000"/>
                </a:solidFill>
                <a:latin typeface="Tw Cen MT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w Cen MT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w Cen MT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Tw Cen MT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image" Target="../media/image23.png"/><Relationship Id="rId21" Type="http://schemas.openxmlformats.org/officeDocument/2006/relationships/image" Target="../media/image1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5.png"/><Relationship Id="rId23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9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4.png"/><Relationship Id="rId2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Рисунок 2"/>
          <p:cNvPicPr/>
          <p:nvPr/>
        </p:nvPicPr>
        <p:blipFill>
          <a:blip r:embed="rId3"/>
          <a:stretch/>
        </p:blipFill>
        <p:spPr>
          <a:xfrm>
            <a:off x="1523880" y="876240"/>
            <a:ext cx="3822480" cy="4088880"/>
          </a:xfrm>
          <a:prstGeom prst="rect">
            <a:avLst/>
          </a:prstGeom>
          <a:ln w="0">
            <a:noFill/>
          </a:ln>
        </p:spPr>
      </p:pic>
      <p:sp>
        <p:nvSpPr>
          <p:cNvPr id="91" name="Текстовое поле 1"/>
          <p:cNvSpPr/>
          <p:nvPr/>
        </p:nvSpPr>
        <p:spPr>
          <a:xfrm>
            <a:off x="1047240" y="5650200"/>
            <a:ext cx="1463832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i="1" strike="noStrike" spc="-1">
                <a:solidFill>
                  <a:srgbClr val="002060"/>
                </a:solidFill>
                <a:latin typeface="Montserrat"/>
                <a:ea typeface="Montserrat"/>
              </a:rPr>
              <a:t>Реализация федерального проекта «Активные меры содействия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i="1" strike="noStrike" spc="-1">
                <a:solidFill>
                  <a:srgbClr val="002060"/>
                </a:solidFill>
                <a:latin typeface="Montserrat"/>
                <a:ea typeface="Montserrat"/>
              </a:rPr>
              <a:t>занятости» в рамках национального проекта «Кадры»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Shape 43"/>
          <p:cNvGrpSpPr/>
          <p:nvPr/>
        </p:nvGrpSpPr>
        <p:grpSpPr>
          <a:xfrm>
            <a:off x="629280" y="362520"/>
            <a:ext cx="914040" cy="1074960"/>
            <a:chOff x="629280" y="362520"/>
            <a:chExt cx="914040" cy="1074960"/>
          </a:xfrm>
        </p:grpSpPr>
        <p:pic>
          <p:nvPicPr>
            <p:cNvPr id="93" name="Picture 45"/>
            <p:cNvPicPr/>
            <p:nvPr/>
          </p:nvPicPr>
          <p:blipFill>
            <a:blip r:embed="rId2"/>
            <a:stretch/>
          </p:blipFill>
          <p:spPr>
            <a:xfrm>
              <a:off x="631440" y="1235160"/>
              <a:ext cx="16308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" name="Picture 47"/>
            <p:cNvPicPr/>
            <p:nvPr/>
          </p:nvPicPr>
          <p:blipFill>
            <a:blip r:embed="rId3"/>
            <a:stretch/>
          </p:blipFill>
          <p:spPr>
            <a:xfrm>
              <a:off x="816840" y="1235880"/>
              <a:ext cx="340920" cy="896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95" name="Shape 48"/>
            <p:cNvSpPr/>
            <p:nvPr/>
          </p:nvSpPr>
          <p:spPr>
            <a:xfrm>
              <a:off x="1186200" y="1235880"/>
              <a:ext cx="61920" cy="7704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96" name="Picture 50"/>
            <p:cNvPicPr/>
            <p:nvPr/>
          </p:nvPicPr>
          <p:blipFill>
            <a:blip r:embed="rId4"/>
            <a:stretch/>
          </p:blipFill>
          <p:spPr>
            <a:xfrm>
              <a:off x="1269000" y="1235880"/>
              <a:ext cx="6588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7" name="Picture 52"/>
            <p:cNvPicPr/>
            <p:nvPr/>
          </p:nvPicPr>
          <p:blipFill>
            <a:blip r:embed="rId5"/>
            <a:stretch/>
          </p:blipFill>
          <p:spPr>
            <a:xfrm>
              <a:off x="1363320" y="1235880"/>
              <a:ext cx="8496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98" name="Shape 53"/>
            <p:cNvSpPr/>
            <p:nvPr/>
          </p:nvSpPr>
          <p:spPr>
            <a:xfrm>
              <a:off x="1477080" y="1235880"/>
              <a:ext cx="66240" cy="7704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99" name="Picture 55"/>
            <p:cNvPicPr/>
            <p:nvPr/>
          </p:nvPicPr>
          <p:blipFill>
            <a:blip r:embed="rId6"/>
            <a:stretch/>
          </p:blipFill>
          <p:spPr>
            <a:xfrm>
              <a:off x="629280" y="1346760"/>
              <a:ext cx="188280" cy="82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0" name="Picture 57"/>
            <p:cNvPicPr/>
            <p:nvPr/>
          </p:nvPicPr>
          <p:blipFill>
            <a:blip r:embed="rId7"/>
            <a:stretch/>
          </p:blipFill>
          <p:spPr>
            <a:xfrm>
              <a:off x="839880" y="1349640"/>
              <a:ext cx="163800" cy="87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1" name="Picture 59"/>
            <p:cNvPicPr/>
            <p:nvPr/>
          </p:nvPicPr>
          <p:blipFill>
            <a:blip r:embed="rId8"/>
            <a:stretch/>
          </p:blipFill>
          <p:spPr>
            <a:xfrm>
              <a:off x="1051920" y="1348920"/>
              <a:ext cx="31896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2" name="Picture 61"/>
            <p:cNvPicPr/>
            <p:nvPr/>
          </p:nvPicPr>
          <p:blipFill>
            <a:blip r:embed="rId9"/>
            <a:stretch/>
          </p:blipFill>
          <p:spPr>
            <a:xfrm>
              <a:off x="1390680" y="1349640"/>
              <a:ext cx="6624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3" name="Picture 63"/>
            <p:cNvPicPr/>
            <p:nvPr/>
          </p:nvPicPr>
          <p:blipFill>
            <a:blip r:embed="rId10"/>
            <a:stretch/>
          </p:blipFill>
          <p:spPr>
            <a:xfrm>
              <a:off x="1477080" y="1349640"/>
              <a:ext cx="6624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04" name="Shape 64"/>
            <p:cNvSpPr/>
            <p:nvPr/>
          </p:nvSpPr>
          <p:spPr>
            <a:xfrm>
              <a:off x="1483560" y="1214280"/>
              <a:ext cx="54360" cy="792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05" name="Picture 66"/>
            <p:cNvPicPr/>
            <p:nvPr/>
          </p:nvPicPr>
          <p:blipFill>
            <a:blip r:embed="rId11"/>
            <a:stretch/>
          </p:blipFill>
          <p:spPr>
            <a:xfrm>
              <a:off x="638280" y="362520"/>
              <a:ext cx="895320" cy="768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06" name="Прямоугольник 16"/>
          <p:cNvSpPr/>
          <p:nvPr/>
        </p:nvSpPr>
        <p:spPr>
          <a:xfrm>
            <a:off x="8658000" y="2459160"/>
            <a:ext cx="6597360" cy="280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Montserrat"/>
                <a:ea typeface="Montserrat"/>
              </a:rPr>
              <a:t>3 МРОТ</a:t>
            </a:r>
            <a:r>
              <a:rPr lang="ru-RU" sz="1800" b="1" strike="noStrike" spc="-1">
                <a:solidFill>
                  <a:srgbClr val="FF0000"/>
                </a:solidFill>
                <a:latin typeface="Montserrat"/>
                <a:ea typeface="Montserrat"/>
              </a:rPr>
              <a:t>  </a:t>
            </a:r>
            <a:r>
              <a:rPr lang="ru-RU" sz="1800" b="0" strike="noStrike" spc="-1">
                <a:solidFill>
                  <a:srgbClr val="5252F8"/>
                </a:solidFill>
                <a:latin typeface="Montserrat"/>
                <a:ea typeface="Montserrat"/>
              </a:rPr>
              <a:t>(субсидии на стимулирование найма)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Montserrat"/>
                <a:ea typeface="Montserrat"/>
              </a:rPr>
              <a:t>6 МРОТ</a:t>
            </a:r>
            <a:r>
              <a:rPr lang="ru-RU" sz="1800" b="1" strike="noStrike" spc="-1">
                <a:solidFill>
                  <a:srgbClr val="FF0000"/>
                </a:solidFill>
                <a:latin typeface="Montserrat"/>
                <a:ea typeface="Montserrat"/>
              </a:rPr>
              <a:t>  </a:t>
            </a:r>
            <a:r>
              <a:rPr lang="ru-RU" sz="1800" b="0" strike="noStrike" spc="-1">
                <a:solidFill>
                  <a:srgbClr val="5252F8"/>
                </a:solidFill>
                <a:latin typeface="Montserrat"/>
                <a:ea typeface="Montserrat"/>
              </a:rPr>
              <a:t>(субсидии на трудоустройство инвалида)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ru-RU" sz="1800" b="1" u="sng" strike="noStrike" spc="-1">
                <a:solidFill>
                  <a:srgbClr val="FF0000"/>
                </a:solidFill>
                <a:uFillTx/>
                <a:latin typeface="Montserrat"/>
                <a:ea typeface="Montserrat"/>
              </a:rPr>
              <a:t>12 МРОТ</a:t>
            </a:r>
            <a:r>
              <a:rPr lang="ru-RU" sz="1800" b="1" strike="noStrike" spc="-1">
                <a:solidFill>
                  <a:srgbClr val="FF0000"/>
                </a:solidFill>
                <a:latin typeface="Montserrat"/>
                <a:ea typeface="Montserrat"/>
              </a:rPr>
              <a:t> </a:t>
            </a:r>
            <a:r>
              <a:rPr lang="ru-RU" sz="1800" b="0" strike="noStrike" spc="-1">
                <a:solidFill>
                  <a:srgbClr val="5252F8"/>
                </a:solidFill>
                <a:latin typeface="Montserrat"/>
                <a:ea typeface="Montserrat"/>
              </a:rPr>
              <a:t>(субсидии на переезд работника для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5252F8"/>
                </a:solidFill>
                <a:latin typeface="Montserrat"/>
                <a:ea typeface="Montserrat"/>
              </a:rPr>
              <a:t>                    трудоустройства из другой местности)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7" name="Прямоугольник 17"/>
          <p:cNvSpPr/>
          <p:nvPr/>
        </p:nvSpPr>
        <p:spPr>
          <a:xfrm>
            <a:off x="2361240" y="451800"/>
            <a:ext cx="11402640" cy="9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2060"/>
                </a:solidFill>
                <a:latin typeface="Montserrat"/>
                <a:ea typeface="Montserrat"/>
              </a:rPr>
              <a:t>Государственная поддержка работодателей по стимулированию занятости граждан в 2025-2026 году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08" name="Shape 42"/>
          <p:cNvSpPr/>
          <p:nvPr/>
        </p:nvSpPr>
        <p:spPr>
          <a:xfrm>
            <a:off x="1990800" y="6377760"/>
            <a:ext cx="747000" cy="719640"/>
          </a:xfrm>
          <a:custGeom>
            <a:avLst/>
            <a:gdLst/>
            <a:ahLst/>
            <a:cxnLst/>
            <a:rect l="l" t="t" r="r" b="b"/>
            <a:pathLst>
              <a:path w="1144904" h="1144905">
                <a:moveTo>
                  <a:pt x="572376" y="0"/>
                </a:moveTo>
                <a:lnTo>
                  <a:pt x="525432" y="1897"/>
                </a:lnTo>
                <a:lnTo>
                  <a:pt x="479533" y="7491"/>
                </a:lnTo>
                <a:lnTo>
                  <a:pt x="434827" y="16634"/>
                </a:lnTo>
                <a:lnTo>
                  <a:pt x="391460" y="29180"/>
                </a:lnTo>
                <a:lnTo>
                  <a:pt x="349581" y="44980"/>
                </a:lnTo>
                <a:lnTo>
                  <a:pt x="309335" y="63887"/>
                </a:lnTo>
                <a:lnTo>
                  <a:pt x="270872" y="85754"/>
                </a:lnTo>
                <a:lnTo>
                  <a:pt x="234337" y="110435"/>
                </a:lnTo>
                <a:lnTo>
                  <a:pt x="199879" y="137780"/>
                </a:lnTo>
                <a:lnTo>
                  <a:pt x="167644" y="167644"/>
                </a:lnTo>
                <a:lnTo>
                  <a:pt x="137780" y="199879"/>
                </a:lnTo>
                <a:lnTo>
                  <a:pt x="110435" y="234337"/>
                </a:lnTo>
                <a:lnTo>
                  <a:pt x="85754" y="270872"/>
                </a:lnTo>
                <a:lnTo>
                  <a:pt x="63887" y="309335"/>
                </a:lnTo>
                <a:lnTo>
                  <a:pt x="44980" y="349581"/>
                </a:lnTo>
                <a:lnTo>
                  <a:pt x="29180" y="391460"/>
                </a:lnTo>
                <a:lnTo>
                  <a:pt x="16634" y="434827"/>
                </a:lnTo>
                <a:lnTo>
                  <a:pt x="7491" y="479533"/>
                </a:lnTo>
                <a:lnTo>
                  <a:pt x="1897" y="525432"/>
                </a:lnTo>
                <a:lnTo>
                  <a:pt x="0" y="572376"/>
                </a:lnTo>
                <a:lnTo>
                  <a:pt x="1897" y="619320"/>
                </a:lnTo>
                <a:lnTo>
                  <a:pt x="7491" y="665218"/>
                </a:lnTo>
                <a:lnTo>
                  <a:pt x="16634" y="709925"/>
                </a:lnTo>
                <a:lnTo>
                  <a:pt x="29180" y="753291"/>
                </a:lnTo>
                <a:lnTo>
                  <a:pt x="44980" y="795171"/>
                </a:lnTo>
                <a:lnTo>
                  <a:pt x="63887" y="835416"/>
                </a:lnTo>
                <a:lnTo>
                  <a:pt x="85754" y="873880"/>
                </a:lnTo>
                <a:lnTo>
                  <a:pt x="110435" y="910414"/>
                </a:lnTo>
                <a:lnTo>
                  <a:pt x="137780" y="944873"/>
                </a:lnTo>
                <a:lnTo>
                  <a:pt x="167644" y="977107"/>
                </a:lnTo>
                <a:lnTo>
                  <a:pt x="199879" y="1006971"/>
                </a:lnTo>
                <a:lnTo>
                  <a:pt x="234337" y="1034317"/>
                </a:lnTo>
                <a:lnTo>
                  <a:pt x="270872" y="1058997"/>
                </a:lnTo>
                <a:lnTo>
                  <a:pt x="309335" y="1080865"/>
                </a:lnTo>
                <a:lnTo>
                  <a:pt x="349581" y="1099772"/>
                </a:lnTo>
                <a:lnTo>
                  <a:pt x="391460" y="1115572"/>
                </a:lnTo>
                <a:lnTo>
                  <a:pt x="434827" y="1128117"/>
                </a:lnTo>
                <a:lnTo>
                  <a:pt x="479533" y="1137261"/>
                </a:lnTo>
                <a:lnTo>
                  <a:pt x="525432" y="1142855"/>
                </a:lnTo>
                <a:lnTo>
                  <a:pt x="572376" y="1144752"/>
                </a:lnTo>
                <a:lnTo>
                  <a:pt x="619320" y="1142855"/>
                </a:lnTo>
                <a:lnTo>
                  <a:pt x="665218" y="1137261"/>
                </a:lnTo>
                <a:lnTo>
                  <a:pt x="709925" y="1128117"/>
                </a:lnTo>
                <a:lnTo>
                  <a:pt x="753291" y="1115572"/>
                </a:lnTo>
                <a:lnTo>
                  <a:pt x="795171" y="1099772"/>
                </a:lnTo>
                <a:lnTo>
                  <a:pt x="835416" y="1080865"/>
                </a:lnTo>
                <a:lnTo>
                  <a:pt x="873880" y="1058997"/>
                </a:lnTo>
                <a:lnTo>
                  <a:pt x="910414" y="1034317"/>
                </a:lnTo>
                <a:lnTo>
                  <a:pt x="944873" y="1006971"/>
                </a:lnTo>
                <a:lnTo>
                  <a:pt x="977107" y="977107"/>
                </a:lnTo>
                <a:lnTo>
                  <a:pt x="1006971" y="944873"/>
                </a:lnTo>
                <a:lnTo>
                  <a:pt x="1034317" y="910414"/>
                </a:lnTo>
                <a:lnTo>
                  <a:pt x="1058997" y="873880"/>
                </a:lnTo>
                <a:lnTo>
                  <a:pt x="1080865" y="835416"/>
                </a:lnTo>
                <a:lnTo>
                  <a:pt x="1099772" y="795171"/>
                </a:lnTo>
                <a:lnTo>
                  <a:pt x="1115572" y="753291"/>
                </a:lnTo>
                <a:lnTo>
                  <a:pt x="1128117" y="709925"/>
                </a:lnTo>
                <a:lnTo>
                  <a:pt x="1137261" y="665218"/>
                </a:lnTo>
                <a:lnTo>
                  <a:pt x="1142855" y="619320"/>
                </a:lnTo>
                <a:lnTo>
                  <a:pt x="1144752" y="572376"/>
                </a:lnTo>
                <a:lnTo>
                  <a:pt x="1142855" y="525432"/>
                </a:lnTo>
                <a:lnTo>
                  <a:pt x="1137261" y="479533"/>
                </a:lnTo>
                <a:lnTo>
                  <a:pt x="1128117" y="434827"/>
                </a:lnTo>
                <a:lnTo>
                  <a:pt x="1115572" y="391460"/>
                </a:lnTo>
                <a:lnTo>
                  <a:pt x="1099772" y="349581"/>
                </a:lnTo>
                <a:lnTo>
                  <a:pt x="1080865" y="309335"/>
                </a:lnTo>
                <a:lnTo>
                  <a:pt x="1058997" y="270872"/>
                </a:lnTo>
                <a:lnTo>
                  <a:pt x="1034317" y="234337"/>
                </a:lnTo>
                <a:lnTo>
                  <a:pt x="1006971" y="199879"/>
                </a:lnTo>
                <a:lnTo>
                  <a:pt x="977107" y="167644"/>
                </a:lnTo>
                <a:lnTo>
                  <a:pt x="944873" y="137780"/>
                </a:lnTo>
                <a:lnTo>
                  <a:pt x="910414" y="110435"/>
                </a:lnTo>
                <a:lnTo>
                  <a:pt x="873880" y="85754"/>
                </a:lnTo>
                <a:lnTo>
                  <a:pt x="835416" y="63887"/>
                </a:lnTo>
                <a:lnTo>
                  <a:pt x="795171" y="44980"/>
                </a:lnTo>
                <a:lnTo>
                  <a:pt x="753291" y="29180"/>
                </a:lnTo>
                <a:lnTo>
                  <a:pt x="709925" y="16634"/>
                </a:lnTo>
                <a:lnTo>
                  <a:pt x="665218" y="7491"/>
                </a:lnTo>
                <a:lnTo>
                  <a:pt x="619320" y="1897"/>
                </a:lnTo>
                <a:lnTo>
                  <a:pt x="572376" y="0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3200" b="1" strike="noStrike" spc="-1">
                <a:solidFill>
                  <a:srgbClr val="FFFFFF"/>
                </a:solidFill>
                <a:latin typeface="Montserrat"/>
                <a:ea typeface="Montserrat"/>
              </a:rPr>
              <a:t>!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09" name="Прямоугольник 20"/>
          <p:cNvSpPr/>
          <p:nvPr/>
        </p:nvSpPr>
        <p:spPr>
          <a:xfrm flipH="1">
            <a:off x="2985480" y="6574320"/>
            <a:ext cx="320580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B050"/>
                </a:solidFill>
                <a:latin typeface="Montserrat"/>
                <a:ea typeface="Montserrat"/>
              </a:rPr>
              <a:t>НОВЫЙ ВИД СУБСИДИИ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0" name="Прямоугольник 1"/>
          <p:cNvSpPr/>
          <p:nvPr/>
        </p:nvSpPr>
        <p:spPr>
          <a:xfrm>
            <a:off x="8750520" y="7271280"/>
            <a:ext cx="6516360" cy="91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5252F8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5252F8"/>
                </a:solidFill>
                <a:latin typeface="Montserrat"/>
                <a:ea typeface="Montserrat"/>
              </a:rPr>
              <a:t>Возмещение расходов работодателя по факту оборудованного рабочего места для трудоустройства инвалида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1" name="Прямоугольник 19"/>
          <p:cNvSpPr/>
          <p:nvPr/>
        </p:nvSpPr>
        <p:spPr>
          <a:xfrm>
            <a:off x="705960" y="1355400"/>
            <a:ext cx="1545192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u="sng" strike="noStrike" spc="-1">
                <a:solidFill>
                  <a:srgbClr val="002060"/>
                </a:solidFill>
                <a:uFillTx/>
                <a:latin typeface="Montserrat"/>
                <a:ea typeface="Montserrat"/>
              </a:rPr>
              <a:t>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12" name="Прямоугольник 21"/>
          <p:cNvSpPr/>
          <p:nvPr/>
        </p:nvSpPr>
        <p:spPr>
          <a:xfrm>
            <a:off x="705960" y="2952720"/>
            <a:ext cx="5474520" cy="11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2060"/>
                </a:solidFill>
                <a:latin typeface="Montserrat"/>
                <a:ea typeface="Montserrat"/>
              </a:rPr>
              <a:t>Приказ об утверждении решения о порядке предоставления субсидии на государственную поддержку стимулирования найма отдельных категорий граждан от 29.12.2024 </a:t>
            </a:r>
            <a:r>
              <a:rPr lang="ru-RU" sz="1800" b="1" strike="noStrike" spc="-1">
                <a:solidFill>
                  <a:srgbClr val="5252F8"/>
                </a:solidFill>
                <a:latin typeface="Montserrat"/>
                <a:ea typeface="Montserrat"/>
              </a:rPr>
              <a:t>№ 2714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3" name="Прямоугольник 22"/>
          <p:cNvSpPr/>
          <p:nvPr/>
        </p:nvSpPr>
        <p:spPr>
          <a:xfrm>
            <a:off x="682920" y="4654800"/>
            <a:ext cx="576396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2060"/>
                </a:solidFill>
                <a:latin typeface="Montserrat"/>
                <a:ea typeface="Montserrat"/>
              </a:rPr>
              <a:t>Приказ об утверждении решения о порядке предоставления субсидии на государственную поддержку  трудоустройства работников из другой местности или других территорий от 29.12.2024 </a:t>
            </a:r>
            <a:r>
              <a:rPr lang="ru-RU" sz="1800" b="1" strike="noStrike" spc="-1">
                <a:solidFill>
                  <a:srgbClr val="5252F8"/>
                </a:solidFill>
                <a:latin typeface="Montserrat"/>
                <a:ea typeface="Montserrat"/>
              </a:rPr>
              <a:t>№ 2713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4" name="Прямоугольник 23"/>
          <p:cNvSpPr/>
          <p:nvPr/>
        </p:nvSpPr>
        <p:spPr>
          <a:xfrm>
            <a:off x="694440" y="7212240"/>
            <a:ext cx="5243040" cy="146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2060"/>
                </a:solidFill>
                <a:latin typeface="Montserrat"/>
                <a:ea typeface="Montserrat"/>
              </a:rPr>
              <a:t>Приказ об утверждении решения о порядке предоставления субсидии на создание (оборудование) рабочих мест для трудоустройства инвалидов от 29.12.2024 </a:t>
            </a:r>
            <a:r>
              <a:rPr lang="ru-RU" sz="1800" b="1" strike="noStrike" spc="-1">
                <a:solidFill>
                  <a:srgbClr val="5252F8"/>
                </a:solidFill>
                <a:latin typeface="Montserrat"/>
                <a:ea typeface="Montserrat"/>
              </a:rPr>
              <a:t>№ 2712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5" name="Прямоугольник 24"/>
          <p:cNvSpPr/>
          <p:nvPr/>
        </p:nvSpPr>
        <p:spPr>
          <a:xfrm>
            <a:off x="717480" y="1599480"/>
            <a:ext cx="153244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u="sng" strike="noStrike" spc="-1">
                <a:solidFill>
                  <a:srgbClr val="002060"/>
                </a:solidFill>
                <a:uFillTx/>
                <a:latin typeface="Montserrat"/>
                <a:ea typeface="Montserrat"/>
              </a:rPr>
              <a:t>Предоставление Фондом пенсионного и социального страхования Российской Федерации с 2025 года субсидий на государственную поддержку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16" name="Рисунок 25"/>
          <p:cNvPicPr/>
          <p:nvPr/>
        </p:nvPicPr>
        <p:blipFill>
          <a:blip r:embed="rId12" cstate="print"/>
          <a:stretch/>
        </p:blipFill>
        <p:spPr>
          <a:xfrm>
            <a:off x="92520" y="6258960"/>
            <a:ext cx="912240" cy="746280"/>
          </a:xfrm>
          <a:prstGeom prst="rect">
            <a:avLst/>
          </a:prstGeom>
          <a:ln w="0">
            <a:noFill/>
          </a:ln>
        </p:spPr>
      </p:pic>
      <p:pic>
        <p:nvPicPr>
          <p:cNvPr id="117" name="Объект 19"/>
          <p:cNvPicPr/>
          <p:nvPr/>
        </p:nvPicPr>
        <p:blipFill>
          <a:blip r:embed="rId13"/>
          <a:stretch/>
        </p:blipFill>
        <p:spPr>
          <a:xfrm>
            <a:off x="7554960" y="7330320"/>
            <a:ext cx="729000" cy="756360"/>
          </a:xfrm>
          <a:prstGeom prst="rect">
            <a:avLst/>
          </a:prstGeom>
          <a:ln w="19050">
            <a:solidFill>
              <a:srgbClr val="1CADE4">
                <a:lumMod val="50000"/>
              </a:srgbClr>
            </a:solidFill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40"/>
          <p:cNvSpPr/>
          <p:nvPr/>
        </p:nvSpPr>
        <p:spPr>
          <a:xfrm>
            <a:off x="9952920" y="6840"/>
            <a:ext cx="6302520" cy="5105160"/>
          </a:xfrm>
          <a:custGeom>
            <a:avLst/>
            <a:gdLst/>
            <a:ahLst/>
            <a:cxnLst/>
            <a:rect l="l" t="t" r="r" b="b"/>
            <a:pathLst>
              <a:path w="6303009" h="5105400">
                <a:moveTo>
                  <a:pt x="6302967" y="1130299"/>
                </a:moveTo>
                <a:lnTo>
                  <a:pt x="4733571" y="1130299"/>
                </a:lnTo>
                <a:lnTo>
                  <a:pt x="4792527" y="1142999"/>
                </a:lnTo>
                <a:lnTo>
                  <a:pt x="4849682" y="1142999"/>
                </a:lnTo>
                <a:lnTo>
                  <a:pt x="4958495" y="1168399"/>
                </a:lnTo>
                <a:lnTo>
                  <a:pt x="5059829" y="1193799"/>
                </a:lnTo>
                <a:lnTo>
                  <a:pt x="5107635" y="1206499"/>
                </a:lnTo>
                <a:lnTo>
                  <a:pt x="5153503" y="1219199"/>
                </a:lnTo>
                <a:lnTo>
                  <a:pt x="5197410" y="1244599"/>
                </a:lnTo>
                <a:lnTo>
                  <a:pt x="5239334" y="1257299"/>
                </a:lnTo>
                <a:lnTo>
                  <a:pt x="5279252" y="1282699"/>
                </a:lnTo>
                <a:lnTo>
                  <a:pt x="5317141" y="1295399"/>
                </a:lnTo>
                <a:lnTo>
                  <a:pt x="5352979" y="1320799"/>
                </a:lnTo>
                <a:lnTo>
                  <a:pt x="5386743" y="1346199"/>
                </a:lnTo>
                <a:lnTo>
                  <a:pt x="5418409" y="1371599"/>
                </a:lnTo>
                <a:lnTo>
                  <a:pt x="5447957" y="1396999"/>
                </a:lnTo>
                <a:lnTo>
                  <a:pt x="5475362" y="1435099"/>
                </a:lnTo>
                <a:lnTo>
                  <a:pt x="5500602" y="1460499"/>
                </a:lnTo>
                <a:lnTo>
                  <a:pt x="5527306" y="1498599"/>
                </a:lnTo>
                <a:lnTo>
                  <a:pt x="5551126" y="1536699"/>
                </a:lnTo>
                <a:lnTo>
                  <a:pt x="5572040" y="1574799"/>
                </a:lnTo>
                <a:lnTo>
                  <a:pt x="5590028" y="1625599"/>
                </a:lnTo>
                <a:lnTo>
                  <a:pt x="5605069" y="1663699"/>
                </a:lnTo>
                <a:lnTo>
                  <a:pt x="5617141" y="1714499"/>
                </a:lnTo>
                <a:lnTo>
                  <a:pt x="5626225" y="1765299"/>
                </a:lnTo>
                <a:lnTo>
                  <a:pt x="5632300" y="1816099"/>
                </a:lnTo>
                <a:lnTo>
                  <a:pt x="5635343" y="1866899"/>
                </a:lnTo>
                <a:lnTo>
                  <a:pt x="5635336" y="1917699"/>
                </a:lnTo>
                <a:lnTo>
                  <a:pt x="5632256" y="1968499"/>
                </a:lnTo>
                <a:lnTo>
                  <a:pt x="5626082" y="2019299"/>
                </a:lnTo>
                <a:lnTo>
                  <a:pt x="5616795" y="2070099"/>
                </a:lnTo>
                <a:lnTo>
                  <a:pt x="5604373" y="2120899"/>
                </a:lnTo>
                <a:lnTo>
                  <a:pt x="5590528" y="2171699"/>
                </a:lnTo>
                <a:lnTo>
                  <a:pt x="5574256" y="2222499"/>
                </a:lnTo>
                <a:lnTo>
                  <a:pt x="5555654" y="2260599"/>
                </a:lnTo>
                <a:lnTo>
                  <a:pt x="5534818" y="2311399"/>
                </a:lnTo>
                <a:lnTo>
                  <a:pt x="5511845" y="2349499"/>
                </a:lnTo>
                <a:lnTo>
                  <a:pt x="5486829" y="2387599"/>
                </a:lnTo>
                <a:lnTo>
                  <a:pt x="5459868" y="2425699"/>
                </a:lnTo>
                <a:lnTo>
                  <a:pt x="5431058" y="2463799"/>
                </a:lnTo>
                <a:lnTo>
                  <a:pt x="5400495" y="2501899"/>
                </a:lnTo>
                <a:lnTo>
                  <a:pt x="5368275" y="2539999"/>
                </a:lnTo>
                <a:lnTo>
                  <a:pt x="5334494" y="2565399"/>
                </a:lnTo>
                <a:lnTo>
                  <a:pt x="5299248" y="2603499"/>
                </a:lnTo>
                <a:lnTo>
                  <a:pt x="5262635" y="2628899"/>
                </a:lnTo>
                <a:lnTo>
                  <a:pt x="5224749" y="2654299"/>
                </a:lnTo>
                <a:lnTo>
                  <a:pt x="5185687" y="2692399"/>
                </a:lnTo>
                <a:lnTo>
                  <a:pt x="5145546" y="2717799"/>
                </a:lnTo>
                <a:lnTo>
                  <a:pt x="5104421" y="2730499"/>
                </a:lnTo>
                <a:lnTo>
                  <a:pt x="5062409" y="2755899"/>
                </a:lnTo>
                <a:lnTo>
                  <a:pt x="5019605" y="2781299"/>
                </a:lnTo>
                <a:lnTo>
                  <a:pt x="4932010" y="2806699"/>
                </a:lnTo>
                <a:lnTo>
                  <a:pt x="4887410" y="2832099"/>
                </a:lnTo>
                <a:lnTo>
                  <a:pt x="4751557" y="2870199"/>
                </a:lnTo>
                <a:lnTo>
                  <a:pt x="4705909" y="2870199"/>
                </a:lnTo>
                <a:lnTo>
                  <a:pt x="4660239" y="2882899"/>
                </a:lnTo>
                <a:lnTo>
                  <a:pt x="4614644" y="2882899"/>
                </a:lnTo>
                <a:lnTo>
                  <a:pt x="4569219" y="2895599"/>
                </a:lnTo>
                <a:lnTo>
                  <a:pt x="3691893" y="2895599"/>
                </a:lnTo>
                <a:lnTo>
                  <a:pt x="2166204" y="5105399"/>
                </a:lnTo>
                <a:lnTo>
                  <a:pt x="3233118" y="5105399"/>
                </a:lnTo>
                <a:lnTo>
                  <a:pt x="4154097" y="3771899"/>
                </a:lnTo>
                <a:lnTo>
                  <a:pt x="4653251" y="3771899"/>
                </a:lnTo>
                <a:lnTo>
                  <a:pt x="4709658" y="3759199"/>
                </a:lnTo>
                <a:lnTo>
                  <a:pt x="4765264" y="3759199"/>
                </a:lnTo>
                <a:lnTo>
                  <a:pt x="4874062" y="3733799"/>
                </a:lnTo>
                <a:lnTo>
                  <a:pt x="4927247" y="3733799"/>
                </a:lnTo>
                <a:lnTo>
                  <a:pt x="5131804" y="3682999"/>
                </a:lnTo>
                <a:lnTo>
                  <a:pt x="5180879" y="3657599"/>
                </a:lnTo>
                <a:lnTo>
                  <a:pt x="5276529" y="3632199"/>
                </a:lnTo>
                <a:lnTo>
                  <a:pt x="5323095" y="3606799"/>
                </a:lnTo>
                <a:lnTo>
                  <a:pt x="5368818" y="3594099"/>
                </a:lnTo>
                <a:lnTo>
                  <a:pt x="5413694" y="3568699"/>
                </a:lnTo>
                <a:lnTo>
                  <a:pt x="5457719" y="3543299"/>
                </a:lnTo>
                <a:lnTo>
                  <a:pt x="5500889" y="3530599"/>
                </a:lnTo>
                <a:lnTo>
                  <a:pt x="5543202" y="3505199"/>
                </a:lnTo>
                <a:lnTo>
                  <a:pt x="5584652" y="3479799"/>
                </a:lnTo>
                <a:lnTo>
                  <a:pt x="5625237" y="3454399"/>
                </a:lnTo>
                <a:lnTo>
                  <a:pt x="5664954" y="3428999"/>
                </a:lnTo>
                <a:lnTo>
                  <a:pt x="5703797" y="3403599"/>
                </a:lnTo>
                <a:lnTo>
                  <a:pt x="5741764" y="3378199"/>
                </a:lnTo>
                <a:lnTo>
                  <a:pt x="5778852" y="3340099"/>
                </a:lnTo>
                <a:lnTo>
                  <a:pt x="5815055" y="3314699"/>
                </a:lnTo>
                <a:lnTo>
                  <a:pt x="5850372" y="3289299"/>
                </a:lnTo>
                <a:lnTo>
                  <a:pt x="5884798" y="3263899"/>
                </a:lnTo>
                <a:lnTo>
                  <a:pt x="5918329" y="3225799"/>
                </a:lnTo>
                <a:lnTo>
                  <a:pt x="5950962" y="3200399"/>
                </a:lnTo>
                <a:lnTo>
                  <a:pt x="5982694" y="3162299"/>
                </a:lnTo>
                <a:lnTo>
                  <a:pt x="6013520" y="3136899"/>
                </a:lnTo>
                <a:lnTo>
                  <a:pt x="6043437" y="3098799"/>
                </a:lnTo>
                <a:lnTo>
                  <a:pt x="6072442" y="3060699"/>
                </a:lnTo>
                <a:lnTo>
                  <a:pt x="6100530" y="3035299"/>
                </a:lnTo>
                <a:lnTo>
                  <a:pt x="6127699" y="2997199"/>
                </a:lnTo>
                <a:lnTo>
                  <a:pt x="6153944" y="2959099"/>
                </a:lnTo>
                <a:lnTo>
                  <a:pt x="6179262" y="2933699"/>
                </a:lnTo>
                <a:lnTo>
                  <a:pt x="6203649" y="2895599"/>
                </a:lnTo>
                <a:lnTo>
                  <a:pt x="6227102" y="2857499"/>
                </a:lnTo>
                <a:lnTo>
                  <a:pt x="6249617" y="2819399"/>
                </a:lnTo>
                <a:lnTo>
                  <a:pt x="6271190" y="2781299"/>
                </a:lnTo>
                <a:lnTo>
                  <a:pt x="6291818" y="2755899"/>
                </a:lnTo>
                <a:lnTo>
                  <a:pt x="6302967" y="2730499"/>
                </a:lnTo>
                <a:lnTo>
                  <a:pt x="6302967" y="1130299"/>
                </a:lnTo>
                <a:close/>
                <a:moveTo>
                  <a:pt x="3596901" y="0"/>
                </a:moveTo>
                <a:lnTo>
                  <a:pt x="2529940" y="0"/>
                </a:lnTo>
                <a:lnTo>
                  <a:pt x="2360590" y="241299"/>
                </a:lnTo>
                <a:lnTo>
                  <a:pt x="1897855" y="241299"/>
                </a:lnTo>
                <a:lnTo>
                  <a:pt x="1837780" y="253999"/>
                </a:lnTo>
                <a:lnTo>
                  <a:pt x="1720764" y="253999"/>
                </a:lnTo>
                <a:lnTo>
                  <a:pt x="1663816" y="266699"/>
                </a:lnTo>
                <a:lnTo>
                  <a:pt x="1607901" y="266699"/>
                </a:lnTo>
                <a:lnTo>
                  <a:pt x="1499162" y="292099"/>
                </a:lnTo>
                <a:lnTo>
                  <a:pt x="1293936" y="342899"/>
                </a:lnTo>
                <a:lnTo>
                  <a:pt x="1245161" y="368299"/>
                </a:lnTo>
                <a:lnTo>
                  <a:pt x="1150623" y="393699"/>
                </a:lnTo>
                <a:lnTo>
                  <a:pt x="1104853" y="419099"/>
                </a:lnTo>
                <a:lnTo>
                  <a:pt x="1060077" y="444499"/>
                </a:lnTo>
                <a:lnTo>
                  <a:pt x="1016292" y="457199"/>
                </a:lnTo>
                <a:lnTo>
                  <a:pt x="973494" y="482599"/>
                </a:lnTo>
                <a:lnTo>
                  <a:pt x="931679" y="507999"/>
                </a:lnTo>
                <a:lnTo>
                  <a:pt x="890844" y="533399"/>
                </a:lnTo>
                <a:lnTo>
                  <a:pt x="850985" y="558799"/>
                </a:lnTo>
                <a:lnTo>
                  <a:pt x="812099" y="584199"/>
                </a:lnTo>
                <a:lnTo>
                  <a:pt x="774181" y="609599"/>
                </a:lnTo>
                <a:lnTo>
                  <a:pt x="737228" y="634999"/>
                </a:lnTo>
                <a:lnTo>
                  <a:pt x="701237" y="673099"/>
                </a:lnTo>
                <a:lnTo>
                  <a:pt x="666203" y="698499"/>
                </a:lnTo>
                <a:lnTo>
                  <a:pt x="632124" y="723899"/>
                </a:lnTo>
                <a:lnTo>
                  <a:pt x="598995" y="761999"/>
                </a:lnTo>
                <a:lnTo>
                  <a:pt x="566813" y="787399"/>
                </a:lnTo>
                <a:lnTo>
                  <a:pt x="535574" y="825499"/>
                </a:lnTo>
                <a:lnTo>
                  <a:pt x="505274" y="850899"/>
                </a:lnTo>
                <a:lnTo>
                  <a:pt x="475911" y="888999"/>
                </a:lnTo>
                <a:lnTo>
                  <a:pt x="447480" y="914399"/>
                </a:lnTo>
                <a:lnTo>
                  <a:pt x="419977" y="952499"/>
                </a:lnTo>
                <a:lnTo>
                  <a:pt x="393399" y="990599"/>
                </a:lnTo>
                <a:lnTo>
                  <a:pt x="367742" y="1015999"/>
                </a:lnTo>
                <a:lnTo>
                  <a:pt x="343003" y="1054099"/>
                </a:lnTo>
                <a:lnTo>
                  <a:pt x="319178" y="1092199"/>
                </a:lnTo>
                <a:lnTo>
                  <a:pt x="296263" y="1130299"/>
                </a:lnTo>
                <a:lnTo>
                  <a:pt x="274254" y="1168399"/>
                </a:lnTo>
                <a:lnTo>
                  <a:pt x="253149" y="1193799"/>
                </a:lnTo>
                <a:lnTo>
                  <a:pt x="232943" y="1231899"/>
                </a:lnTo>
                <a:lnTo>
                  <a:pt x="213633" y="1269999"/>
                </a:lnTo>
                <a:lnTo>
                  <a:pt x="195214" y="1308099"/>
                </a:lnTo>
                <a:lnTo>
                  <a:pt x="177684" y="1346199"/>
                </a:lnTo>
                <a:lnTo>
                  <a:pt x="161039" y="1384299"/>
                </a:lnTo>
                <a:lnTo>
                  <a:pt x="145275" y="1422399"/>
                </a:lnTo>
                <a:lnTo>
                  <a:pt x="130388" y="1460499"/>
                </a:lnTo>
                <a:lnTo>
                  <a:pt x="116375" y="1485899"/>
                </a:lnTo>
                <a:lnTo>
                  <a:pt x="103231" y="1523999"/>
                </a:lnTo>
                <a:lnTo>
                  <a:pt x="90955" y="1562099"/>
                </a:lnTo>
                <a:lnTo>
                  <a:pt x="79541" y="1600199"/>
                </a:lnTo>
                <a:lnTo>
                  <a:pt x="68986" y="1638299"/>
                </a:lnTo>
                <a:lnTo>
                  <a:pt x="59287" y="1676399"/>
                </a:lnTo>
                <a:lnTo>
                  <a:pt x="47062" y="1727199"/>
                </a:lnTo>
                <a:lnTo>
                  <a:pt x="36258" y="1777999"/>
                </a:lnTo>
                <a:lnTo>
                  <a:pt x="26869" y="1828799"/>
                </a:lnTo>
                <a:lnTo>
                  <a:pt x="18892" y="1866899"/>
                </a:lnTo>
                <a:lnTo>
                  <a:pt x="12321" y="1917699"/>
                </a:lnTo>
                <a:lnTo>
                  <a:pt x="7151" y="1968499"/>
                </a:lnTo>
                <a:lnTo>
                  <a:pt x="3377" y="2019299"/>
                </a:lnTo>
                <a:lnTo>
                  <a:pt x="995" y="2070099"/>
                </a:lnTo>
                <a:lnTo>
                  <a:pt x="0" y="2120899"/>
                </a:lnTo>
                <a:lnTo>
                  <a:pt x="386" y="2171699"/>
                </a:lnTo>
                <a:lnTo>
                  <a:pt x="2149" y="2222499"/>
                </a:lnTo>
                <a:lnTo>
                  <a:pt x="5285" y="2260599"/>
                </a:lnTo>
                <a:lnTo>
                  <a:pt x="9788" y="2311399"/>
                </a:lnTo>
                <a:lnTo>
                  <a:pt x="15653" y="2362199"/>
                </a:lnTo>
                <a:lnTo>
                  <a:pt x="22876" y="2412999"/>
                </a:lnTo>
                <a:lnTo>
                  <a:pt x="31452" y="2451099"/>
                </a:lnTo>
                <a:lnTo>
                  <a:pt x="41376" y="2501899"/>
                </a:lnTo>
                <a:lnTo>
                  <a:pt x="52642" y="2552699"/>
                </a:lnTo>
                <a:lnTo>
                  <a:pt x="65247" y="2590799"/>
                </a:lnTo>
                <a:lnTo>
                  <a:pt x="79185" y="2641599"/>
                </a:lnTo>
                <a:lnTo>
                  <a:pt x="94452" y="2679699"/>
                </a:lnTo>
                <a:lnTo>
                  <a:pt x="111042" y="2730499"/>
                </a:lnTo>
                <a:lnTo>
                  <a:pt x="128951" y="2768599"/>
                </a:lnTo>
                <a:lnTo>
                  <a:pt x="148174" y="2819399"/>
                </a:lnTo>
                <a:lnTo>
                  <a:pt x="168706" y="2857499"/>
                </a:lnTo>
                <a:lnTo>
                  <a:pt x="190542" y="2895599"/>
                </a:lnTo>
                <a:lnTo>
                  <a:pt x="213677" y="2933699"/>
                </a:lnTo>
                <a:lnTo>
                  <a:pt x="238107" y="2984499"/>
                </a:lnTo>
                <a:lnTo>
                  <a:pt x="263827" y="3022599"/>
                </a:lnTo>
                <a:lnTo>
                  <a:pt x="290832" y="3060699"/>
                </a:lnTo>
                <a:lnTo>
                  <a:pt x="319116" y="3098799"/>
                </a:lnTo>
                <a:lnTo>
                  <a:pt x="358762" y="3149599"/>
                </a:lnTo>
                <a:lnTo>
                  <a:pt x="380147" y="3162299"/>
                </a:lnTo>
                <a:lnTo>
                  <a:pt x="402605" y="3187699"/>
                </a:lnTo>
                <a:lnTo>
                  <a:pt x="450829" y="3238499"/>
                </a:lnTo>
                <a:lnTo>
                  <a:pt x="503618" y="3289299"/>
                </a:lnTo>
                <a:lnTo>
                  <a:pt x="561158" y="3340099"/>
                </a:lnTo>
                <a:lnTo>
                  <a:pt x="591766" y="3365499"/>
                </a:lnTo>
                <a:lnTo>
                  <a:pt x="623631" y="3390899"/>
                </a:lnTo>
                <a:lnTo>
                  <a:pt x="656775" y="3416299"/>
                </a:lnTo>
                <a:lnTo>
                  <a:pt x="691222" y="3441699"/>
                </a:lnTo>
                <a:lnTo>
                  <a:pt x="726994" y="3454399"/>
                </a:lnTo>
                <a:lnTo>
                  <a:pt x="764115" y="3479799"/>
                </a:lnTo>
                <a:lnTo>
                  <a:pt x="802607" y="3505199"/>
                </a:lnTo>
                <a:lnTo>
                  <a:pt x="842494" y="3530599"/>
                </a:lnTo>
                <a:lnTo>
                  <a:pt x="883799" y="3543299"/>
                </a:lnTo>
                <a:lnTo>
                  <a:pt x="926545" y="3568699"/>
                </a:lnTo>
                <a:lnTo>
                  <a:pt x="970754" y="3581399"/>
                </a:lnTo>
                <a:lnTo>
                  <a:pt x="1016450" y="3606799"/>
                </a:lnTo>
                <a:lnTo>
                  <a:pt x="1063655" y="3619499"/>
                </a:lnTo>
                <a:lnTo>
                  <a:pt x="1112394" y="3644899"/>
                </a:lnTo>
                <a:lnTo>
                  <a:pt x="1162688" y="3657599"/>
                </a:lnTo>
                <a:lnTo>
                  <a:pt x="1268036" y="3682999"/>
                </a:lnTo>
                <a:lnTo>
                  <a:pt x="1379883" y="3708399"/>
                </a:lnTo>
                <a:lnTo>
                  <a:pt x="1560244" y="3746499"/>
                </a:lnTo>
                <a:lnTo>
                  <a:pt x="1623813" y="3746499"/>
                </a:lnTo>
                <a:lnTo>
                  <a:pt x="1689146" y="3759199"/>
                </a:lnTo>
                <a:lnTo>
                  <a:pt x="1756264" y="3759199"/>
                </a:lnTo>
                <a:lnTo>
                  <a:pt x="1825192" y="3771899"/>
                </a:lnTo>
                <a:lnTo>
                  <a:pt x="2557364" y="3771899"/>
                </a:lnTo>
                <a:lnTo>
                  <a:pt x="3173441" y="2895599"/>
                </a:lnTo>
                <a:lnTo>
                  <a:pt x="1968567" y="2895599"/>
                </a:lnTo>
                <a:lnTo>
                  <a:pt x="1904351" y="2882899"/>
                </a:lnTo>
                <a:lnTo>
                  <a:pt x="1722182" y="2882899"/>
                </a:lnTo>
                <a:lnTo>
                  <a:pt x="1609695" y="2857499"/>
                </a:lnTo>
                <a:lnTo>
                  <a:pt x="1556209" y="2857499"/>
                </a:lnTo>
                <a:lnTo>
                  <a:pt x="1454864" y="2832099"/>
                </a:lnTo>
                <a:lnTo>
                  <a:pt x="1407051" y="2806699"/>
                </a:lnTo>
                <a:lnTo>
                  <a:pt x="1361175" y="2793999"/>
                </a:lnTo>
                <a:lnTo>
                  <a:pt x="1317260" y="2781299"/>
                </a:lnTo>
                <a:lnTo>
                  <a:pt x="1275328" y="2755899"/>
                </a:lnTo>
                <a:lnTo>
                  <a:pt x="1235401" y="2743199"/>
                </a:lnTo>
                <a:lnTo>
                  <a:pt x="1197504" y="2717799"/>
                </a:lnTo>
                <a:lnTo>
                  <a:pt x="1161658" y="2692399"/>
                </a:lnTo>
                <a:lnTo>
                  <a:pt x="1127887" y="2666999"/>
                </a:lnTo>
                <a:lnTo>
                  <a:pt x="1096214" y="2641599"/>
                </a:lnTo>
                <a:lnTo>
                  <a:pt x="1066661" y="2616199"/>
                </a:lnTo>
                <a:lnTo>
                  <a:pt x="1014009" y="2552699"/>
                </a:lnTo>
                <a:lnTo>
                  <a:pt x="987335" y="2514599"/>
                </a:lnTo>
                <a:lnTo>
                  <a:pt x="963542" y="2476499"/>
                </a:lnTo>
                <a:lnTo>
                  <a:pt x="942649" y="2438399"/>
                </a:lnTo>
                <a:lnTo>
                  <a:pt x="924679" y="2400299"/>
                </a:lnTo>
                <a:lnTo>
                  <a:pt x="909653" y="2349499"/>
                </a:lnTo>
                <a:lnTo>
                  <a:pt x="897591" y="2298699"/>
                </a:lnTo>
                <a:lnTo>
                  <a:pt x="888516" y="2260599"/>
                </a:lnTo>
                <a:lnTo>
                  <a:pt x="882447" y="2209799"/>
                </a:lnTo>
                <a:lnTo>
                  <a:pt x="879406" y="2158999"/>
                </a:lnTo>
                <a:lnTo>
                  <a:pt x="879415" y="2108199"/>
                </a:lnTo>
                <a:lnTo>
                  <a:pt x="882494" y="2057399"/>
                </a:lnTo>
                <a:lnTo>
                  <a:pt x="888664" y="1993899"/>
                </a:lnTo>
                <a:lnTo>
                  <a:pt x="897948" y="1943099"/>
                </a:lnTo>
                <a:lnTo>
                  <a:pt x="910364" y="1892299"/>
                </a:lnTo>
                <a:lnTo>
                  <a:pt x="920723" y="1854199"/>
                </a:lnTo>
                <a:lnTo>
                  <a:pt x="932628" y="1816099"/>
                </a:lnTo>
                <a:lnTo>
                  <a:pt x="946098" y="1777999"/>
                </a:lnTo>
                <a:lnTo>
                  <a:pt x="961146" y="1739899"/>
                </a:lnTo>
                <a:lnTo>
                  <a:pt x="977790" y="1701799"/>
                </a:lnTo>
                <a:lnTo>
                  <a:pt x="996046" y="1663699"/>
                </a:lnTo>
                <a:lnTo>
                  <a:pt x="1015928" y="1638299"/>
                </a:lnTo>
                <a:lnTo>
                  <a:pt x="1037454" y="1600199"/>
                </a:lnTo>
                <a:lnTo>
                  <a:pt x="1060639" y="1562099"/>
                </a:lnTo>
                <a:lnTo>
                  <a:pt x="1085498" y="1523999"/>
                </a:lnTo>
                <a:lnTo>
                  <a:pt x="1112049" y="1498599"/>
                </a:lnTo>
                <a:lnTo>
                  <a:pt x="1140307" y="1460499"/>
                </a:lnTo>
                <a:lnTo>
                  <a:pt x="1170287" y="1435099"/>
                </a:lnTo>
                <a:lnTo>
                  <a:pt x="1202006" y="1396999"/>
                </a:lnTo>
                <a:lnTo>
                  <a:pt x="1235480" y="1371599"/>
                </a:lnTo>
                <a:lnTo>
                  <a:pt x="1270724" y="1346199"/>
                </a:lnTo>
                <a:lnTo>
                  <a:pt x="1307755" y="1308099"/>
                </a:lnTo>
                <a:lnTo>
                  <a:pt x="1346588" y="1282699"/>
                </a:lnTo>
                <a:lnTo>
                  <a:pt x="1387240" y="1257299"/>
                </a:lnTo>
                <a:lnTo>
                  <a:pt x="1429726" y="1244599"/>
                </a:lnTo>
                <a:lnTo>
                  <a:pt x="1474062" y="1219199"/>
                </a:lnTo>
                <a:lnTo>
                  <a:pt x="1520264" y="1206499"/>
                </a:lnTo>
                <a:lnTo>
                  <a:pt x="1568349" y="1181099"/>
                </a:lnTo>
                <a:lnTo>
                  <a:pt x="1670228" y="1155699"/>
                </a:lnTo>
                <a:lnTo>
                  <a:pt x="1779827" y="1130299"/>
                </a:lnTo>
                <a:lnTo>
                  <a:pt x="2822692" y="1130299"/>
                </a:lnTo>
                <a:lnTo>
                  <a:pt x="3596901" y="0"/>
                </a:lnTo>
                <a:close/>
                <a:moveTo>
                  <a:pt x="4758408" y="253999"/>
                </a:moveTo>
                <a:lnTo>
                  <a:pt x="3957374" y="253999"/>
                </a:lnTo>
                <a:lnTo>
                  <a:pt x="2100177" y="2895599"/>
                </a:lnTo>
                <a:lnTo>
                  <a:pt x="3173441" y="2895599"/>
                </a:lnTo>
                <a:lnTo>
                  <a:pt x="4414523" y="1130299"/>
                </a:lnTo>
                <a:lnTo>
                  <a:pt x="6302967" y="1130299"/>
                </a:lnTo>
                <a:lnTo>
                  <a:pt x="6302967" y="1079499"/>
                </a:lnTo>
                <a:lnTo>
                  <a:pt x="6300946" y="1079499"/>
                </a:lnTo>
                <a:lnTo>
                  <a:pt x="6276512" y="1041399"/>
                </a:lnTo>
                <a:lnTo>
                  <a:pt x="6250788" y="1003299"/>
                </a:lnTo>
                <a:lnTo>
                  <a:pt x="6223781" y="965199"/>
                </a:lnTo>
                <a:lnTo>
                  <a:pt x="6195495" y="927099"/>
                </a:lnTo>
                <a:lnTo>
                  <a:pt x="6155863" y="876299"/>
                </a:lnTo>
                <a:lnTo>
                  <a:pt x="6112032" y="825499"/>
                </a:lnTo>
                <a:lnTo>
                  <a:pt x="6063816" y="774699"/>
                </a:lnTo>
                <a:lnTo>
                  <a:pt x="6011033" y="723899"/>
                </a:lnTo>
                <a:lnTo>
                  <a:pt x="5953498" y="673099"/>
                </a:lnTo>
                <a:lnTo>
                  <a:pt x="5922891" y="647699"/>
                </a:lnTo>
                <a:lnTo>
                  <a:pt x="5891028" y="622299"/>
                </a:lnTo>
                <a:lnTo>
                  <a:pt x="5857884" y="609599"/>
                </a:lnTo>
                <a:lnTo>
                  <a:pt x="5823438" y="584199"/>
                </a:lnTo>
                <a:lnTo>
                  <a:pt x="5787666" y="558799"/>
                </a:lnTo>
                <a:lnTo>
                  <a:pt x="5750545" y="533399"/>
                </a:lnTo>
                <a:lnTo>
                  <a:pt x="5712052" y="507999"/>
                </a:lnTo>
                <a:lnTo>
                  <a:pt x="5672164" y="495299"/>
                </a:lnTo>
                <a:lnTo>
                  <a:pt x="5630859" y="469899"/>
                </a:lnTo>
                <a:lnTo>
                  <a:pt x="5588113" y="457199"/>
                </a:lnTo>
                <a:lnTo>
                  <a:pt x="5543904" y="431799"/>
                </a:lnTo>
                <a:lnTo>
                  <a:pt x="5498207" y="419099"/>
                </a:lnTo>
                <a:lnTo>
                  <a:pt x="5451001" y="393699"/>
                </a:lnTo>
                <a:lnTo>
                  <a:pt x="5402262" y="380999"/>
                </a:lnTo>
                <a:lnTo>
                  <a:pt x="5351968" y="355599"/>
                </a:lnTo>
                <a:lnTo>
                  <a:pt x="5246620" y="330199"/>
                </a:lnTo>
                <a:lnTo>
                  <a:pt x="5076357" y="292099"/>
                </a:lnTo>
                <a:lnTo>
                  <a:pt x="5016246" y="279399"/>
                </a:lnTo>
                <a:lnTo>
                  <a:pt x="4954419" y="279399"/>
                </a:lnTo>
                <a:lnTo>
                  <a:pt x="4890852" y="266699"/>
                </a:lnTo>
                <a:lnTo>
                  <a:pt x="4825523" y="266699"/>
                </a:lnTo>
                <a:lnTo>
                  <a:pt x="4758408" y="253999"/>
                </a:lnTo>
                <a:close/>
              </a:path>
            </a:pathLst>
          </a:custGeom>
          <a:solidFill>
            <a:srgbClr val="F1F1F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Shape 41"/>
          <p:cNvSpPr/>
          <p:nvPr/>
        </p:nvSpPr>
        <p:spPr>
          <a:xfrm>
            <a:off x="1506240" y="161280"/>
            <a:ext cx="14295960" cy="82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>
                <a:solidFill>
                  <a:srgbClr val="002060"/>
                </a:solidFill>
                <a:latin typeface="Montserrat"/>
                <a:ea typeface="Montserrat"/>
              </a:rPr>
              <a:t>Общая информация о предоставлении субсидий работодателям в 2025 году по приказам Фонда №№ 2713 и 2714</a:t>
            </a:r>
            <a:endParaRPr lang="ru-RU" sz="2400" b="0" strike="noStrike" spc="-1">
              <a:latin typeface="Arial"/>
            </a:endParaRPr>
          </a:p>
        </p:txBody>
      </p:sp>
      <p:grpSp>
        <p:nvGrpSpPr>
          <p:cNvPr id="120" name="Shape 43"/>
          <p:cNvGrpSpPr/>
          <p:nvPr/>
        </p:nvGrpSpPr>
        <p:grpSpPr>
          <a:xfrm>
            <a:off x="629280" y="200520"/>
            <a:ext cx="914040" cy="1074960"/>
            <a:chOff x="629280" y="200520"/>
            <a:chExt cx="914040" cy="1074960"/>
          </a:xfrm>
        </p:grpSpPr>
        <p:pic>
          <p:nvPicPr>
            <p:cNvPr id="121" name="Picture 45"/>
            <p:cNvPicPr/>
            <p:nvPr/>
          </p:nvPicPr>
          <p:blipFill>
            <a:blip r:embed="rId3"/>
            <a:stretch/>
          </p:blipFill>
          <p:spPr>
            <a:xfrm>
              <a:off x="631440" y="1073160"/>
              <a:ext cx="16308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2" name="Picture 47"/>
            <p:cNvPicPr/>
            <p:nvPr/>
          </p:nvPicPr>
          <p:blipFill>
            <a:blip r:embed="rId4"/>
            <a:stretch/>
          </p:blipFill>
          <p:spPr>
            <a:xfrm>
              <a:off x="816840" y="1073880"/>
              <a:ext cx="340920" cy="896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23" name="Shape 48"/>
            <p:cNvSpPr/>
            <p:nvPr/>
          </p:nvSpPr>
          <p:spPr>
            <a:xfrm>
              <a:off x="1186200" y="1073880"/>
              <a:ext cx="61920" cy="7704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24" name="Picture 50"/>
            <p:cNvPicPr/>
            <p:nvPr/>
          </p:nvPicPr>
          <p:blipFill>
            <a:blip r:embed="rId5"/>
            <a:stretch/>
          </p:blipFill>
          <p:spPr>
            <a:xfrm>
              <a:off x="1269000" y="1073880"/>
              <a:ext cx="6588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5" name="Picture 52"/>
            <p:cNvPicPr/>
            <p:nvPr/>
          </p:nvPicPr>
          <p:blipFill>
            <a:blip r:embed="rId6"/>
            <a:stretch/>
          </p:blipFill>
          <p:spPr>
            <a:xfrm>
              <a:off x="1363320" y="1073880"/>
              <a:ext cx="8496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26" name="Shape 53"/>
            <p:cNvSpPr/>
            <p:nvPr/>
          </p:nvSpPr>
          <p:spPr>
            <a:xfrm>
              <a:off x="1477080" y="1073880"/>
              <a:ext cx="66240" cy="7704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27" name="Picture 55"/>
            <p:cNvPicPr/>
            <p:nvPr/>
          </p:nvPicPr>
          <p:blipFill>
            <a:blip r:embed="rId7"/>
            <a:stretch/>
          </p:blipFill>
          <p:spPr>
            <a:xfrm>
              <a:off x="629280" y="1184760"/>
              <a:ext cx="188280" cy="82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Picture 57"/>
            <p:cNvPicPr/>
            <p:nvPr/>
          </p:nvPicPr>
          <p:blipFill>
            <a:blip r:embed="rId8"/>
            <a:stretch/>
          </p:blipFill>
          <p:spPr>
            <a:xfrm>
              <a:off x="839880" y="1187640"/>
              <a:ext cx="163800" cy="87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Picture 59"/>
            <p:cNvPicPr/>
            <p:nvPr/>
          </p:nvPicPr>
          <p:blipFill>
            <a:blip r:embed="rId9"/>
            <a:stretch/>
          </p:blipFill>
          <p:spPr>
            <a:xfrm>
              <a:off x="1051920" y="1186920"/>
              <a:ext cx="31896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0" name="Picture 61"/>
            <p:cNvPicPr/>
            <p:nvPr/>
          </p:nvPicPr>
          <p:blipFill>
            <a:blip r:embed="rId10"/>
            <a:stretch/>
          </p:blipFill>
          <p:spPr>
            <a:xfrm>
              <a:off x="1390680" y="1187640"/>
              <a:ext cx="6624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1" name="Picture 63"/>
            <p:cNvPicPr/>
            <p:nvPr/>
          </p:nvPicPr>
          <p:blipFill>
            <a:blip r:embed="rId11"/>
            <a:stretch/>
          </p:blipFill>
          <p:spPr>
            <a:xfrm>
              <a:off x="1477080" y="1187640"/>
              <a:ext cx="6624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32" name="Shape 64"/>
            <p:cNvSpPr/>
            <p:nvPr/>
          </p:nvSpPr>
          <p:spPr>
            <a:xfrm>
              <a:off x="1483560" y="1052280"/>
              <a:ext cx="54360" cy="792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33" name="Picture 66"/>
            <p:cNvPicPr/>
            <p:nvPr/>
          </p:nvPicPr>
          <p:blipFill>
            <a:blip r:embed="rId12"/>
            <a:stretch/>
          </p:blipFill>
          <p:spPr>
            <a:xfrm>
              <a:off x="638280" y="200520"/>
              <a:ext cx="895320" cy="768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134" name="Shape 77"/>
          <p:cNvSpPr/>
          <p:nvPr/>
        </p:nvSpPr>
        <p:spPr>
          <a:xfrm>
            <a:off x="0" y="1378080"/>
            <a:ext cx="16255800" cy="7625520"/>
          </a:xfrm>
          <a:prstGeom prst="rect">
            <a:avLst/>
          </a:prstGeom>
          <a:noFill/>
          <a:ln w="38100">
            <a:solidFill>
              <a:srgbClr val="0070C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ЦЕЛЬ ПРЕДОСТАВЛЕНИЯ СУБСИДИИ: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1001"/>
              </a:spcAft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1" strike="noStrike" spc="-1">
                <a:solidFill>
                  <a:srgbClr val="2A398F"/>
                </a:solidFill>
                <a:latin typeface="Arial"/>
                <a:ea typeface="SimSun"/>
              </a:rPr>
              <a:t>частичная компенсация затрат работодателя на выплату заработной платы работникам </a:t>
            </a: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из числа трудоустроенных в 2025,2026 году отдельных категорий безработных граждан</a:t>
            </a:r>
            <a:r>
              <a:rPr lang="en-US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</a:t>
            </a: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или граждан, ищущих работу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ВИД ХОЗЯЙСТВУЮЩЕГО СУБЪЕКТА: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коммерческие организации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индивидуальные предприниматели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некоммерческие организации (за исключением бюджетных, казенных и автономных учреждений)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ОБЩИЕ УСЛОВИЯ ВКЛЮЧЕНИЯ В РЕЕСТР: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наличие в Фонде сведений о работодателе и трудоустроенном гражданине из органов службы занятости населения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направление работодателем заявления в Фонд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государственная регистрация работодателя должна быть осуществлена </a:t>
            </a:r>
            <a:r>
              <a:rPr lang="ru-RU" sz="1800" b="0" strike="noStrike" spc="-1">
                <a:solidFill>
                  <a:srgbClr val="00B050"/>
                </a:solidFill>
                <a:latin typeface="Arial"/>
                <a:ea typeface="SimSun"/>
              </a:rPr>
              <a:t>до 1 января 2025 </a:t>
            </a: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(приказ № 2713) и </a:t>
            </a:r>
            <a:r>
              <a:rPr lang="ru-RU" sz="1800" b="0" strike="noStrike" spc="-1">
                <a:solidFill>
                  <a:srgbClr val="00B050"/>
                </a:solidFill>
                <a:latin typeface="Arial"/>
                <a:ea typeface="SimSun"/>
              </a:rPr>
              <a:t>до 1 января 2026 </a:t>
            </a: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(приказ № 2714)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отсутствие неисполненной обязанности по уплате налогов, сборов, страховых взносов, пеней, штрафов и процентов, </a:t>
            </a:r>
            <a:r>
              <a:rPr lang="ru-RU" sz="1800" b="0" strike="noStrike" spc="-1">
                <a:solidFill>
                  <a:srgbClr val="00B050"/>
                </a:solidFill>
                <a:latin typeface="Arial"/>
                <a:ea typeface="SimSun"/>
              </a:rPr>
              <a:t>превышающей 10 тыс. рублей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трудоустройство гражданина на условиях полного рабочего дня в соответствии с установленным режимом рабочего времени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на дату направления заявления в Фонд отсутствие у работодателя задолженности по з/плате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ДОПОЛНИТЕЛЬНЫЕ УСЛОВИЯ -  </a:t>
            </a:r>
            <a:r>
              <a:rPr lang="ru-RU" sz="1800" b="1" strike="noStrike" spc="-1">
                <a:solidFill>
                  <a:srgbClr val="5252F8"/>
                </a:solidFill>
                <a:latin typeface="Arial"/>
                <a:ea typeface="SimSun"/>
              </a:rPr>
              <a:t>3МРОТ и 6МРОТ (2714):                                                                   12МРОТ (2713):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трудоустройство гражданина по бессрочному ТД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A398F"/>
              </a:buClr>
              <a:buFont typeface="Wingdings" charset="2"/>
              <a:buChar char=""/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выплата трудоустроенному гражданину з/платы не ниже 1,5 МРОТ                           а) включение работодателя в перечень организаций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    приоритетных отраслей экономики или ОПК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б) привлечение работников по востребованным профессиям 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    из перечня (не связанным с АХД и разъездами)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в)  з/плата не ниже МРОТ или среднемесячной по субъекту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     РФ (для приоритетных отраслей экономики)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г)  организация действует на территории РФ не менее 1 года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д) организация не в процессе реорганизации (за исключением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1800" b="0" strike="noStrike" spc="-1">
                <a:solidFill>
                  <a:srgbClr val="2A398F"/>
                </a:solidFill>
                <a:latin typeface="Arial"/>
                <a:ea typeface="SimSun"/>
              </a:rPr>
              <a:t>                                                                                                                                                     присоединения или преобразования), ликвидации   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Box 3"/>
          <p:cNvSpPr/>
          <p:nvPr/>
        </p:nvSpPr>
        <p:spPr>
          <a:xfrm>
            <a:off x="628560" y="566640"/>
            <a:ext cx="901260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398F"/>
                </a:solidFill>
                <a:latin typeface="Calibri"/>
              </a:rPr>
              <a:t>       КАТЕГОРИИ ТРУДОУСТРАИВАЕМЫХ ГРАЖДАН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36" name="AutoShape 3"/>
          <p:cNvSpPr/>
          <p:nvPr/>
        </p:nvSpPr>
        <p:spPr>
          <a:xfrm rot="1778400">
            <a:off x="326880" y="86508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Прямоугольник 14"/>
          <p:cNvSpPr/>
          <p:nvPr/>
        </p:nvSpPr>
        <p:spPr>
          <a:xfrm>
            <a:off x="2511720" y="1701360"/>
            <a:ext cx="5891040" cy="529380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ветераны боевых действий, участвовавшие в СВО на территориях ДНР, ЛНР и Украины с 24.02.2022, в Запорожской и Херсонской областях с 30.09.2022, уволенные с военной службы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лица, принимавшие участие в боевых действиях в ДНР, ЛНР с 11.05.2014 в соответствии с решениями органов публичной власти этих республик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члены семей 2-х вышеназванных категорий лиц, погибших на СВО или умерших от последствий боевых действий после увольнения со службы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граждане, уволенные с военной службы и члены их семей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граждане с инвалидностью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лица, освобожденные из учреждений, исполняющих наказание в виде лишения свободы, и ищущие работу в течение 1 года с даты освобождения</a:t>
            </a:r>
            <a:endParaRPr lang="ru-RU" sz="19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одинокие и многодетные родители, усыновители, опекуны (попечители), воспитывающие несовершеннолетних детей, детей-инвалидов</a:t>
            </a:r>
            <a:endParaRPr lang="ru-RU" sz="19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900" b="0" strike="noStrike" spc="-1">
              <a:latin typeface="Arial"/>
            </a:endParaRPr>
          </a:p>
        </p:txBody>
      </p:sp>
      <p:pic>
        <p:nvPicPr>
          <p:cNvPr id="138" name="Рисунок 16"/>
          <p:cNvPicPr/>
          <p:nvPr/>
        </p:nvPicPr>
        <p:blipFill>
          <a:blip r:embed="rId2"/>
          <a:stretch/>
        </p:blipFill>
        <p:spPr>
          <a:xfrm>
            <a:off x="623160" y="941400"/>
            <a:ext cx="763920" cy="767880"/>
          </a:xfrm>
          <a:prstGeom prst="rect">
            <a:avLst/>
          </a:prstGeom>
          <a:ln w="0">
            <a:noFill/>
          </a:ln>
        </p:spPr>
      </p:pic>
      <p:sp>
        <p:nvSpPr>
          <p:cNvPr id="139" name="Прямоугольник 46"/>
          <p:cNvSpPr/>
          <p:nvPr/>
        </p:nvSpPr>
        <p:spPr>
          <a:xfrm>
            <a:off x="2336760" y="2129400"/>
            <a:ext cx="5026680" cy="52236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AutoShape 3"/>
          <p:cNvSpPr/>
          <p:nvPr/>
        </p:nvSpPr>
        <p:spPr>
          <a:xfrm rot="1778400">
            <a:off x="8813880" y="95004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1" name="Рисунок 48"/>
          <p:cNvPicPr/>
          <p:nvPr/>
        </p:nvPicPr>
        <p:blipFill>
          <a:blip r:embed="rId3"/>
          <a:stretch/>
        </p:blipFill>
        <p:spPr>
          <a:xfrm>
            <a:off x="9096120" y="1117080"/>
            <a:ext cx="767880" cy="767880"/>
          </a:xfrm>
          <a:prstGeom prst="rect">
            <a:avLst/>
          </a:prstGeom>
          <a:ln w="0">
            <a:noFill/>
          </a:ln>
        </p:spPr>
      </p:pic>
      <p:sp>
        <p:nvSpPr>
          <p:cNvPr id="142" name="Прямоугольник 51"/>
          <p:cNvSpPr/>
          <p:nvPr/>
        </p:nvSpPr>
        <p:spPr>
          <a:xfrm>
            <a:off x="10303920" y="1859400"/>
            <a:ext cx="4573800" cy="640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лица, с которыми согласно ТК РФ возможно заключение трудового договора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143" name="AutoShape 3"/>
          <p:cNvSpPr/>
          <p:nvPr/>
        </p:nvSpPr>
        <p:spPr>
          <a:xfrm rot="1778400">
            <a:off x="8845200" y="263016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Прямоугольник 54"/>
          <p:cNvSpPr/>
          <p:nvPr/>
        </p:nvSpPr>
        <p:spPr>
          <a:xfrm>
            <a:off x="10308240" y="3154320"/>
            <a:ext cx="5026680" cy="14536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на дату направления ЦЗН к работодателю являются безработными  или ищущими работу, зарегистрированными в ЦЗН и не состоящими в трудовых отношениях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145" name="AutoShape 3"/>
          <p:cNvSpPr/>
          <p:nvPr/>
        </p:nvSpPr>
        <p:spPr>
          <a:xfrm rot="1778400">
            <a:off x="8975160" y="478584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Прямоугольник 56"/>
          <p:cNvSpPr/>
          <p:nvPr/>
        </p:nvSpPr>
        <p:spPr>
          <a:xfrm>
            <a:off x="10308240" y="5438880"/>
            <a:ext cx="4573800" cy="112932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на дату заключения ТД не имеют работы, не являются ИП, КФХ, единоличным исполнительным органом ЮЛ, плательщиком НПД</a:t>
            </a:r>
            <a:endParaRPr lang="ru-RU" sz="2140" b="0" strike="noStrike" spc="-1">
              <a:latin typeface="Arial"/>
            </a:endParaRPr>
          </a:p>
        </p:txBody>
      </p:sp>
      <p:pic>
        <p:nvPicPr>
          <p:cNvPr id="147" name="Picture 2"/>
          <p:cNvPicPr/>
          <p:nvPr/>
        </p:nvPicPr>
        <p:blipFill>
          <a:blip r:embed="rId4"/>
          <a:stretch/>
        </p:blipFill>
        <p:spPr>
          <a:xfrm>
            <a:off x="9360000" y="4969800"/>
            <a:ext cx="694080" cy="767880"/>
          </a:xfrm>
          <a:prstGeom prst="rect">
            <a:avLst/>
          </a:prstGeom>
          <a:ln w="0">
            <a:noFill/>
          </a:ln>
        </p:spPr>
      </p:pic>
      <p:pic>
        <p:nvPicPr>
          <p:cNvPr id="148" name="Рисунок 58"/>
          <p:cNvPicPr/>
          <p:nvPr/>
        </p:nvPicPr>
        <p:blipFill>
          <a:blip r:embed="rId5"/>
          <a:stretch/>
        </p:blipFill>
        <p:spPr>
          <a:xfrm>
            <a:off x="9159120" y="2879280"/>
            <a:ext cx="755280" cy="623880"/>
          </a:xfrm>
          <a:prstGeom prst="rect">
            <a:avLst/>
          </a:prstGeom>
          <a:ln w="0">
            <a:noFill/>
          </a:ln>
        </p:spPr>
      </p:pic>
      <p:sp>
        <p:nvSpPr>
          <p:cNvPr id="149" name="Прямоугольник 59"/>
          <p:cNvSpPr/>
          <p:nvPr/>
        </p:nvSpPr>
        <p:spPr>
          <a:xfrm>
            <a:off x="10303920" y="4888440"/>
            <a:ext cx="5026680" cy="5500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Незанятые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0" name="Прямоугольник 60"/>
          <p:cNvSpPr/>
          <p:nvPr/>
        </p:nvSpPr>
        <p:spPr>
          <a:xfrm>
            <a:off x="10308240" y="2635920"/>
            <a:ext cx="5026680" cy="45756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Зарегистрированы в ЦЗН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1" name="Прямоугольник 61"/>
          <p:cNvSpPr/>
          <p:nvPr/>
        </p:nvSpPr>
        <p:spPr>
          <a:xfrm>
            <a:off x="10303920" y="813600"/>
            <a:ext cx="5026680" cy="78732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Возможно заключение ТД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2" name="Прямоугольник 6"/>
          <p:cNvSpPr/>
          <p:nvPr/>
        </p:nvSpPr>
        <p:spPr>
          <a:xfrm>
            <a:off x="10223640" y="357158"/>
            <a:ext cx="554616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2A398F"/>
                </a:solidFill>
                <a:latin typeface="Tw Cen MT"/>
              </a:rPr>
              <a:t>КРИТЕРИИ ДЛЯ ТРУДОУСТРОЙСТВА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2A398F"/>
                </a:solidFill>
                <a:latin typeface="Tw Cen MT"/>
              </a:rPr>
              <a:t>                         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153" name="TextBox 11"/>
          <p:cNvSpPr/>
          <p:nvPr/>
        </p:nvSpPr>
        <p:spPr>
          <a:xfrm>
            <a:off x="9866160" y="7616160"/>
            <a:ext cx="1810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54" name="Прямоугольник 5"/>
          <p:cNvSpPr/>
          <p:nvPr/>
        </p:nvSpPr>
        <p:spPr>
          <a:xfrm>
            <a:off x="1864440" y="1815120"/>
            <a:ext cx="553680" cy="570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rot="16200000" vert="vert270"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Box 3"/>
          <p:cNvSpPr/>
          <p:nvPr/>
        </p:nvSpPr>
        <p:spPr>
          <a:xfrm>
            <a:off x="628560" y="566640"/>
            <a:ext cx="901260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A398F"/>
                </a:solidFill>
                <a:latin typeface="Calibri"/>
              </a:rPr>
              <a:t>       КАТЕГОРИИ ТРУДОУСТРАИВАЕМЫХ ГРАЖДАН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56" name="AutoShape 3"/>
          <p:cNvSpPr/>
          <p:nvPr/>
        </p:nvSpPr>
        <p:spPr>
          <a:xfrm rot="1778400">
            <a:off x="326880" y="86508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7" name="Прямоугольник 14"/>
          <p:cNvSpPr/>
          <p:nvPr/>
        </p:nvSpPr>
        <p:spPr>
          <a:xfrm>
            <a:off x="2511720" y="2102040"/>
            <a:ext cx="5848200" cy="132984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buClr>
                <a:srgbClr val="2A398F"/>
              </a:buClr>
              <a:buFont typeface="Wingdings" charset="2"/>
              <a:buChar char=""/>
            </a:pPr>
            <a:r>
              <a:rPr lang="ru-RU" sz="1900" b="0" strike="noStrike" spc="-1">
                <a:solidFill>
                  <a:srgbClr val="2A398F"/>
                </a:solidFill>
                <a:latin typeface="Tw Cen MT"/>
              </a:rPr>
              <a:t>граждане, переехавшие для трудоустройства у работодателя, включенного в перечни организаций, испытывающих потребность в привлечении работников, по востребованным профессиям, включенным в предусмотренные перечни профессий, из других субъектов РФ или в пределах одного субъекта РФ в случае, если расстояние от места, где гражданин до переезда для трудоустройства был зарегистрирован по месту жительства или по месту пребывания, до места осуществления трудовой деятельности не менее 50 километров.</a:t>
            </a:r>
            <a:endParaRPr lang="ru-RU" sz="1900" b="0" strike="noStrike" spc="-1">
              <a:latin typeface="Arial"/>
            </a:endParaRPr>
          </a:p>
        </p:txBody>
      </p:sp>
      <p:pic>
        <p:nvPicPr>
          <p:cNvPr id="158" name="Рисунок 16"/>
          <p:cNvPicPr/>
          <p:nvPr/>
        </p:nvPicPr>
        <p:blipFill>
          <a:blip r:embed="rId2"/>
          <a:stretch/>
        </p:blipFill>
        <p:spPr>
          <a:xfrm>
            <a:off x="623160" y="941400"/>
            <a:ext cx="763920" cy="767880"/>
          </a:xfrm>
          <a:prstGeom prst="rect">
            <a:avLst/>
          </a:prstGeom>
          <a:ln w="0">
            <a:noFill/>
          </a:ln>
        </p:spPr>
      </p:pic>
      <p:sp>
        <p:nvSpPr>
          <p:cNvPr id="159" name="Прямоугольник 46"/>
          <p:cNvSpPr/>
          <p:nvPr/>
        </p:nvSpPr>
        <p:spPr>
          <a:xfrm>
            <a:off x="2336760" y="2129400"/>
            <a:ext cx="5026680" cy="52236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AutoShape 3"/>
          <p:cNvSpPr/>
          <p:nvPr/>
        </p:nvSpPr>
        <p:spPr>
          <a:xfrm rot="1778400">
            <a:off x="8813880" y="95004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1" name="Рисунок 48"/>
          <p:cNvPicPr/>
          <p:nvPr/>
        </p:nvPicPr>
        <p:blipFill>
          <a:blip r:embed="rId3"/>
          <a:stretch/>
        </p:blipFill>
        <p:spPr>
          <a:xfrm>
            <a:off x="9096120" y="1117080"/>
            <a:ext cx="767880" cy="767880"/>
          </a:xfrm>
          <a:prstGeom prst="rect">
            <a:avLst/>
          </a:prstGeom>
          <a:ln w="0">
            <a:noFill/>
          </a:ln>
        </p:spPr>
      </p:pic>
      <p:sp>
        <p:nvSpPr>
          <p:cNvPr id="162" name="Прямоугольник 51"/>
          <p:cNvSpPr/>
          <p:nvPr/>
        </p:nvSpPr>
        <p:spPr>
          <a:xfrm>
            <a:off x="10303920" y="1859400"/>
            <a:ext cx="4573800" cy="640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 dirty="0">
                <a:solidFill>
                  <a:srgbClr val="2A398F"/>
                </a:solidFill>
                <a:latin typeface="Tw Cen MT"/>
              </a:rPr>
              <a:t>лица, с которыми согласно ТК РФ возможно заключение трудового договора</a:t>
            </a:r>
            <a:endParaRPr lang="ru-RU" sz="2140" b="0" strike="noStrike" spc="-1" dirty="0">
              <a:latin typeface="Arial"/>
            </a:endParaRPr>
          </a:p>
        </p:txBody>
      </p:sp>
      <p:sp>
        <p:nvSpPr>
          <p:cNvPr id="163" name="AutoShape 3"/>
          <p:cNvSpPr/>
          <p:nvPr/>
        </p:nvSpPr>
        <p:spPr>
          <a:xfrm rot="1778400">
            <a:off x="8845200" y="2630160"/>
            <a:ext cx="1332720" cy="1174320"/>
          </a:xfrm>
          <a:prstGeom prst="hexagon">
            <a:avLst>
              <a:gd name="adj" fmla="val 28616"/>
              <a:gd name="vf" fmla="val 115470"/>
            </a:avLst>
          </a:prstGeom>
          <a:solidFill>
            <a:srgbClr val="FFFFFF"/>
          </a:solidFill>
          <a:ln w="12700">
            <a:solidFill>
              <a:srgbClr val="7F3E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Прямоугольник 54"/>
          <p:cNvSpPr/>
          <p:nvPr/>
        </p:nvSpPr>
        <p:spPr>
          <a:xfrm>
            <a:off x="10320840" y="3306600"/>
            <a:ext cx="5026680" cy="14536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 dirty="0">
                <a:solidFill>
                  <a:srgbClr val="2A398F"/>
                </a:solidFill>
                <a:latin typeface="Tw Cen MT"/>
              </a:rPr>
              <a:t>Работник заключил с организацией, включенной в соответствующий перечень, трудовой договор не позднее одного месяца со дня снятия с регистрационного учета в ЦЗН</a:t>
            </a:r>
            <a:endParaRPr lang="ru-RU" sz="214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140" b="0" strike="noStrike" spc="-1" dirty="0">
              <a:latin typeface="Arial"/>
            </a:endParaRPr>
          </a:p>
        </p:txBody>
      </p:sp>
      <p:sp>
        <p:nvSpPr>
          <p:cNvPr id="165" name="Прямоугольник 56"/>
          <p:cNvSpPr/>
          <p:nvPr/>
        </p:nvSpPr>
        <p:spPr>
          <a:xfrm>
            <a:off x="10308240" y="5438880"/>
            <a:ext cx="4573800" cy="112932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6" name="Рисунок 58"/>
          <p:cNvPicPr/>
          <p:nvPr/>
        </p:nvPicPr>
        <p:blipFill>
          <a:blip r:embed="rId4"/>
          <a:stretch/>
        </p:blipFill>
        <p:spPr>
          <a:xfrm>
            <a:off x="9159120" y="2879280"/>
            <a:ext cx="755280" cy="623880"/>
          </a:xfrm>
          <a:prstGeom prst="rect">
            <a:avLst/>
          </a:prstGeom>
          <a:ln w="0">
            <a:noFill/>
          </a:ln>
        </p:spPr>
      </p:pic>
      <p:sp>
        <p:nvSpPr>
          <p:cNvPr id="167" name="Прямоугольник 59"/>
          <p:cNvSpPr/>
          <p:nvPr/>
        </p:nvSpPr>
        <p:spPr>
          <a:xfrm>
            <a:off x="10303920" y="4888440"/>
            <a:ext cx="5026680" cy="5500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8" name="Прямоугольник 60"/>
          <p:cNvSpPr/>
          <p:nvPr/>
        </p:nvSpPr>
        <p:spPr>
          <a:xfrm>
            <a:off x="10308240" y="2635920"/>
            <a:ext cx="5026680" cy="45756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Зарегистрированы в ЦЗН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9" name="Прямоугольник 61"/>
          <p:cNvSpPr/>
          <p:nvPr/>
        </p:nvSpPr>
        <p:spPr>
          <a:xfrm>
            <a:off x="10303920" y="813600"/>
            <a:ext cx="5026680" cy="78732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FF4252"/>
                </a:solidFill>
                <a:latin typeface="Tw Cen MT"/>
              </a:rPr>
              <a:t>Возможно заключение ТД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70" name="Прямоугольник 6"/>
          <p:cNvSpPr/>
          <p:nvPr/>
        </p:nvSpPr>
        <p:spPr>
          <a:xfrm>
            <a:off x="10223640" y="357158"/>
            <a:ext cx="5333912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2A398F"/>
                </a:solidFill>
                <a:latin typeface="Tw Cen MT"/>
              </a:rPr>
              <a:t>КРИТЕРИИ ДЛЯ ТРУДОУСТРОЙСТВА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2A398F"/>
                </a:solidFill>
                <a:latin typeface="Tw Cen MT"/>
              </a:rPr>
              <a:t>                         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171" name="Рисунок 7"/>
          <p:cNvPicPr/>
          <p:nvPr/>
        </p:nvPicPr>
        <p:blipFill>
          <a:blip r:embed="rId5"/>
          <a:stretch/>
        </p:blipFill>
        <p:spPr>
          <a:xfrm>
            <a:off x="9002520" y="4783320"/>
            <a:ext cx="1176120" cy="1371240"/>
          </a:xfrm>
          <a:prstGeom prst="rect">
            <a:avLst/>
          </a:prstGeom>
          <a:ln w="0">
            <a:noFill/>
          </a:ln>
        </p:spPr>
      </p:pic>
      <p:sp>
        <p:nvSpPr>
          <p:cNvPr id="172" name="TextBox 11"/>
          <p:cNvSpPr/>
          <p:nvPr/>
        </p:nvSpPr>
        <p:spPr>
          <a:xfrm>
            <a:off x="9866160" y="7616160"/>
            <a:ext cx="1810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73" name="Прямоугольник 19"/>
          <p:cNvSpPr/>
          <p:nvPr/>
        </p:nvSpPr>
        <p:spPr>
          <a:xfrm flipH="1">
            <a:off x="10330560" y="4702680"/>
            <a:ext cx="436752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Переезд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174" name="Прямоугольник 22"/>
          <p:cNvSpPr/>
          <p:nvPr/>
        </p:nvSpPr>
        <p:spPr>
          <a:xfrm>
            <a:off x="10336680" y="5141520"/>
            <a:ext cx="5063400" cy="204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работник переехал для трудоустройства из другой местности на расстояние не менее 50 км до места осуществления трудовой деятельности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175" name="Прямоугольник 5"/>
          <p:cNvSpPr/>
          <p:nvPr/>
        </p:nvSpPr>
        <p:spPr>
          <a:xfrm>
            <a:off x="1900080" y="1555560"/>
            <a:ext cx="553680" cy="3384000"/>
          </a:xfrm>
          <a:prstGeom prst="rect">
            <a:avLst/>
          </a:prstGeom>
          <a:solidFill>
            <a:srgbClr val="FFCC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rot="16200000" vert="vert270"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176" name="TextBox 1"/>
          <p:cNvSpPr/>
          <p:nvPr/>
        </p:nvSpPr>
        <p:spPr>
          <a:xfrm>
            <a:off x="7668360" y="4114800"/>
            <a:ext cx="360" cy="27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Прямоугольник 2"/>
          <p:cNvSpPr/>
          <p:nvPr/>
        </p:nvSpPr>
        <p:spPr>
          <a:xfrm>
            <a:off x="4935960" y="6978240"/>
            <a:ext cx="26208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FFFFFF"/>
                </a:solidFill>
                <a:latin typeface="Montserrat"/>
                <a:ea typeface="Montserrat"/>
              </a:rPr>
              <a:t>!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78" name="Управляющая кнопка: домой 3"/>
          <p:cNvSpPr/>
          <p:nvPr/>
        </p:nvSpPr>
        <p:spPr>
          <a:xfrm>
            <a:off x="9118440" y="5118120"/>
            <a:ext cx="990360" cy="723600"/>
          </a:xfrm>
          <a:prstGeom prst="actionButtonHome">
            <a:avLst/>
          </a:prstGeom>
          <a:solidFill>
            <a:srgbClr val="FFFFFF"/>
          </a:solidFill>
          <a:ln w="28575">
            <a:solidFill>
              <a:srgbClr val="2683C6">
                <a:lumMod val="75000"/>
              </a:srgbClr>
            </a:solidFill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</p:sp>
      <p:sp>
        <p:nvSpPr>
          <p:cNvPr id="179" name="Прямоугольник 4"/>
          <p:cNvSpPr/>
          <p:nvPr/>
        </p:nvSpPr>
        <p:spPr>
          <a:xfrm>
            <a:off x="10434600" y="6563520"/>
            <a:ext cx="559260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Меры финансовой поддержки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80" name="Рисунок 30"/>
          <p:cNvPicPr/>
          <p:nvPr/>
        </p:nvPicPr>
        <p:blipFill>
          <a:blip r:embed="rId5"/>
          <a:stretch/>
        </p:blipFill>
        <p:spPr>
          <a:xfrm>
            <a:off x="9028080" y="6383520"/>
            <a:ext cx="1176120" cy="1371240"/>
          </a:xfrm>
          <a:prstGeom prst="rect">
            <a:avLst/>
          </a:prstGeom>
          <a:ln w="0">
            <a:noFill/>
          </a:ln>
        </p:spPr>
      </p:pic>
      <p:sp>
        <p:nvSpPr>
          <p:cNvPr id="181" name="Прямоугольник 8"/>
          <p:cNvSpPr/>
          <p:nvPr/>
        </p:nvSpPr>
        <p:spPr>
          <a:xfrm>
            <a:off x="10426680" y="7017120"/>
            <a:ext cx="4457520" cy="2040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предоставление работодателем трудоустроенному гражданину компенсации проезда, аренды жилья и т.д.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182" name="Блок-схема: магнитный диск 17"/>
          <p:cNvSpPr/>
          <p:nvPr/>
        </p:nvSpPr>
        <p:spPr>
          <a:xfrm>
            <a:off x="9169560" y="7226280"/>
            <a:ext cx="914040" cy="193320"/>
          </a:xfrm>
          <a:prstGeom prst="flowChartMagneticDisk">
            <a:avLst/>
          </a:prstGeom>
          <a:solidFill>
            <a:srgbClr val="FFFF00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Блок-схема: магнитный диск 18"/>
          <p:cNvSpPr/>
          <p:nvPr/>
        </p:nvSpPr>
        <p:spPr>
          <a:xfrm>
            <a:off x="9169560" y="6972480"/>
            <a:ext cx="914040" cy="202680"/>
          </a:xfrm>
          <a:prstGeom prst="flowChartMagneticDisk">
            <a:avLst/>
          </a:prstGeom>
          <a:solidFill>
            <a:srgbClr val="FFFF00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Блок-схема: память с прямым доступом 20"/>
          <p:cNvSpPr/>
          <p:nvPr/>
        </p:nvSpPr>
        <p:spPr>
          <a:xfrm>
            <a:off x="9461520" y="6566040"/>
            <a:ext cx="304560" cy="685440"/>
          </a:xfrm>
          <a:prstGeom prst="flowChartMagneticDrum">
            <a:avLst/>
          </a:prstGeom>
          <a:solidFill>
            <a:srgbClr val="FFFF00"/>
          </a:solidFill>
          <a:ln w="28575">
            <a:solidFill>
              <a:srgbClr val="2683C6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FFFFFF"/>
                </a:solidFill>
                <a:latin typeface="Tw Cen MT"/>
              </a:rPr>
              <a:t>Рр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Прямая соединительная линия 6"/>
          <p:cNvSpPr/>
          <p:nvPr/>
        </p:nvSpPr>
        <p:spPr>
          <a:xfrm>
            <a:off x="778680" y="1487880"/>
            <a:ext cx="14495040" cy="0"/>
          </a:xfrm>
          <a:prstGeom prst="line">
            <a:avLst/>
          </a:prstGeom>
          <a:ln>
            <a:solidFill>
              <a:srgbClr val="1CADE4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Прямая соединительная линия 7"/>
          <p:cNvSpPr/>
          <p:nvPr/>
        </p:nvSpPr>
        <p:spPr>
          <a:xfrm>
            <a:off x="10676880" y="2125080"/>
            <a:ext cx="0" cy="6739200"/>
          </a:xfrm>
          <a:prstGeom prst="line">
            <a:avLst/>
          </a:prstGeom>
          <a:ln>
            <a:solidFill>
              <a:srgbClr val="1CADE4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Прямоугольник 8"/>
          <p:cNvSpPr/>
          <p:nvPr/>
        </p:nvSpPr>
        <p:spPr>
          <a:xfrm>
            <a:off x="2121480" y="1641960"/>
            <a:ext cx="3267720" cy="101124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СРОКИ ВЫПЛАТЫ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88" name="Прямоугольник 11"/>
          <p:cNvSpPr/>
          <p:nvPr/>
        </p:nvSpPr>
        <p:spPr>
          <a:xfrm>
            <a:off x="1102680" y="3295800"/>
            <a:ext cx="4302720" cy="62182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2140" b="1" strike="noStrike" spc="-1">
                <a:solidFill>
                  <a:srgbClr val="2A398F"/>
                </a:solidFill>
                <a:latin typeface="Tw Cen MT"/>
              </a:rPr>
              <a:t>по истечении 1-го месяца </a:t>
            </a: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с даты трудоустройства гражданина</a:t>
            </a:r>
            <a:endParaRPr lang="ru-RU" sz="214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2140" b="1" strike="noStrike" spc="-1">
                <a:solidFill>
                  <a:srgbClr val="2A398F"/>
                </a:solidFill>
                <a:latin typeface="Tw Cen MT"/>
              </a:rPr>
              <a:t>по истечении 3-го месяца </a:t>
            </a: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с даты трудоустройства гражданина</a:t>
            </a:r>
            <a:endParaRPr lang="ru-RU" sz="214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2140" b="1" strike="noStrike" spc="-1">
                <a:solidFill>
                  <a:srgbClr val="2A398F"/>
                </a:solidFill>
                <a:latin typeface="Tw Cen MT"/>
              </a:rPr>
              <a:t>по истечении 6-го месяца </a:t>
            </a: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с даты трудоустройства гражданина</a:t>
            </a:r>
            <a:endParaRPr lang="ru-RU" sz="214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2140" b="1" strike="noStrike" spc="-1">
                <a:solidFill>
                  <a:srgbClr val="2A398F"/>
                </a:solidFill>
                <a:latin typeface="Tw Cen MT"/>
              </a:rPr>
              <a:t>по истечении 9-го месяца </a:t>
            </a: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с даты трудоустройства гражданина</a:t>
            </a:r>
            <a:endParaRPr lang="ru-RU" sz="214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2140" b="1" strike="noStrike" spc="-1">
                <a:solidFill>
                  <a:srgbClr val="2A398F"/>
                </a:solidFill>
                <a:latin typeface="Tw Cen MT"/>
              </a:rPr>
              <a:t>по истечении 12-го месяца </a:t>
            </a: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с даты трудоустройства гражданина</a:t>
            </a:r>
            <a:endParaRPr lang="ru-RU" sz="214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1335"/>
              </a:spcAft>
            </a:pPr>
            <a:endParaRPr lang="ru-RU" sz="214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1335"/>
              </a:spcAft>
            </a:pPr>
            <a:endParaRPr lang="ru-RU" sz="214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1335"/>
              </a:spcAft>
            </a:pPr>
            <a:endParaRPr lang="ru-RU" sz="2140" b="0" strike="noStrike" spc="-1">
              <a:latin typeface="Arial"/>
            </a:endParaRPr>
          </a:p>
        </p:txBody>
      </p:sp>
      <p:sp>
        <p:nvSpPr>
          <p:cNvPr id="189" name="Прямоугольник 12"/>
          <p:cNvSpPr/>
          <p:nvPr/>
        </p:nvSpPr>
        <p:spPr>
          <a:xfrm>
            <a:off x="7032600" y="1860480"/>
            <a:ext cx="3269880" cy="62748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РАЗМЕР СУБСИДИИ  (2714)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FF4252"/>
                </a:solidFill>
                <a:latin typeface="Tw Cen MT"/>
              </a:rPr>
              <a:t>         </a:t>
            </a:r>
            <a:r>
              <a:rPr lang="ru-RU" sz="2400" b="1" u="sng" strike="noStrike" spc="-1">
                <a:solidFill>
                  <a:srgbClr val="7030A0"/>
                </a:solidFill>
                <a:uFillTx/>
                <a:latin typeface="Tw Cen MT"/>
              </a:rPr>
              <a:t>3МРОТ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90" name="Прямоугольник 15"/>
          <p:cNvSpPr/>
          <p:nvPr/>
        </p:nvSpPr>
        <p:spPr>
          <a:xfrm>
            <a:off x="5893920" y="2577240"/>
            <a:ext cx="4643640" cy="148500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МРОТ * районный коэффициент + страховые взносы * количество трудоустроенных граждан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По истечении 1-го, 3-го и 6-го месяцев работы трудоустроенного - 1МРОТ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91" name="Прямоугольник 17"/>
          <p:cNvSpPr/>
          <p:nvPr/>
        </p:nvSpPr>
        <p:spPr>
          <a:xfrm>
            <a:off x="11844720" y="2125080"/>
            <a:ext cx="2842200" cy="52236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РЕЗУЛЬТАТ ИСПОЛЬЗОВАНИЯ СУБСИДИИ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92" name="Прямоугольник 18"/>
          <p:cNvSpPr/>
          <p:nvPr/>
        </p:nvSpPr>
        <p:spPr>
          <a:xfrm>
            <a:off x="10701720" y="3177000"/>
            <a:ext cx="4740840" cy="3512520"/>
          </a:xfrm>
          <a:prstGeom prst="rect">
            <a:avLst/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002060"/>
              </a:buClr>
              <a:buFont typeface="Wingdings" charset="2"/>
              <a:buChar char=""/>
            </a:pPr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обеспечение занятости 100% </a:t>
            </a:r>
            <a:r>
              <a:t/>
            </a:r>
            <a:br/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 трудоустроенных по истечении </a:t>
            </a:r>
            <a:r>
              <a:t/>
            </a:r>
            <a:br/>
            <a:r>
              <a:rPr lang="ru-RU" sz="2140" b="0" strike="noStrike" spc="-1">
                <a:solidFill>
                  <a:srgbClr val="2A398F"/>
                </a:solidFill>
                <a:latin typeface="Tw Cen MT"/>
              </a:rPr>
              <a:t> 1-го, и/или 3-го, и/или 6-го, и/или 9-го, и/или 12-го месяца работы</a:t>
            </a:r>
            <a:endParaRPr lang="ru-RU" sz="214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002060"/>
              </a:buClr>
              <a:buFont typeface="Wingdings" charset="2"/>
              <a:buChar char=""/>
            </a:pPr>
            <a:r>
              <a:rPr lang="ru-RU" sz="2400" b="1" strike="noStrike" spc="-1">
                <a:solidFill>
                  <a:srgbClr val="00B050"/>
                </a:solidFill>
                <a:latin typeface="Tw Cen MT"/>
              </a:rPr>
              <a:t> </a:t>
            </a:r>
            <a:r>
              <a:rPr lang="ru-RU" sz="2140" b="0" strike="noStrike" spc="-1">
                <a:solidFill>
                  <a:srgbClr val="00B050"/>
                </a:solidFill>
                <a:latin typeface="Tw Cen MT"/>
              </a:rPr>
              <a:t>работодатель может </a:t>
            </a:r>
            <a:r>
              <a:t/>
            </a:r>
            <a:br/>
            <a:r>
              <a:rPr lang="ru-RU" sz="2140" b="0" strike="noStrike" spc="-1">
                <a:solidFill>
                  <a:srgbClr val="00B050"/>
                </a:solidFill>
                <a:latin typeface="Tw Cen MT"/>
              </a:rPr>
              <a:t> воспользоваться правом на </a:t>
            </a:r>
            <a:r>
              <a:t/>
            </a:r>
            <a:br/>
            <a:r>
              <a:rPr lang="ru-RU" sz="2140" b="0" strike="noStrike" spc="-1">
                <a:solidFill>
                  <a:srgbClr val="00B050"/>
                </a:solidFill>
                <a:latin typeface="Tw Cen MT"/>
              </a:rPr>
              <a:t> получение субсидии </a:t>
            </a:r>
            <a:r>
              <a:rPr lang="ru-RU" sz="2140" b="0" strike="noStrike" spc="-1">
                <a:solidFill>
                  <a:srgbClr val="FF0000"/>
                </a:solidFill>
                <a:latin typeface="Tw Cen MT"/>
              </a:rPr>
              <a:t>за одного и </a:t>
            </a:r>
            <a:r>
              <a:t/>
            </a:r>
            <a:br/>
            <a:r>
              <a:rPr lang="ru-RU" sz="2140" b="0" strike="noStrike" spc="-1">
                <a:solidFill>
                  <a:srgbClr val="FF0000"/>
                </a:solidFill>
                <a:latin typeface="Tw Cen MT"/>
              </a:rPr>
              <a:t> того же</a:t>
            </a:r>
            <a:r>
              <a:rPr lang="ru-RU" sz="2140" b="0" strike="noStrike" spc="-1">
                <a:solidFill>
                  <a:srgbClr val="00B050"/>
                </a:solidFill>
                <a:latin typeface="Tw Cen MT"/>
              </a:rPr>
              <a:t> трудоустроенного </a:t>
            </a:r>
            <a:r>
              <a:t/>
            </a:r>
            <a:br/>
            <a:r>
              <a:rPr lang="ru-RU" sz="2140" b="0" strike="noStrike" spc="-1">
                <a:solidFill>
                  <a:srgbClr val="00B050"/>
                </a:solidFill>
                <a:latin typeface="Tw Cen MT"/>
              </a:rPr>
              <a:t> гражданина </a:t>
            </a:r>
            <a:r>
              <a:rPr lang="ru-RU" sz="2140" b="0" strike="noStrike" spc="-1">
                <a:solidFill>
                  <a:srgbClr val="FF0000"/>
                </a:solidFill>
                <a:latin typeface="Tw Cen MT"/>
              </a:rPr>
              <a:t>однократно в течение календарного года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193" name="TextBox 21"/>
          <p:cNvSpPr/>
          <p:nvPr/>
        </p:nvSpPr>
        <p:spPr>
          <a:xfrm>
            <a:off x="523800" y="338760"/>
            <a:ext cx="1500480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2A398F"/>
                </a:solidFill>
                <a:latin typeface="Calibri"/>
              </a:rPr>
              <a:t>ПАРАМЕТРЫ ПРЕДОСТАВЛЕНИЯ СУБСИДИИ (2713 и 2714)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94" name="Прямая соединительная линия 23"/>
          <p:cNvSpPr/>
          <p:nvPr/>
        </p:nvSpPr>
        <p:spPr>
          <a:xfrm>
            <a:off x="5743080" y="2125080"/>
            <a:ext cx="0" cy="6739200"/>
          </a:xfrm>
          <a:prstGeom prst="line">
            <a:avLst/>
          </a:prstGeom>
          <a:ln>
            <a:solidFill>
              <a:srgbClr val="1CADE4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5" name="Picture 2"/>
          <p:cNvPicPr/>
          <p:nvPr/>
        </p:nvPicPr>
        <p:blipFill>
          <a:blip r:embed="rId2"/>
          <a:stretch/>
        </p:blipFill>
        <p:spPr>
          <a:xfrm>
            <a:off x="856800" y="1608120"/>
            <a:ext cx="1172160" cy="1007280"/>
          </a:xfrm>
          <a:prstGeom prst="rect">
            <a:avLst/>
          </a:prstGeom>
          <a:ln w="0">
            <a:noFill/>
          </a:ln>
        </p:spPr>
      </p:pic>
      <p:pic>
        <p:nvPicPr>
          <p:cNvPr id="196" name="Picture 6"/>
          <p:cNvPicPr/>
          <p:nvPr/>
        </p:nvPicPr>
        <p:blipFill>
          <a:blip r:embed="rId3"/>
          <a:stretch/>
        </p:blipFill>
        <p:spPr>
          <a:xfrm>
            <a:off x="6033600" y="1616040"/>
            <a:ext cx="973440" cy="96048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7"/>
          <p:cNvPicPr/>
          <p:nvPr/>
        </p:nvPicPr>
        <p:blipFill>
          <a:blip r:embed="rId4"/>
          <a:stretch/>
        </p:blipFill>
        <p:spPr>
          <a:xfrm>
            <a:off x="11021400" y="1860480"/>
            <a:ext cx="837720" cy="1053720"/>
          </a:xfrm>
          <a:prstGeom prst="rect">
            <a:avLst/>
          </a:prstGeom>
          <a:ln w="0">
            <a:noFill/>
          </a:ln>
        </p:spPr>
      </p:pic>
      <p:sp>
        <p:nvSpPr>
          <p:cNvPr id="198" name="Прямоугольник 2"/>
          <p:cNvSpPr/>
          <p:nvPr/>
        </p:nvSpPr>
        <p:spPr>
          <a:xfrm>
            <a:off x="5833440" y="3825720"/>
            <a:ext cx="4583160" cy="266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7030A0"/>
                </a:solidFill>
                <a:latin typeface="Tw Cen MT"/>
              </a:rPr>
              <a:t>         </a:t>
            </a: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1" u="sng" strike="noStrike" spc="-1">
                <a:solidFill>
                  <a:srgbClr val="7030A0"/>
                </a:solidFill>
                <a:uFillTx/>
                <a:latin typeface="Tw Cen MT"/>
              </a:rPr>
              <a:t>        </a:t>
            </a:r>
            <a:r>
              <a:rPr lang="ru-RU" sz="2400" b="1" u="sng" strike="noStrike" spc="-1">
                <a:solidFill>
                  <a:srgbClr val="7030A0"/>
                </a:solidFill>
                <a:uFillTx/>
                <a:latin typeface="Tw Cen MT"/>
              </a:rPr>
              <a:t>6МРОТ (инвалид)</a:t>
            </a:r>
            <a:r>
              <a:rPr lang="ru-RU" sz="1600" b="1" strike="noStrike" spc="-1">
                <a:solidFill>
                  <a:srgbClr val="FF4252"/>
                </a:solidFill>
                <a:latin typeface="Tw Cen MT"/>
              </a:rPr>
              <a:t> 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МРОТ * районный коэффициент + страховые взносы * количество трудоустроенных граждан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По истечении 1-го месяца работы - 1МРОТ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По истечении 3-го месяца работы - 2МРОТ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По истечении 6-го месяца работы - 3МРОТ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99" name="Прямоугольник 16"/>
          <p:cNvSpPr/>
          <p:nvPr/>
        </p:nvSpPr>
        <p:spPr>
          <a:xfrm flipH="1">
            <a:off x="5931360" y="7478640"/>
            <a:ext cx="4522680" cy="1476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МРОТ * районный коэффициент + страховые взносы * количество трудоустроенных граждан</a:t>
            </a:r>
            <a:endParaRPr lang="ru-RU" sz="1600" b="0" strike="noStrike" spc="-1">
              <a:latin typeface="Arial"/>
            </a:endParaRPr>
          </a:p>
          <a:p>
            <a:pPr marL="380880" indent="-380520">
              <a:lnSpc>
                <a:spcPct val="100000"/>
              </a:lnSpc>
              <a:spcAft>
                <a:spcPts val="1335"/>
              </a:spcAft>
              <a:buClr>
                <a:srgbClr val="2A398F"/>
              </a:buClr>
              <a:buFont typeface="Wingdings" charset="2"/>
              <a:buChar char=""/>
            </a:pPr>
            <a:r>
              <a:rPr lang="ru-RU" sz="1600" b="1" strike="noStrike" spc="-1">
                <a:solidFill>
                  <a:srgbClr val="2A398F"/>
                </a:solidFill>
                <a:latin typeface="Tw Cen MT"/>
              </a:rPr>
              <a:t>По истечении 3-го, 6-го, 9-го, 12-го месяцев работы - 3МРОТ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00" name="Прямоугольник 19"/>
          <p:cNvSpPr/>
          <p:nvPr/>
        </p:nvSpPr>
        <p:spPr>
          <a:xfrm flipH="1">
            <a:off x="6292440" y="6986160"/>
            <a:ext cx="470052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u="sng" strike="noStrike" spc="-1">
                <a:solidFill>
                  <a:srgbClr val="7030A0"/>
                </a:solidFill>
                <a:uFillTx/>
                <a:latin typeface="Tw Cen MT"/>
              </a:rPr>
              <a:t>12МРОТ (переехавшие)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01" name="Правая фигурная скобка 4"/>
          <p:cNvSpPr/>
          <p:nvPr/>
        </p:nvSpPr>
        <p:spPr>
          <a:xfrm>
            <a:off x="5029200" y="3009960"/>
            <a:ext cx="469440" cy="311112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solidFill>
              <a:srgbClr val="00B0F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Стрелка вправо 5"/>
          <p:cNvSpPr/>
          <p:nvPr/>
        </p:nvSpPr>
        <p:spPr>
          <a:xfrm>
            <a:off x="5359320" y="5168880"/>
            <a:ext cx="97812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Стрелка вправо 9"/>
          <p:cNvSpPr/>
          <p:nvPr/>
        </p:nvSpPr>
        <p:spPr>
          <a:xfrm>
            <a:off x="5334120" y="3352680"/>
            <a:ext cx="978120" cy="243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Правая фигурная скобка 10"/>
          <p:cNvSpPr/>
          <p:nvPr/>
        </p:nvSpPr>
        <p:spPr>
          <a:xfrm>
            <a:off x="5181480" y="4191120"/>
            <a:ext cx="786960" cy="429228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>
            <a:solidFill>
              <a:srgbClr val="FF00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Стрелка вправо 13"/>
          <p:cNvSpPr/>
          <p:nvPr/>
        </p:nvSpPr>
        <p:spPr>
          <a:xfrm>
            <a:off x="5651640" y="7835760"/>
            <a:ext cx="495000" cy="2408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FF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Прямоугольник 14"/>
          <p:cNvSpPr/>
          <p:nvPr/>
        </p:nvSpPr>
        <p:spPr>
          <a:xfrm>
            <a:off x="6225480" y="6495480"/>
            <a:ext cx="3843360" cy="730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FF4252"/>
                </a:solidFill>
                <a:latin typeface="Tw Cen MT"/>
              </a:rPr>
              <a:t>РАЗМЕР СУБСИДИИ (2713)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FF4252"/>
                </a:solidFill>
                <a:latin typeface="Tw Cen MT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Прямоугольник 3"/>
          <p:cNvSpPr/>
          <p:nvPr/>
        </p:nvSpPr>
        <p:spPr>
          <a:xfrm>
            <a:off x="1977120" y="249120"/>
            <a:ext cx="13133160" cy="82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670" b="1" strike="noStrike" spc="-1">
                <a:solidFill>
                  <a:srgbClr val="1F4E79"/>
                </a:solidFill>
                <a:latin typeface="Montserrat-Medium"/>
              </a:rPr>
              <a:t>Механизм взаимодействия участников субсидирования</a:t>
            </a:r>
            <a:endParaRPr lang="ru-RU" sz="267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670" b="0" strike="noStrike" spc="-1">
              <a:latin typeface="Arial"/>
            </a:endParaRPr>
          </a:p>
        </p:txBody>
      </p:sp>
      <p:sp>
        <p:nvSpPr>
          <p:cNvPr id="208" name="Прямоугольник 12"/>
          <p:cNvSpPr/>
          <p:nvPr/>
        </p:nvSpPr>
        <p:spPr>
          <a:xfrm>
            <a:off x="810360" y="5614200"/>
            <a:ext cx="1945440" cy="41364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03864"/>
                </a:solidFill>
                <a:latin typeface="Montserrat-Medium"/>
              </a:rPr>
              <a:t>Работодатель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09" name="Скругленная прямоугольная выноска 16"/>
          <p:cNvSpPr/>
          <p:nvPr/>
        </p:nvSpPr>
        <p:spPr>
          <a:xfrm>
            <a:off x="6421320" y="2937600"/>
            <a:ext cx="1357920" cy="707400"/>
          </a:xfrm>
          <a:prstGeom prst="wedgeRoundRectCallout">
            <a:avLst>
              <a:gd name="adj1" fmla="val -80399"/>
              <a:gd name="adj2" fmla="val 169501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1CADE4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203864"/>
                </a:solidFill>
                <a:latin typeface="Montserrat-Medium"/>
              </a:rPr>
              <a:t>ФНС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210" name="Скругленная прямоугольная выноска 17"/>
          <p:cNvSpPr/>
          <p:nvPr/>
        </p:nvSpPr>
        <p:spPr>
          <a:xfrm>
            <a:off x="6396480" y="6103440"/>
            <a:ext cx="1408320" cy="978480"/>
          </a:xfrm>
          <a:prstGeom prst="wedgeRoundRectCallout">
            <a:avLst>
              <a:gd name="adj1" fmla="val -77628"/>
              <a:gd name="adj2" fmla="val -207357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1CADE4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203864"/>
                </a:solidFill>
                <a:latin typeface="Montserrat-Medium"/>
              </a:rPr>
              <a:t>База данных СФР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211" name="Соединительная линия уступом 19"/>
          <p:cNvSpPr/>
          <p:nvPr/>
        </p:nvSpPr>
        <p:spPr>
          <a:xfrm rot="16200000" flipH="1">
            <a:off x="1742760" y="3425400"/>
            <a:ext cx="469440" cy="376560"/>
          </a:xfrm>
          <a:prstGeom prst="bentConnector3">
            <a:avLst>
              <a:gd name="adj1" fmla="val -15606"/>
            </a:avLst>
          </a:prstGeom>
          <a:noFill/>
          <a:ln>
            <a:solidFill>
              <a:srgbClr val="1CADE4"/>
            </a:solidFill>
            <a:round/>
            <a:tailEnd type="triangle" w="med" len="med"/>
          </a:ln>
          <a:effectLst>
            <a:outerShdw blurRad="50760" dist="12600" dir="5400000" algn="ctr" rotWithShape="0">
              <a:srgbClr val="000000">
                <a:alpha val="5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12" name="Прямая соединительная линия 33"/>
          <p:cNvSpPr/>
          <p:nvPr/>
        </p:nvSpPr>
        <p:spPr>
          <a:xfrm>
            <a:off x="5997240" y="2744280"/>
            <a:ext cx="18360" cy="4322880"/>
          </a:xfrm>
          <a:prstGeom prst="line">
            <a:avLst/>
          </a:prstGeom>
          <a:ln w="57150">
            <a:solidFill>
              <a:srgbClr val="1CAD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Прямоугольник 34"/>
          <p:cNvSpPr/>
          <p:nvPr/>
        </p:nvSpPr>
        <p:spPr>
          <a:xfrm>
            <a:off x="7805160" y="1527840"/>
            <a:ext cx="3974760" cy="94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Проверка СФР</a:t>
            </a:r>
            <a:endParaRPr lang="ru-RU" sz="187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сведений о работодателе и трудоустроенном гражданине</a:t>
            </a:r>
            <a:endParaRPr lang="ru-RU" sz="1870" b="0" strike="noStrike" spc="-1">
              <a:latin typeface="Arial"/>
            </a:endParaRPr>
          </a:p>
        </p:txBody>
      </p:sp>
      <p:sp>
        <p:nvSpPr>
          <p:cNvPr id="214" name="Прямоугольник 38"/>
          <p:cNvSpPr/>
          <p:nvPr/>
        </p:nvSpPr>
        <p:spPr>
          <a:xfrm>
            <a:off x="2537640" y="2709720"/>
            <a:ext cx="2264760" cy="120204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203864"/>
                </a:solidFill>
                <a:latin typeface="Montserrat-Medium"/>
              </a:rPr>
              <a:t>Сведения о работодателях и трудоустроенных гражданах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15" name="Скругленная прямоугольная выноска 67"/>
          <p:cNvSpPr/>
          <p:nvPr/>
        </p:nvSpPr>
        <p:spPr>
          <a:xfrm>
            <a:off x="6463440" y="4610520"/>
            <a:ext cx="1357920" cy="682920"/>
          </a:xfrm>
          <a:prstGeom prst="wedgeRoundRectCallout">
            <a:avLst>
              <a:gd name="adj1" fmla="val -80711"/>
              <a:gd name="adj2" fmla="val -58695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1CADE4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203864"/>
                </a:solidFill>
                <a:latin typeface="Montserrat-Medium"/>
              </a:rPr>
              <a:t>Органы власти</a:t>
            </a:r>
            <a:endParaRPr lang="ru-RU" sz="2140" b="0" strike="noStrike" spc="-1">
              <a:latin typeface="Arial"/>
            </a:endParaRPr>
          </a:p>
        </p:txBody>
      </p:sp>
      <p:pic>
        <p:nvPicPr>
          <p:cNvPr id="216" name="Рисунок 174"/>
          <p:cNvPicPr/>
          <p:nvPr/>
        </p:nvPicPr>
        <p:blipFill>
          <a:blip r:embed="rId3"/>
          <a:stretch/>
        </p:blipFill>
        <p:spPr>
          <a:xfrm>
            <a:off x="5011200" y="3151800"/>
            <a:ext cx="754920" cy="62892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2" descr="https://sbank-gid.ru/uploads/posts/2018-01/1516796302_1.jpg"/>
          <p:cNvPicPr/>
          <p:nvPr/>
        </p:nvPicPr>
        <p:blipFill>
          <a:blip r:embed="rId4"/>
          <a:stretch/>
        </p:blipFill>
        <p:spPr>
          <a:xfrm flipH="1">
            <a:off x="12867120" y="2385000"/>
            <a:ext cx="1492920" cy="699840"/>
          </a:xfrm>
          <a:prstGeom prst="rect">
            <a:avLst/>
          </a:prstGeom>
          <a:ln w="0">
            <a:noFill/>
          </a:ln>
        </p:spPr>
      </p:pic>
      <p:pic>
        <p:nvPicPr>
          <p:cNvPr id="218" name="Picture 2" descr="https://i.pinimg.com/originals/2d/40/32/2d403254a449ae5ba40341d5d8131451.png"/>
          <p:cNvPicPr/>
          <p:nvPr/>
        </p:nvPicPr>
        <p:blipFill>
          <a:blip r:embed="rId5"/>
          <a:stretch/>
        </p:blipFill>
        <p:spPr>
          <a:xfrm flipH="1">
            <a:off x="13569120" y="5880600"/>
            <a:ext cx="362880" cy="362880"/>
          </a:xfrm>
          <a:prstGeom prst="rect">
            <a:avLst/>
          </a:prstGeom>
          <a:ln w="0">
            <a:noFill/>
          </a:ln>
        </p:spPr>
      </p:pic>
      <p:sp>
        <p:nvSpPr>
          <p:cNvPr id="219" name="Рисунок 22"/>
          <p:cNvSpPr/>
          <p:nvPr/>
        </p:nvSpPr>
        <p:spPr>
          <a:xfrm>
            <a:off x="341640" y="2803320"/>
            <a:ext cx="1734120" cy="1188720"/>
          </a:xfrm>
          <a:prstGeom prst="ellipse">
            <a:avLst/>
          </a:prstGeom>
          <a:blipFill rotWithShape="0">
            <a:blip r:embed="rId6"/>
            <a:stretch/>
          </a:blipFill>
          <a:ln w="0">
            <a:noFill/>
          </a:ln>
          <a:effectLst>
            <a:softEdge rad="11268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20" name="Рисунок 42"/>
          <p:cNvPicPr/>
          <p:nvPr/>
        </p:nvPicPr>
        <p:blipFill>
          <a:blip r:embed="rId7" cstate="print"/>
          <a:stretch/>
        </p:blipFill>
        <p:spPr>
          <a:xfrm>
            <a:off x="711720" y="7792200"/>
            <a:ext cx="901080" cy="766080"/>
          </a:xfrm>
          <a:prstGeom prst="rect">
            <a:avLst/>
          </a:prstGeom>
          <a:ln w="0">
            <a:noFill/>
          </a:ln>
        </p:spPr>
      </p:pic>
      <p:pic>
        <p:nvPicPr>
          <p:cNvPr id="221" name="Рисунок 71"/>
          <p:cNvPicPr/>
          <p:nvPr/>
        </p:nvPicPr>
        <p:blipFill>
          <a:blip r:embed="rId8" cstate="print"/>
          <a:stretch/>
        </p:blipFill>
        <p:spPr>
          <a:xfrm>
            <a:off x="11762640" y="2769840"/>
            <a:ext cx="802080" cy="802080"/>
          </a:xfrm>
          <a:prstGeom prst="rect">
            <a:avLst/>
          </a:prstGeom>
          <a:ln w="0">
            <a:noFill/>
          </a:ln>
        </p:spPr>
      </p:pic>
      <p:sp>
        <p:nvSpPr>
          <p:cNvPr id="222" name="Прямая соединительная линия 77"/>
          <p:cNvSpPr/>
          <p:nvPr/>
        </p:nvSpPr>
        <p:spPr>
          <a:xfrm>
            <a:off x="11287800" y="2690640"/>
            <a:ext cx="24120" cy="4480200"/>
          </a:xfrm>
          <a:prstGeom prst="line">
            <a:avLst/>
          </a:prstGeom>
          <a:ln w="57150">
            <a:solidFill>
              <a:srgbClr val="1CAD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3" name="Рисунок 83"/>
          <p:cNvPicPr/>
          <p:nvPr/>
        </p:nvPicPr>
        <p:blipFill>
          <a:blip r:embed="rId9" cstate="print"/>
          <a:srcRect l="11925" r="56511"/>
          <a:stretch/>
        </p:blipFill>
        <p:spPr>
          <a:xfrm>
            <a:off x="11770560" y="6251400"/>
            <a:ext cx="500040" cy="344520"/>
          </a:xfrm>
          <a:prstGeom prst="rect">
            <a:avLst/>
          </a:prstGeom>
          <a:ln w="0">
            <a:noFill/>
          </a:ln>
        </p:spPr>
      </p:pic>
      <p:pic>
        <p:nvPicPr>
          <p:cNvPr id="224" name="Рисунок 58"/>
          <p:cNvPicPr/>
          <p:nvPr/>
        </p:nvPicPr>
        <p:blipFill>
          <a:blip r:embed="rId10"/>
          <a:stretch/>
        </p:blipFill>
        <p:spPr>
          <a:xfrm>
            <a:off x="11717280" y="4063320"/>
            <a:ext cx="541440" cy="21924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2" descr="https://team-chikara.com/wp-content/uploads/2018/05/%E3%83%87%E3%82%B9%E3%82%AF%E3%83%AF%E3%83%BC%E3%82%AF.png"/>
          <p:cNvPicPr/>
          <p:nvPr/>
        </p:nvPicPr>
        <p:blipFill>
          <a:blip r:embed="rId11"/>
          <a:stretch/>
        </p:blipFill>
        <p:spPr>
          <a:xfrm>
            <a:off x="14781960" y="3514680"/>
            <a:ext cx="1226880" cy="898200"/>
          </a:xfrm>
          <a:prstGeom prst="rect">
            <a:avLst/>
          </a:prstGeom>
          <a:ln w="0">
            <a:noFill/>
          </a:ln>
        </p:spPr>
      </p:pic>
      <p:sp>
        <p:nvSpPr>
          <p:cNvPr id="226" name="Прямая со стрелкой 60"/>
          <p:cNvSpPr/>
          <p:nvPr/>
        </p:nvSpPr>
        <p:spPr>
          <a:xfrm flipV="1">
            <a:off x="12497400" y="3141000"/>
            <a:ext cx="2284200" cy="1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>
            <a:solidFill>
              <a:srgbClr val="1CADE4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7" name="Прямоугольник 65"/>
          <p:cNvSpPr/>
          <p:nvPr/>
        </p:nvSpPr>
        <p:spPr>
          <a:xfrm>
            <a:off x="12512520" y="3259800"/>
            <a:ext cx="2201400" cy="19346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70" b="1" strike="noStrike" spc="-1">
                <a:solidFill>
                  <a:srgbClr val="C00000"/>
                </a:solidFill>
                <a:latin typeface="Montserrat-Medium"/>
              </a:rPr>
              <a:t>!</a:t>
            </a:r>
            <a:r>
              <a:rPr lang="ru-RU" sz="1740" b="1" strike="noStrike" spc="-1">
                <a:solidFill>
                  <a:srgbClr val="548235"/>
                </a:solidFill>
                <a:latin typeface="Montserrat-Medium"/>
              </a:rPr>
              <a:t>Предоставление субсидии</a:t>
            </a:r>
            <a:r>
              <a:rPr lang="ru-RU" sz="1740" b="1" strike="noStrike" spc="-1">
                <a:solidFill>
                  <a:srgbClr val="C00000"/>
                </a:solidFill>
                <a:latin typeface="Montserrat-Medium"/>
              </a:rPr>
              <a:t>! </a:t>
            </a:r>
            <a:endParaRPr lang="ru-RU" sz="174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40" b="1" strike="noStrike" spc="-1">
                <a:solidFill>
                  <a:srgbClr val="C00000"/>
                </a:solidFill>
                <a:latin typeface="Montserrat-Medium"/>
              </a:rPr>
              <a:t>(</a:t>
            </a:r>
            <a:r>
              <a:rPr lang="ru-RU" sz="1600" b="1" strike="noStrike" spc="-1">
                <a:solidFill>
                  <a:srgbClr val="C00000"/>
                </a:solidFill>
                <a:latin typeface="Montserrat-Medium"/>
              </a:rPr>
              <a:t>МРОТ * Рк + страховые взносы * количество трудоустроенных граждан)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                </a:t>
            </a:r>
            <a:r>
              <a:rPr lang="ru-RU" sz="1870" b="1" strike="noStrike" spc="-1">
                <a:solidFill>
                  <a:srgbClr val="548235"/>
                </a:solidFill>
                <a:latin typeface="Montserrat-Medium"/>
              </a:rPr>
              <a:t>  </a:t>
            </a:r>
            <a:endParaRPr lang="ru-RU" sz="1870" b="0" strike="noStrike" spc="-1">
              <a:latin typeface="Arial"/>
            </a:endParaRPr>
          </a:p>
        </p:txBody>
      </p:sp>
      <p:sp>
        <p:nvSpPr>
          <p:cNvPr id="228" name="Прямоугольник 96"/>
          <p:cNvSpPr/>
          <p:nvPr/>
        </p:nvSpPr>
        <p:spPr>
          <a:xfrm>
            <a:off x="12488040" y="6424200"/>
            <a:ext cx="2394720" cy="54000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70" b="1" strike="noStrike" spc="-1">
                <a:solidFill>
                  <a:srgbClr val="203864"/>
                </a:solidFill>
                <a:latin typeface="Montserrat-Medium"/>
              </a:rPr>
              <a:t>непредоставление субсидии                  </a:t>
            </a:r>
            <a:endParaRPr lang="ru-RU" sz="1870" b="0" strike="noStrike" spc="-1">
              <a:latin typeface="Arial"/>
            </a:endParaRPr>
          </a:p>
        </p:txBody>
      </p:sp>
      <p:pic>
        <p:nvPicPr>
          <p:cNvPr id="229" name="Picture 2" descr="https://team-chikara.com/wp-content/uploads/2018/05/%E3%83%87%E3%82%B9%E3%82%AF%E3%83%AF%E3%83%BC%E3%82%AF.png"/>
          <p:cNvPicPr/>
          <p:nvPr/>
        </p:nvPicPr>
        <p:blipFill>
          <a:blip r:embed="rId12"/>
          <a:stretch/>
        </p:blipFill>
        <p:spPr>
          <a:xfrm>
            <a:off x="14882760" y="6309720"/>
            <a:ext cx="1245960" cy="862920"/>
          </a:xfrm>
          <a:prstGeom prst="rect">
            <a:avLst/>
          </a:prstGeom>
          <a:ln w="0">
            <a:noFill/>
          </a:ln>
        </p:spPr>
      </p:pic>
      <p:sp>
        <p:nvSpPr>
          <p:cNvPr id="230" name="Прямая со стрелкой 98"/>
          <p:cNvSpPr/>
          <p:nvPr/>
        </p:nvSpPr>
        <p:spPr>
          <a:xfrm>
            <a:off x="12643200" y="6300720"/>
            <a:ext cx="2138400" cy="8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1CADE4"/>
            </a:solidFill>
            <a:round/>
            <a:tailEnd type="triangle" w="med" len="med"/>
          </a:ln>
          <a:effectLst>
            <a:outerShdw blurRad="50760" dist="12600" dir="5400000" algn="ctr" rotWithShape="0">
              <a:srgbClr val="000000">
                <a:alpha val="50000"/>
              </a:srgb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31" name="Прямоугольник 78"/>
          <p:cNvSpPr/>
          <p:nvPr/>
        </p:nvSpPr>
        <p:spPr>
          <a:xfrm>
            <a:off x="11345400" y="3280320"/>
            <a:ext cx="335880" cy="253332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203864"/>
                </a:solidFill>
                <a:latin typeface="Times New Roman"/>
              </a:rPr>
              <a:t>условия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32" name="Прямоугольник 100"/>
          <p:cNvSpPr/>
          <p:nvPr/>
        </p:nvSpPr>
        <p:spPr>
          <a:xfrm>
            <a:off x="6120360" y="1887480"/>
            <a:ext cx="1218960" cy="48384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002060"/>
                </a:solidFill>
                <a:latin typeface="Montserrat-Medium"/>
              </a:rPr>
              <a:t>СМЭВ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233" name="Прямоугольник 115"/>
          <p:cNvSpPr/>
          <p:nvPr/>
        </p:nvSpPr>
        <p:spPr>
          <a:xfrm>
            <a:off x="12602880" y="1848600"/>
            <a:ext cx="2048760" cy="48384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002060"/>
                </a:solidFill>
                <a:latin typeface="Montserrat-Medium"/>
              </a:rPr>
              <a:t>РЕЗУЛЬТАТ</a:t>
            </a:r>
            <a:endParaRPr lang="ru-RU" sz="2140" b="0" strike="noStrike" spc="-1">
              <a:latin typeface="Arial"/>
            </a:endParaRPr>
          </a:p>
        </p:txBody>
      </p:sp>
      <p:sp>
        <p:nvSpPr>
          <p:cNvPr id="234" name="Прямоугольник 51"/>
          <p:cNvSpPr/>
          <p:nvPr/>
        </p:nvSpPr>
        <p:spPr>
          <a:xfrm>
            <a:off x="2122560" y="1715040"/>
            <a:ext cx="3093840" cy="82188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40" b="1" strike="noStrike" spc="-1">
                <a:solidFill>
                  <a:srgbClr val="002060"/>
                </a:solidFill>
                <a:latin typeface="Montserrat-Medium"/>
              </a:rPr>
              <a:t>ФОРМИРОВАНИЕ ЗАПРОСОВ НА СУБСИДИРОВАНИЕ</a:t>
            </a:r>
            <a:endParaRPr lang="ru-RU" sz="214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140" b="0" strike="noStrike" spc="-1">
              <a:latin typeface="Arial"/>
            </a:endParaRPr>
          </a:p>
        </p:txBody>
      </p:sp>
      <p:grpSp>
        <p:nvGrpSpPr>
          <p:cNvPr id="235" name="Group 12"/>
          <p:cNvGrpSpPr/>
          <p:nvPr/>
        </p:nvGrpSpPr>
        <p:grpSpPr>
          <a:xfrm>
            <a:off x="635040" y="479880"/>
            <a:ext cx="914040" cy="1075320"/>
            <a:chOff x="635040" y="479880"/>
            <a:chExt cx="914040" cy="1075320"/>
          </a:xfrm>
        </p:grpSpPr>
        <p:pic>
          <p:nvPicPr>
            <p:cNvPr id="236" name="object 3"/>
            <p:cNvPicPr/>
            <p:nvPr/>
          </p:nvPicPr>
          <p:blipFill>
            <a:blip r:embed="rId13"/>
            <a:stretch/>
          </p:blipFill>
          <p:spPr>
            <a:xfrm>
              <a:off x="637200" y="1352520"/>
              <a:ext cx="16308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7" name="object 4"/>
            <p:cNvPicPr/>
            <p:nvPr/>
          </p:nvPicPr>
          <p:blipFill>
            <a:blip r:embed="rId14"/>
            <a:stretch/>
          </p:blipFill>
          <p:spPr>
            <a:xfrm>
              <a:off x="822600" y="1353600"/>
              <a:ext cx="340920" cy="8964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38" name="object 5"/>
            <p:cNvSpPr/>
            <p:nvPr/>
          </p:nvSpPr>
          <p:spPr>
            <a:xfrm>
              <a:off x="1191960" y="1353600"/>
              <a:ext cx="61920" cy="77040"/>
            </a:xfrm>
            <a:custGeom>
              <a:avLst/>
              <a:gdLst/>
              <a:ahLst/>
              <a:cxnLst/>
              <a:rect l="l" t="t" r="r" b="b"/>
              <a:pathLst>
                <a:path w="62230" h="77469">
                  <a:moveTo>
                    <a:pt x="10883" y="0"/>
                  </a:moveTo>
                  <a:lnTo>
                    <a:pt x="0" y="0"/>
                  </a:lnTo>
                  <a:lnTo>
                    <a:pt x="0" y="76923"/>
                  </a:lnTo>
                  <a:lnTo>
                    <a:pt x="31750" y="76923"/>
                  </a:lnTo>
                  <a:lnTo>
                    <a:pt x="44600" y="75284"/>
                  </a:lnTo>
                  <a:lnTo>
                    <a:pt x="54124" y="70399"/>
                  </a:lnTo>
                  <a:lnTo>
                    <a:pt x="55698" y="68249"/>
                  </a:lnTo>
                  <a:lnTo>
                    <a:pt x="10883" y="68249"/>
                  </a:lnTo>
                  <a:lnTo>
                    <a:pt x="10883" y="35483"/>
                  </a:lnTo>
                  <a:lnTo>
                    <a:pt x="56574" y="35483"/>
                  </a:lnTo>
                  <a:lnTo>
                    <a:pt x="54738" y="32935"/>
                  </a:lnTo>
                  <a:lnTo>
                    <a:pt x="45848" y="28348"/>
                  </a:lnTo>
                  <a:lnTo>
                    <a:pt x="33731" y="26809"/>
                  </a:lnTo>
                  <a:lnTo>
                    <a:pt x="10883" y="26809"/>
                  </a:lnTo>
                  <a:lnTo>
                    <a:pt x="10883" y="0"/>
                  </a:lnTo>
                  <a:close/>
                  <a:moveTo>
                    <a:pt x="56574" y="35483"/>
                  </a:moveTo>
                  <a:lnTo>
                    <a:pt x="44170" y="35483"/>
                  </a:lnTo>
                  <a:lnTo>
                    <a:pt x="51079" y="40436"/>
                  </a:lnTo>
                  <a:lnTo>
                    <a:pt x="51079" y="51320"/>
                  </a:lnTo>
                  <a:lnTo>
                    <a:pt x="49782" y="58643"/>
                  </a:lnTo>
                  <a:lnTo>
                    <a:pt x="45972" y="63942"/>
                  </a:lnTo>
                  <a:lnTo>
                    <a:pt x="39769" y="67163"/>
                  </a:lnTo>
                  <a:lnTo>
                    <a:pt x="31292" y="68249"/>
                  </a:lnTo>
                  <a:lnTo>
                    <a:pt x="55698" y="68249"/>
                  </a:lnTo>
                  <a:lnTo>
                    <a:pt x="60042" y="62318"/>
                  </a:lnTo>
                  <a:lnTo>
                    <a:pt x="62077" y="51092"/>
                  </a:lnTo>
                  <a:lnTo>
                    <a:pt x="60211" y="40531"/>
                  </a:lnTo>
                  <a:lnTo>
                    <a:pt x="56574" y="35483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39" name="object 6"/>
            <p:cNvPicPr/>
            <p:nvPr/>
          </p:nvPicPr>
          <p:blipFill>
            <a:blip r:embed="rId15"/>
            <a:stretch/>
          </p:blipFill>
          <p:spPr>
            <a:xfrm>
              <a:off x="1274760" y="1353600"/>
              <a:ext cx="6588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0" name="object 7"/>
            <p:cNvPicPr/>
            <p:nvPr/>
          </p:nvPicPr>
          <p:blipFill>
            <a:blip r:embed="rId16"/>
            <a:stretch/>
          </p:blipFill>
          <p:spPr>
            <a:xfrm>
              <a:off x="1369440" y="1353600"/>
              <a:ext cx="8496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41" name="object 8"/>
            <p:cNvSpPr/>
            <p:nvPr/>
          </p:nvSpPr>
          <p:spPr>
            <a:xfrm>
              <a:off x="1482840" y="1353600"/>
              <a:ext cx="66240" cy="77040"/>
            </a:xfrm>
            <a:custGeom>
              <a:avLst/>
              <a:gdLst/>
              <a:ahLst/>
              <a:cxnLst/>
              <a:rect l="l" t="t" r="r" b="b"/>
              <a:pathLst>
                <a:path w="66675" h="77469">
                  <a:moveTo>
                    <a:pt x="66471" y="0"/>
                  </a:moveTo>
                  <a:lnTo>
                    <a:pt x="56349" y="0"/>
                  </a:lnTo>
                  <a:lnTo>
                    <a:pt x="10871" y="59334"/>
                  </a:lnTo>
                  <a:lnTo>
                    <a:pt x="10871" y="0"/>
                  </a:lnTo>
                  <a:lnTo>
                    <a:pt x="0" y="0"/>
                  </a:lnTo>
                  <a:lnTo>
                    <a:pt x="0" y="76911"/>
                  </a:lnTo>
                  <a:lnTo>
                    <a:pt x="10096" y="76911"/>
                  </a:lnTo>
                  <a:lnTo>
                    <a:pt x="55689" y="17691"/>
                  </a:lnTo>
                  <a:lnTo>
                    <a:pt x="55689" y="76911"/>
                  </a:lnTo>
                  <a:lnTo>
                    <a:pt x="66471" y="76911"/>
                  </a:lnTo>
                  <a:lnTo>
                    <a:pt x="66471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42" name="object 9"/>
            <p:cNvPicPr/>
            <p:nvPr/>
          </p:nvPicPr>
          <p:blipFill>
            <a:blip r:embed="rId17"/>
            <a:stretch/>
          </p:blipFill>
          <p:spPr>
            <a:xfrm>
              <a:off x="635040" y="1464480"/>
              <a:ext cx="188280" cy="82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3" name="object 10"/>
            <p:cNvPicPr/>
            <p:nvPr/>
          </p:nvPicPr>
          <p:blipFill>
            <a:blip r:embed="rId18"/>
            <a:stretch/>
          </p:blipFill>
          <p:spPr>
            <a:xfrm>
              <a:off x="845640" y="1467360"/>
              <a:ext cx="163800" cy="87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4" name="object 11"/>
            <p:cNvPicPr/>
            <p:nvPr/>
          </p:nvPicPr>
          <p:blipFill>
            <a:blip r:embed="rId19"/>
            <a:stretch/>
          </p:blipFill>
          <p:spPr>
            <a:xfrm>
              <a:off x="1057680" y="1466280"/>
              <a:ext cx="318960" cy="784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5" name="object 12"/>
            <p:cNvPicPr/>
            <p:nvPr/>
          </p:nvPicPr>
          <p:blipFill>
            <a:blip r:embed="rId20"/>
            <a:stretch/>
          </p:blipFill>
          <p:spPr>
            <a:xfrm>
              <a:off x="1396440" y="1467360"/>
              <a:ext cx="66240" cy="766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6" name="object 13"/>
            <p:cNvPicPr/>
            <p:nvPr/>
          </p:nvPicPr>
          <p:blipFill>
            <a:blip r:embed="rId21"/>
            <a:stretch/>
          </p:blipFill>
          <p:spPr>
            <a:xfrm>
              <a:off x="1482840" y="1467360"/>
              <a:ext cx="66240" cy="76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47" name="object 14"/>
            <p:cNvSpPr/>
            <p:nvPr/>
          </p:nvSpPr>
          <p:spPr>
            <a:xfrm>
              <a:off x="1489320" y="1332000"/>
              <a:ext cx="54360" cy="7920"/>
            </a:xfrm>
            <a:custGeom>
              <a:avLst/>
              <a:gdLst/>
              <a:ahLst/>
              <a:cxnLst/>
              <a:rect l="l" t="t" r="r" b="b"/>
              <a:pathLst>
                <a:path w="54609" h="8255">
                  <a:moveTo>
                    <a:pt x="54533" y="0"/>
                  </a:moveTo>
                  <a:lnTo>
                    <a:pt x="0" y="0"/>
                  </a:lnTo>
                  <a:lnTo>
                    <a:pt x="0" y="8115"/>
                  </a:lnTo>
                  <a:lnTo>
                    <a:pt x="54533" y="8115"/>
                  </a:lnTo>
                  <a:lnTo>
                    <a:pt x="54533" y="0"/>
                  </a:lnTo>
                  <a:close/>
                </a:path>
              </a:pathLst>
            </a:custGeom>
            <a:solidFill>
              <a:srgbClr val="58595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248" name="object 15"/>
            <p:cNvPicPr/>
            <p:nvPr/>
          </p:nvPicPr>
          <p:blipFill>
            <a:blip r:embed="rId22"/>
            <a:stretch/>
          </p:blipFill>
          <p:spPr>
            <a:xfrm>
              <a:off x="644040" y="479880"/>
              <a:ext cx="895320" cy="76896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249" name="Прямоугольник 14"/>
          <p:cNvSpPr/>
          <p:nvPr/>
        </p:nvSpPr>
        <p:spPr>
          <a:xfrm>
            <a:off x="4670280" y="3872520"/>
            <a:ext cx="1280880" cy="463320"/>
          </a:xfrm>
          <a:prstGeom prst="rect">
            <a:avLst/>
          </a:prstGeom>
          <a:solidFill>
            <a:srgbClr val="FFFFFF"/>
          </a:solidFill>
          <a:ln>
            <a:solidFill>
              <a:srgbClr val="FFFFFF">
                <a:alpha val="0"/>
              </a:srgbClr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002060"/>
                </a:solidFill>
                <a:latin typeface="Montserrat-Medium"/>
              </a:rPr>
              <a:t>СФР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50" name="Прямоугольник 20"/>
          <p:cNvSpPr/>
          <p:nvPr/>
        </p:nvSpPr>
        <p:spPr>
          <a:xfrm>
            <a:off x="2529720" y="6488280"/>
            <a:ext cx="3117600" cy="90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340" b="1" strike="noStrike" spc="-1">
                <a:solidFill>
                  <a:srgbClr val="548235"/>
                </a:solidFill>
                <a:latin typeface="Montserrat-Medium"/>
              </a:rPr>
              <a:t>Направление заявления</a:t>
            </a:r>
            <a:endParaRPr lang="ru-RU" sz="134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340" b="1" strike="noStrike" spc="-1">
                <a:solidFill>
                  <a:srgbClr val="548235"/>
                </a:solidFill>
                <a:latin typeface="Montserrat-Medium"/>
              </a:rPr>
              <a:t>Личный кабинет страхователя(</a:t>
            </a:r>
            <a:r>
              <a:rPr lang="en-US" sz="1340" b="1" strike="noStrike" spc="-1">
                <a:solidFill>
                  <a:srgbClr val="548235"/>
                </a:solidFill>
                <a:latin typeface="Montserrat-Medium"/>
              </a:rPr>
              <a:t>LK.SFR.gov.ru)</a:t>
            </a:r>
            <a:r>
              <a:rPr lang="ru-RU" sz="1340" b="0" strike="noStrike" spc="-1">
                <a:solidFill>
                  <a:srgbClr val="000000"/>
                </a:solidFill>
                <a:latin typeface="Tw Cen MT"/>
              </a:rPr>
              <a:t> </a:t>
            </a:r>
            <a:endParaRPr lang="ru-RU" sz="134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340" b="0" strike="noStrike" spc="-1">
              <a:latin typeface="Arial"/>
            </a:endParaRPr>
          </a:p>
        </p:txBody>
      </p:sp>
      <p:sp>
        <p:nvSpPr>
          <p:cNvPr id="251" name="Прямая со стрелкой 9"/>
          <p:cNvSpPr/>
          <p:nvPr/>
        </p:nvSpPr>
        <p:spPr>
          <a:xfrm flipH="1">
            <a:off x="1929240" y="4274280"/>
            <a:ext cx="3240" cy="1383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>
            <a:solidFill>
              <a:srgbClr val="1CADE4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52" name="Picture 2" descr="https://team-chikara.com/wp-content/uploads/2018/05/%E3%83%87%E3%82%B9%E3%82%AF%E3%83%AF%E3%83%BC%E3%82%AF.png"/>
          <p:cNvPicPr/>
          <p:nvPr/>
        </p:nvPicPr>
        <p:blipFill>
          <a:blip r:embed="rId23"/>
          <a:stretch/>
        </p:blipFill>
        <p:spPr>
          <a:xfrm>
            <a:off x="901440" y="6035400"/>
            <a:ext cx="1844640" cy="1121400"/>
          </a:xfrm>
          <a:prstGeom prst="rect">
            <a:avLst/>
          </a:prstGeom>
          <a:ln w="0">
            <a:noFill/>
          </a:ln>
        </p:spPr>
      </p:pic>
      <p:sp>
        <p:nvSpPr>
          <p:cNvPr id="253" name="Прямая со стрелкой 5"/>
          <p:cNvSpPr/>
          <p:nvPr/>
        </p:nvSpPr>
        <p:spPr>
          <a:xfrm flipV="1">
            <a:off x="2147400" y="4273560"/>
            <a:ext cx="360" cy="13712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9050">
            <a:solidFill>
              <a:srgbClr val="C00000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4" name="TextBox 10"/>
          <p:cNvSpPr/>
          <p:nvPr/>
        </p:nvSpPr>
        <p:spPr>
          <a:xfrm>
            <a:off x="2464200" y="4758840"/>
            <a:ext cx="2136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C00000"/>
                </a:solidFill>
                <a:latin typeface="Montserrat-Medium"/>
              </a:rPr>
              <a:t>Сведения о трудоустроенных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55" name="Прямая соединительная линия 75"/>
          <p:cNvSpPr/>
          <p:nvPr/>
        </p:nvSpPr>
        <p:spPr>
          <a:xfrm>
            <a:off x="7916040" y="2665440"/>
            <a:ext cx="24480" cy="4480560"/>
          </a:xfrm>
          <a:prstGeom prst="line">
            <a:avLst/>
          </a:prstGeom>
          <a:ln w="57150">
            <a:solidFill>
              <a:srgbClr val="1CADE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6" name="TextBox 4"/>
          <p:cNvSpPr/>
          <p:nvPr/>
        </p:nvSpPr>
        <p:spPr>
          <a:xfrm>
            <a:off x="1603080" y="7760520"/>
            <a:ext cx="13641480" cy="942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70" b="1" strike="noStrike" spc="-1">
                <a:solidFill>
                  <a:srgbClr val="C00000"/>
                </a:solidFill>
                <a:latin typeface="Montserrat-Medium"/>
              </a:rPr>
              <a:t>  3 МРОТ  </a:t>
            </a: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субсидии на стимулирование найма отдельных категорий граждан</a:t>
            </a:r>
            <a:endParaRPr lang="ru-RU" sz="187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70" b="1" strike="noStrike" spc="-1">
                <a:solidFill>
                  <a:srgbClr val="C00000"/>
                </a:solidFill>
                <a:latin typeface="Montserrat-Medium"/>
              </a:rPr>
              <a:t>  6 МРОТ  </a:t>
            </a: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субсидии на трудоустройство в организацию инвалида </a:t>
            </a:r>
            <a:endParaRPr lang="ru-RU" sz="187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70" b="1" strike="noStrike" spc="-1">
                <a:solidFill>
                  <a:srgbClr val="C00000"/>
                </a:solidFill>
                <a:latin typeface="Montserrat-Medium"/>
              </a:rPr>
              <a:t>12 МРОТ  </a:t>
            </a:r>
            <a:r>
              <a:rPr lang="ru-RU" sz="1870" b="1" strike="noStrike" spc="-1">
                <a:solidFill>
                  <a:srgbClr val="002060"/>
                </a:solidFill>
                <a:latin typeface="Montserrat-Medium"/>
              </a:rPr>
              <a:t>субсидии трудоустроенным гражданам, переехавшим из другой местности  или других территорий</a:t>
            </a:r>
            <a:endParaRPr lang="ru-RU" sz="1870" b="0" strike="noStrike" spc="-1">
              <a:latin typeface="Arial"/>
            </a:endParaRPr>
          </a:p>
        </p:txBody>
      </p:sp>
      <p:sp>
        <p:nvSpPr>
          <p:cNvPr id="257" name="Прямоугольник 27"/>
          <p:cNvSpPr/>
          <p:nvPr/>
        </p:nvSpPr>
        <p:spPr>
          <a:xfrm>
            <a:off x="8032680" y="2812680"/>
            <a:ext cx="3113280" cy="38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 algn="just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lang="ru-RU" sz="1800" b="1" strike="noStrike" spc="-1">
                <a:solidFill>
                  <a:srgbClr val="1F4E79"/>
                </a:solidFill>
                <a:latin typeface="Montserrat-Medium"/>
              </a:rPr>
              <a:t>включение в состав сведений, направленных СЗН;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1F4E79"/>
                </a:solidFill>
                <a:latin typeface="Montserrat-Medium"/>
              </a:rPr>
              <a:t> </a:t>
            </a:r>
            <a:endParaRPr lang="ru-RU" sz="1800" b="0" strike="noStrike" spc="-1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lang="ru-RU" sz="1800" b="1" strike="noStrike" spc="-1">
                <a:solidFill>
                  <a:srgbClr val="1F4E79"/>
                </a:solidFill>
                <a:latin typeface="Montserrat-Medium"/>
              </a:rPr>
              <a:t>идентификация трудоустроенных граждан;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1F4E79"/>
              </a:buClr>
              <a:buFont typeface="Wingdings" charset="2"/>
              <a:buChar char=""/>
            </a:pPr>
            <a:r>
              <a:rPr lang="ru-RU" sz="1800" b="1" strike="noStrike" spc="-1">
                <a:solidFill>
                  <a:srgbClr val="1F4E79"/>
                </a:solidFill>
                <a:latin typeface="Montserrat-Medium"/>
              </a:rPr>
              <a:t>Проверка и идентификации осуществляются по истечении каждого из периодов выплаты субсидии.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58" name="Прямоугольник 28"/>
          <p:cNvSpPr/>
          <p:nvPr/>
        </p:nvSpPr>
        <p:spPr>
          <a:xfrm>
            <a:off x="636840" y="2408040"/>
            <a:ext cx="163152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03864"/>
                </a:solidFill>
                <a:latin typeface="Montserrat-Medium"/>
              </a:rPr>
              <a:t>Соискатель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59" name="Прямоугольник 29"/>
          <p:cNvSpPr/>
          <p:nvPr/>
        </p:nvSpPr>
        <p:spPr>
          <a:xfrm>
            <a:off x="1634400" y="3846600"/>
            <a:ext cx="828720" cy="51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203864"/>
                </a:solidFill>
                <a:latin typeface="Montserrat-Medium"/>
              </a:rPr>
              <a:t>СЗН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60" name="Прямоугольник 35"/>
          <p:cNvSpPr/>
          <p:nvPr/>
        </p:nvSpPr>
        <p:spPr>
          <a:xfrm>
            <a:off x="637560" y="4850280"/>
            <a:ext cx="120672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03864"/>
                </a:solidFill>
                <a:latin typeface="Montserrat-Medium"/>
              </a:rPr>
              <a:t>Вакансии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61" name="Стрелка углом вверх 6"/>
          <p:cNvSpPr/>
          <p:nvPr/>
        </p:nvSpPr>
        <p:spPr>
          <a:xfrm>
            <a:off x="2755800" y="4368960"/>
            <a:ext cx="3149280" cy="2095200"/>
          </a:xfrm>
          <a:prstGeom prst="bentUpArrow">
            <a:avLst>
              <a:gd name="adj1" fmla="val 1868"/>
              <a:gd name="adj2" fmla="val 25000"/>
              <a:gd name="adj3" fmla="val 6613"/>
            </a:avLst>
          </a:prstGeom>
          <a:solidFill>
            <a:srgbClr val="1CADE4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2" name="Стрелка вправо 8"/>
          <p:cNvSpPr/>
          <p:nvPr/>
        </p:nvSpPr>
        <p:spPr>
          <a:xfrm>
            <a:off x="2552760" y="4025880"/>
            <a:ext cx="2145960" cy="101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CADE4"/>
          </a:solidFill>
          <a:ln>
            <a:solidFill>
              <a:srgbClr val="147FA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DFFED"/>
            </a:gs>
            <a:gs pos="100000">
              <a:srgbClr val="5EFF5E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Прямоугольник 12"/>
          <p:cNvSpPr/>
          <p:nvPr/>
        </p:nvSpPr>
        <p:spPr>
          <a:xfrm>
            <a:off x="717480" y="1992960"/>
            <a:ext cx="5810040" cy="283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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на приобретение оборудования для оснащения специальных рабочих мест для трудоустройства инвалидов </a:t>
            </a:r>
            <a:r>
              <a:rPr lang="en-US" sz="1800" b="1" strike="noStrike" spc="-1">
                <a:solidFill>
                  <a:srgbClr val="2F5597"/>
                </a:solidFill>
                <a:latin typeface="Arial"/>
                <a:ea typeface="SimSun"/>
              </a:rPr>
              <a:t>I</a:t>
            </a: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 и</a:t>
            </a:r>
            <a:r>
              <a:rPr lang="en-US" sz="1800" b="1" strike="noStrike" spc="-1">
                <a:solidFill>
                  <a:srgbClr val="2F5597"/>
                </a:solidFill>
                <a:latin typeface="Arial"/>
                <a:ea typeface="SimSun"/>
              </a:rPr>
              <a:t> II</a:t>
            </a: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 групп, ветеранов боевых действий, имеющих любую группу инвалидности;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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на монтаж и установку приобретенного оборудования;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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на оборудование рабочих мест для трудоустройства инвалидов по месту проживания (надомный труд).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64" name="Прямоугольник 13"/>
          <p:cNvSpPr/>
          <p:nvPr/>
        </p:nvSpPr>
        <p:spPr>
          <a:xfrm>
            <a:off x="243000" y="150480"/>
            <a:ext cx="15555960" cy="1370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FF0000"/>
                </a:solidFill>
                <a:latin typeface="Arial"/>
                <a:ea typeface="SimSun"/>
              </a:rPr>
              <a:t>ОКАЗАНИЕ ГОСУДАРСТВЕННОЙ ПОДДЕРЖКИ РАБОТОДАТЕЛЯМ НА ОБОРУДОВАНИЕ РАБОЧИХ МЕСТ ДЛЯ ТРУДОУСТРОЙСТВА ИНВАЛИДОВ (приказ № 2712)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65" name="Правая фигурная скобка 16"/>
          <p:cNvSpPr/>
          <p:nvPr/>
        </p:nvSpPr>
        <p:spPr>
          <a:xfrm>
            <a:off x="6991200" y="2082960"/>
            <a:ext cx="247680" cy="2526840"/>
          </a:xfrm>
          <a:prstGeom prst="rightBrace">
            <a:avLst>
              <a:gd name="adj1" fmla="val 8333"/>
              <a:gd name="adj2" fmla="val 50000"/>
            </a:avLst>
          </a:prstGeom>
          <a:noFill/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6" name="Стрелка вправо 23"/>
          <p:cNvSpPr/>
          <p:nvPr/>
        </p:nvSpPr>
        <p:spPr>
          <a:xfrm>
            <a:off x="7662600" y="2916720"/>
            <a:ext cx="978120" cy="484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>
            <a:solidFill>
              <a:srgbClr val="007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7" name="Прямоугольник 24"/>
          <p:cNvSpPr/>
          <p:nvPr/>
        </p:nvSpPr>
        <p:spPr>
          <a:xfrm flipH="1">
            <a:off x="8733960" y="1757520"/>
            <a:ext cx="338400" cy="648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739900"/>
                </a:solidFill>
                <a:latin typeface="Arial"/>
                <a:ea typeface="SimSun"/>
              </a:rPr>
              <a:t>УСЛОВИЯ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>
                <a:solidFill>
                  <a:srgbClr val="739900"/>
                </a:solidFill>
                <a:latin typeface="Arial"/>
                <a:ea typeface="SimSun"/>
              </a:rPr>
              <a:t> ВЫПЛАТЫ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68" name="Прямоугольник 25"/>
          <p:cNvSpPr/>
          <p:nvPr/>
        </p:nvSpPr>
        <p:spPr>
          <a:xfrm>
            <a:off x="9428760" y="1757160"/>
            <a:ext cx="6186600" cy="639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наличие заявления из службы занятости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отсутствие у работодателя задолженности по налогам (пеням, штрафам) и страховым взносам в размере </a:t>
            </a:r>
            <a:r>
              <a:rPr lang="en-US" sz="1800" b="1" strike="noStrike" spc="-1">
                <a:solidFill>
                  <a:srgbClr val="FF0000"/>
                </a:solidFill>
                <a:latin typeface="Arial"/>
                <a:ea typeface="SimSun"/>
              </a:rPr>
              <a:t>&gt; 10 </a:t>
            </a: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тыс. рублей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F5597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2F5597"/>
                </a:solidFill>
                <a:latin typeface="Arial"/>
                <a:ea typeface="SimSun"/>
              </a:rPr>
              <a:t>государственная регистрация работодателя должна быть осуществлена до </a:t>
            </a: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1 января 2025 года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71A671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работодатель не находится в процессе реорганизации (за исключением присоединения), ликвидации, банкротства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71A671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договор с трудоустроенным инвалидом на срок </a:t>
            </a: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не менее 9 месяцев</a:t>
            </a:r>
            <a:r>
              <a:rPr lang="ru-RU" sz="1800" b="1" strike="noStrike" spc="-1">
                <a:solidFill>
                  <a:srgbClr val="0070C0"/>
                </a:solidFill>
                <a:latin typeface="Arial"/>
                <a:ea typeface="SimSun"/>
              </a:rPr>
              <a:t> </a:t>
            </a: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на полный рабочий день (установленный для данной категории)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71A671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з/плата не ниже МРОТ + установленные законом компенсации</a:t>
            </a: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71A671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обеспечение закрепляемости инвалидов </a:t>
            </a:r>
            <a:r>
              <a:rPr lang="en-US" sz="1800" b="1" strike="noStrike" spc="-1">
                <a:solidFill>
                  <a:srgbClr val="71A671"/>
                </a:solidFill>
                <a:latin typeface="Arial"/>
                <a:ea typeface="SimSun"/>
              </a:rPr>
              <a:t>I</a:t>
            </a: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 и</a:t>
            </a:r>
            <a:r>
              <a:rPr lang="en-US" sz="1800" b="1" strike="noStrike" spc="-1">
                <a:solidFill>
                  <a:srgbClr val="71A671"/>
                </a:solidFill>
                <a:latin typeface="Arial"/>
                <a:ea typeface="SimSun"/>
              </a:rPr>
              <a:t> II</a:t>
            </a:r>
            <a:r>
              <a:rPr lang="ru-RU" sz="1800" b="1" strike="noStrike" spc="-1">
                <a:solidFill>
                  <a:srgbClr val="71A671"/>
                </a:solidFill>
                <a:latin typeface="Arial"/>
                <a:ea typeface="SimSun"/>
              </a:rPr>
              <a:t> групп, ветеранов боевых действий с любой инвалидностью на рабочих местах не менее 9 месяцев из 12</a:t>
            </a: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FF0000"/>
              </a:buClr>
              <a:buFont typeface="Wingdings" charset="2"/>
              <a:buChar char=""/>
            </a:pPr>
            <a:r>
              <a:rPr lang="ru-RU" sz="1800" b="1" strike="noStrike" spc="-1">
                <a:solidFill>
                  <a:srgbClr val="FF0000"/>
                </a:solidFill>
                <a:latin typeface="Arial"/>
                <a:ea typeface="SimSun"/>
              </a:rPr>
              <a:t>трудоустройство другого инвалида на место уволенного в течение 60 дней, которые не входят в 9-месячный период закрепляемости.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69" name="Прямоугольник 1"/>
          <p:cNvSpPr/>
          <p:nvPr/>
        </p:nvSpPr>
        <p:spPr>
          <a:xfrm>
            <a:off x="1605600" y="8361360"/>
            <a:ext cx="18108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270" name="Номер слайда 3"/>
          <p:cNvSpPr txBox="1"/>
          <p:nvPr/>
        </p:nvSpPr>
        <p:spPr>
          <a:xfrm>
            <a:off x="1384200" y="8280360"/>
            <a:ext cx="279000" cy="39348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endParaRPr lang="ru-RU" sz="1400" b="0" strike="noStrike" spc="-1">
              <a:latin typeface="Times New Roman"/>
            </a:endParaRPr>
          </a:p>
          <a:p>
            <a:pPr algn="r">
              <a:lnSpc>
                <a:spcPct val="100000"/>
              </a:lnSpc>
            </a:pPr>
            <a:endParaRPr lang="ru-RU" sz="1400" b="0" strike="noStrike" spc="-1"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112</TotalTime>
  <Words>1241</Words>
  <Application>LibreOffice/7.1.0.3$Windows_X86_64 LibreOffice_project/f6099ecf3d29644b5008cc8f48f42f4a40986e4c</Application>
  <PresentationFormat>Произвольный</PresentationFormat>
  <Paragraphs>165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Мочалова Наталья Владимировна</dc:creator>
  <dc:description/>
  <cp:lastModifiedBy>direk</cp:lastModifiedBy>
  <cp:revision>207</cp:revision>
  <cp:lastPrinted>2025-02-14T10:23:00Z</cp:lastPrinted>
  <dcterms:created xsi:type="dcterms:W3CDTF">2023-05-03T09:25:00Z</dcterms:created>
  <dcterms:modified xsi:type="dcterms:W3CDTF">2026-07-08T11:03:04Z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E22080BC89294966B57D129E20851A01_13</vt:lpwstr>
  </property>
  <property fmtid="{D5CDD505-2E9C-101B-9397-08002B2CF9AE}" pid="3" name="KSOProductBuildVer">
    <vt:lpwstr>1049-12.2.0.19805</vt:lpwstr>
  </property>
  <property fmtid="{D5CDD505-2E9C-101B-9397-08002B2CF9AE}" pid="4" name="Notes">
    <vt:i4>4</vt:i4>
  </property>
  <property fmtid="{D5CDD505-2E9C-101B-9397-08002B2CF9AE}" pid="5" name="PresentationFormat">
    <vt:lpwstr>Произвольный</vt:lpwstr>
  </property>
  <property fmtid="{D5CDD505-2E9C-101B-9397-08002B2CF9AE}" pid="6" name="Slides">
    <vt:i4>8</vt:i4>
  </property>
</Properties>
</file>