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4A0FDD-E634-48BD-A345-F435F1DB609E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A443E1-D32E-4B46-B174-24D3D8784F51}">
      <dgm:prSet phldrT="[Текст]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Подача заявления</a:t>
          </a:r>
          <a:endParaRPr lang="ru-RU" b="1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gm:t>
    </dgm:pt>
    <dgm:pt modelId="{E36609EC-1BBD-4E52-82EE-A829637E1F50}" type="parTrans" cxnId="{6BC3222C-1942-42D9-A3C0-CE20B127698B}">
      <dgm:prSet/>
      <dgm:spPr/>
      <dgm:t>
        <a:bodyPr/>
        <a:lstStyle/>
        <a:p>
          <a:endParaRPr lang="ru-RU"/>
        </a:p>
      </dgm:t>
    </dgm:pt>
    <dgm:pt modelId="{EFD00E56-8888-42CE-ABA4-6590840ED0BB}" type="sibTrans" cxnId="{6BC3222C-1942-42D9-A3C0-CE20B127698B}">
      <dgm:prSet/>
      <dgm:spPr/>
      <dgm:t>
        <a:bodyPr/>
        <a:lstStyle/>
        <a:p>
          <a:endParaRPr lang="ru-RU"/>
        </a:p>
      </dgm:t>
    </dgm:pt>
    <dgm:pt modelId="{F72B3155-4995-4CAB-BFB5-C8188DCDE694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400" b="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В клиентскую службу ОСФР</a:t>
          </a:r>
          <a:endParaRPr lang="ru-RU" sz="1400" b="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gm:t>
    </dgm:pt>
    <dgm:pt modelId="{EA826A5B-8A7A-4B65-8B6F-C265D5D5638D}" type="parTrans" cxnId="{64227C19-7518-4FBE-B90D-E6180FB948BC}">
      <dgm:prSet/>
      <dgm:spPr/>
      <dgm:t>
        <a:bodyPr/>
        <a:lstStyle/>
        <a:p>
          <a:endParaRPr lang="ru-RU"/>
        </a:p>
      </dgm:t>
    </dgm:pt>
    <dgm:pt modelId="{971097EC-F2FD-44CE-A239-E01FA3681CF0}" type="sibTrans" cxnId="{64227C19-7518-4FBE-B90D-E6180FB948BC}">
      <dgm:prSet/>
      <dgm:spPr/>
      <dgm:t>
        <a:bodyPr/>
        <a:lstStyle/>
        <a:p>
          <a:endParaRPr lang="ru-RU"/>
        </a:p>
      </dgm:t>
    </dgm:pt>
    <dgm:pt modelId="{59CFDF92-F9F2-4BA6-A376-2D4F9FA171CC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300" b="1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Электронный вид:</a:t>
          </a:r>
          <a:endParaRPr lang="ru-RU" sz="1300" b="1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gm:t>
    </dgm:pt>
    <dgm:pt modelId="{CA434CE6-7C3E-4E34-AFBC-AE22FB2B4471}" type="parTrans" cxnId="{A3B4D7B3-E72D-49FE-8CA7-6811E35693C0}">
      <dgm:prSet/>
      <dgm:spPr/>
      <dgm:t>
        <a:bodyPr/>
        <a:lstStyle/>
        <a:p>
          <a:endParaRPr lang="ru-RU"/>
        </a:p>
      </dgm:t>
    </dgm:pt>
    <dgm:pt modelId="{55BBFF1E-9B87-46A1-B137-DF36BCB1416A}" type="sibTrans" cxnId="{A3B4D7B3-E72D-49FE-8CA7-6811E35693C0}">
      <dgm:prSet/>
      <dgm:spPr/>
      <dgm:t>
        <a:bodyPr/>
        <a:lstStyle/>
        <a:p>
          <a:endParaRPr lang="ru-RU"/>
        </a:p>
      </dgm:t>
    </dgm:pt>
    <dgm:pt modelId="{7AB9F4E2-0B52-4EEE-9D91-6C53A9602931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400" b="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МП «Мой налог»</a:t>
          </a:r>
          <a:endParaRPr lang="ru-RU" sz="1400" b="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gm:t>
    </dgm:pt>
    <dgm:pt modelId="{01F0A06D-87E9-4835-B487-F84BC198E3CE}" type="parTrans" cxnId="{2C1DBDB0-B245-4801-81DD-C837C5434159}">
      <dgm:prSet/>
      <dgm:spPr/>
      <dgm:t>
        <a:bodyPr/>
        <a:lstStyle/>
        <a:p>
          <a:endParaRPr lang="ru-RU"/>
        </a:p>
      </dgm:t>
    </dgm:pt>
    <dgm:pt modelId="{81C602EC-2D5C-4CB5-B95B-957650FCCBA1}" type="sibTrans" cxnId="{2C1DBDB0-B245-4801-81DD-C837C5434159}">
      <dgm:prSet/>
      <dgm:spPr/>
      <dgm:t>
        <a:bodyPr/>
        <a:lstStyle/>
        <a:p>
          <a:endParaRPr lang="ru-RU"/>
        </a:p>
      </dgm:t>
    </dgm:pt>
    <dgm:pt modelId="{64CB0FD2-9DF6-4D76-99B1-FEF8271AC1F4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300" b="1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Бумажный вид:</a:t>
          </a:r>
          <a:endParaRPr lang="ru-RU" sz="1300" b="1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gm:t>
    </dgm:pt>
    <dgm:pt modelId="{7998FDB8-BBAD-4994-926A-80B6F4194F93}" type="parTrans" cxnId="{8BB3F2DA-5CA2-4455-9863-4E82158AF8E5}">
      <dgm:prSet/>
      <dgm:spPr/>
      <dgm:t>
        <a:bodyPr/>
        <a:lstStyle/>
        <a:p>
          <a:endParaRPr lang="ru-RU"/>
        </a:p>
      </dgm:t>
    </dgm:pt>
    <dgm:pt modelId="{43BE0928-92E3-4DDC-B9EE-08710A9D344B}" type="sibTrans" cxnId="{8BB3F2DA-5CA2-4455-9863-4E82158AF8E5}">
      <dgm:prSet/>
      <dgm:spPr/>
      <dgm:t>
        <a:bodyPr/>
        <a:lstStyle/>
        <a:p>
          <a:endParaRPr lang="ru-RU"/>
        </a:p>
      </dgm:t>
    </dgm:pt>
    <dgm:pt modelId="{FB5BD815-585D-4D17-82D3-9DB7EF6A74D1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400" b="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ЕПГУ</a:t>
          </a:r>
          <a:endParaRPr lang="ru-RU" sz="1400" b="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gm:t>
    </dgm:pt>
    <dgm:pt modelId="{C5567990-E6BB-49EB-8346-A0EF8D27F5ED}" type="parTrans" cxnId="{5EF5728E-71A0-4878-BA49-2370F7F62B1F}">
      <dgm:prSet/>
      <dgm:spPr/>
      <dgm:t>
        <a:bodyPr/>
        <a:lstStyle/>
        <a:p>
          <a:endParaRPr lang="ru-RU"/>
        </a:p>
      </dgm:t>
    </dgm:pt>
    <dgm:pt modelId="{38419823-1681-4454-B843-0E05077AE518}" type="sibTrans" cxnId="{5EF5728E-71A0-4878-BA49-2370F7F62B1F}">
      <dgm:prSet/>
      <dgm:spPr/>
      <dgm:t>
        <a:bodyPr/>
        <a:lstStyle/>
        <a:p>
          <a:endParaRPr lang="ru-RU"/>
        </a:p>
      </dgm:t>
    </dgm:pt>
    <dgm:pt modelId="{5CF26745-EB35-4FC1-89FD-4D5DED051E70}" type="pres">
      <dgm:prSet presAssocID="{334A0FDD-E634-48BD-A345-F435F1DB609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779C527-D4F6-475E-89D4-B39CC236F791}" type="pres">
      <dgm:prSet presAssocID="{01A443E1-D32E-4B46-B174-24D3D8784F51}" presName="vertOne" presStyleCnt="0"/>
      <dgm:spPr/>
    </dgm:pt>
    <dgm:pt modelId="{973EA32C-2CA9-49E3-B192-792E3C1A9A81}" type="pres">
      <dgm:prSet presAssocID="{01A443E1-D32E-4B46-B174-24D3D8784F51}" presName="txOne" presStyleLbl="node0" presStyleIdx="0" presStyleCnt="1" custLinFactNeighborX="-191" custLinFactNeighborY="-112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1A7DAF-C130-41DD-8429-8018DFB2759A}" type="pres">
      <dgm:prSet presAssocID="{01A443E1-D32E-4B46-B174-24D3D8784F51}" presName="parTransOne" presStyleCnt="0"/>
      <dgm:spPr/>
    </dgm:pt>
    <dgm:pt modelId="{939EE994-296D-43B0-ADC1-96662E81F34A}" type="pres">
      <dgm:prSet presAssocID="{01A443E1-D32E-4B46-B174-24D3D8784F51}" presName="horzOne" presStyleCnt="0"/>
      <dgm:spPr/>
    </dgm:pt>
    <dgm:pt modelId="{9243E442-0E33-4DA2-A15B-5D80C019EE57}" type="pres">
      <dgm:prSet presAssocID="{F72B3155-4995-4CAB-BFB5-C8188DCDE694}" presName="vertTwo" presStyleCnt="0"/>
      <dgm:spPr/>
    </dgm:pt>
    <dgm:pt modelId="{D2DEF7C8-DB1F-4BC0-A330-485A84988E9E}" type="pres">
      <dgm:prSet presAssocID="{F72B3155-4995-4CAB-BFB5-C8188DCDE694}" presName="txTwo" presStyleLbl="node2" presStyleIdx="0" presStyleCnt="2" custLinFactNeighborX="53258" custLinFactNeighborY="-59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3DA338-45A6-4398-AE26-2389EB3A4968}" type="pres">
      <dgm:prSet presAssocID="{F72B3155-4995-4CAB-BFB5-C8188DCDE694}" presName="parTransTwo" presStyleCnt="0"/>
      <dgm:spPr/>
    </dgm:pt>
    <dgm:pt modelId="{D36295AA-8E80-457B-9C08-819AB9F5BB3E}" type="pres">
      <dgm:prSet presAssocID="{F72B3155-4995-4CAB-BFB5-C8188DCDE694}" presName="horzTwo" presStyleCnt="0"/>
      <dgm:spPr/>
    </dgm:pt>
    <dgm:pt modelId="{CAA8F254-4466-4C61-B518-5A6DEE857367}" type="pres">
      <dgm:prSet presAssocID="{59CFDF92-F9F2-4BA6-A376-2D4F9FA171CC}" presName="vertThree" presStyleCnt="0"/>
      <dgm:spPr/>
    </dgm:pt>
    <dgm:pt modelId="{AD15F6ED-2C28-436D-A587-2D74D85BF464}" type="pres">
      <dgm:prSet presAssocID="{59CFDF92-F9F2-4BA6-A376-2D4F9FA171CC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C9179B-DD96-4D99-B200-288178FB9B37}" type="pres">
      <dgm:prSet presAssocID="{59CFDF92-F9F2-4BA6-A376-2D4F9FA171CC}" presName="horzThree" presStyleCnt="0"/>
      <dgm:spPr/>
    </dgm:pt>
    <dgm:pt modelId="{8AD50BA0-BA51-4283-AAA0-E79844E2B482}" type="pres">
      <dgm:prSet presAssocID="{55BBFF1E-9B87-46A1-B137-DF36BCB1416A}" presName="sibSpaceThree" presStyleCnt="0"/>
      <dgm:spPr/>
    </dgm:pt>
    <dgm:pt modelId="{017EDCD9-D24F-486F-B526-AFE4C8652459}" type="pres">
      <dgm:prSet presAssocID="{7AB9F4E2-0B52-4EEE-9D91-6C53A9602931}" presName="vertThree" presStyleCnt="0"/>
      <dgm:spPr/>
    </dgm:pt>
    <dgm:pt modelId="{DFB9CAB4-6344-4137-91CF-D9D9B0AFEB06}" type="pres">
      <dgm:prSet presAssocID="{7AB9F4E2-0B52-4EEE-9D91-6C53A9602931}" presName="txThree" presStyleLbl="node3" presStyleIdx="1" presStyleCnt="3" custLinFactNeighborX="3578" custLinFactNeighborY="1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B39E97-BEE2-4A5D-97CA-179C978B9C9B}" type="pres">
      <dgm:prSet presAssocID="{7AB9F4E2-0B52-4EEE-9D91-6C53A9602931}" presName="horzThree" presStyleCnt="0"/>
      <dgm:spPr/>
    </dgm:pt>
    <dgm:pt modelId="{8FB612B8-B518-45C2-AA96-F393655AAE8E}" type="pres">
      <dgm:prSet presAssocID="{971097EC-F2FD-44CE-A239-E01FA3681CF0}" presName="sibSpaceTwo" presStyleCnt="0"/>
      <dgm:spPr/>
    </dgm:pt>
    <dgm:pt modelId="{4214068D-3E4A-4307-9F16-B4C8B20C4AB9}" type="pres">
      <dgm:prSet presAssocID="{64CB0FD2-9DF6-4D76-99B1-FEF8271AC1F4}" presName="vertTwo" presStyleCnt="0"/>
      <dgm:spPr/>
    </dgm:pt>
    <dgm:pt modelId="{F563B762-5FE9-426A-9D3D-8F8BD35D6D8A}" type="pres">
      <dgm:prSet presAssocID="{64CB0FD2-9DF6-4D76-99B1-FEF8271AC1F4}" presName="txTwo" presStyleLbl="node2" presStyleIdx="1" presStyleCnt="2" custLinFactX="-100000" custLinFactNeighborX="-112697" custLinFactNeighborY="-178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78E994-266B-4F5D-814C-BB16F28FF87F}" type="pres">
      <dgm:prSet presAssocID="{64CB0FD2-9DF6-4D76-99B1-FEF8271AC1F4}" presName="parTransTwo" presStyleCnt="0"/>
      <dgm:spPr/>
    </dgm:pt>
    <dgm:pt modelId="{671A4880-0DD1-48F4-9DD0-E61C3AB32735}" type="pres">
      <dgm:prSet presAssocID="{64CB0FD2-9DF6-4D76-99B1-FEF8271AC1F4}" presName="horzTwo" presStyleCnt="0"/>
      <dgm:spPr/>
    </dgm:pt>
    <dgm:pt modelId="{3A44BBAE-96F6-476D-846C-E02019E2A368}" type="pres">
      <dgm:prSet presAssocID="{FB5BD815-585D-4D17-82D3-9DB7EF6A74D1}" presName="vertThree" presStyleCnt="0"/>
      <dgm:spPr/>
    </dgm:pt>
    <dgm:pt modelId="{EE421511-57E8-490D-8637-0C47D1949667}" type="pres">
      <dgm:prSet presAssocID="{FB5BD815-585D-4D17-82D3-9DB7EF6A74D1}" presName="txThree" presStyleLbl="node3" presStyleIdx="2" presStyleCnt="3" custLinFactNeighborX="-560" custLinFactNeighborY="-14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0F3FBE-4BDD-4853-8C33-88F4EA9FE350}" type="pres">
      <dgm:prSet presAssocID="{FB5BD815-585D-4D17-82D3-9DB7EF6A74D1}" presName="horzThree" presStyleCnt="0"/>
      <dgm:spPr/>
    </dgm:pt>
  </dgm:ptLst>
  <dgm:cxnLst>
    <dgm:cxn modelId="{38DB82DA-F06D-4B61-8BB1-EC5D30C26F54}" type="presOf" srcId="{F72B3155-4995-4CAB-BFB5-C8188DCDE694}" destId="{D2DEF7C8-DB1F-4BC0-A330-485A84988E9E}" srcOrd="0" destOrd="0" presId="urn:microsoft.com/office/officeart/2005/8/layout/hierarchy4"/>
    <dgm:cxn modelId="{8BB3F2DA-5CA2-4455-9863-4E82158AF8E5}" srcId="{01A443E1-D32E-4B46-B174-24D3D8784F51}" destId="{64CB0FD2-9DF6-4D76-99B1-FEF8271AC1F4}" srcOrd="1" destOrd="0" parTransId="{7998FDB8-BBAD-4994-926A-80B6F4194F93}" sibTransId="{43BE0928-92E3-4DDC-B9EE-08710A9D344B}"/>
    <dgm:cxn modelId="{2C1DBDB0-B245-4801-81DD-C837C5434159}" srcId="{F72B3155-4995-4CAB-BFB5-C8188DCDE694}" destId="{7AB9F4E2-0B52-4EEE-9D91-6C53A9602931}" srcOrd="1" destOrd="0" parTransId="{01F0A06D-87E9-4835-B487-F84BC198E3CE}" sibTransId="{81C602EC-2D5C-4CB5-B95B-957650FCCBA1}"/>
    <dgm:cxn modelId="{0B2ECBB5-4D61-4B03-B00D-FA20671B0C70}" type="presOf" srcId="{334A0FDD-E634-48BD-A345-F435F1DB609E}" destId="{5CF26745-EB35-4FC1-89FD-4D5DED051E70}" srcOrd="0" destOrd="0" presId="urn:microsoft.com/office/officeart/2005/8/layout/hierarchy4"/>
    <dgm:cxn modelId="{ABBA50E2-6D6D-4313-99BC-942819E2738C}" type="presOf" srcId="{64CB0FD2-9DF6-4D76-99B1-FEF8271AC1F4}" destId="{F563B762-5FE9-426A-9D3D-8F8BD35D6D8A}" srcOrd="0" destOrd="0" presId="urn:microsoft.com/office/officeart/2005/8/layout/hierarchy4"/>
    <dgm:cxn modelId="{A3B4D7B3-E72D-49FE-8CA7-6811E35693C0}" srcId="{F72B3155-4995-4CAB-BFB5-C8188DCDE694}" destId="{59CFDF92-F9F2-4BA6-A376-2D4F9FA171CC}" srcOrd="0" destOrd="0" parTransId="{CA434CE6-7C3E-4E34-AFBC-AE22FB2B4471}" sibTransId="{55BBFF1E-9B87-46A1-B137-DF36BCB1416A}"/>
    <dgm:cxn modelId="{5EF5728E-71A0-4878-BA49-2370F7F62B1F}" srcId="{64CB0FD2-9DF6-4D76-99B1-FEF8271AC1F4}" destId="{FB5BD815-585D-4D17-82D3-9DB7EF6A74D1}" srcOrd="0" destOrd="0" parTransId="{C5567990-E6BB-49EB-8346-A0EF8D27F5ED}" sibTransId="{38419823-1681-4454-B843-0E05077AE518}"/>
    <dgm:cxn modelId="{C748D375-4349-448B-8DCC-B068C4CE7D0B}" type="presOf" srcId="{01A443E1-D32E-4B46-B174-24D3D8784F51}" destId="{973EA32C-2CA9-49E3-B192-792E3C1A9A81}" srcOrd="0" destOrd="0" presId="urn:microsoft.com/office/officeart/2005/8/layout/hierarchy4"/>
    <dgm:cxn modelId="{D122A26B-0865-4AA5-8AFA-98F5EEA3630E}" type="presOf" srcId="{59CFDF92-F9F2-4BA6-A376-2D4F9FA171CC}" destId="{AD15F6ED-2C28-436D-A587-2D74D85BF464}" srcOrd="0" destOrd="0" presId="urn:microsoft.com/office/officeart/2005/8/layout/hierarchy4"/>
    <dgm:cxn modelId="{42BC2E7F-3213-46F6-8E10-1B0FA6788B50}" type="presOf" srcId="{FB5BD815-585D-4D17-82D3-9DB7EF6A74D1}" destId="{EE421511-57E8-490D-8637-0C47D1949667}" srcOrd="0" destOrd="0" presId="urn:microsoft.com/office/officeart/2005/8/layout/hierarchy4"/>
    <dgm:cxn modelId="{6BC3222C-1942-42D9-A3C0-CE20B127698B}" srcId="{334A0FDD-E634-48BD-A345-F435F1DB609E}" destId="{01A443E1-D32E-4B46-B174-24D3D8784F51}" srcOrd="0" destOrd="0" parTransId="{E36609EC-1BBD-4E52-82EE-A829637E1F50}" sibTransId="{EFD00E56-8888-42CE-ABA4-6590840ED0BB}"/>
    <dgm:cxn modelId="{64227C19-7518-4FBE-B90D-E6180FB948BC}" srcId="{01A443E1-D32E-4B46-B174-24D3D8784F51}" destId="{F72B3155-4995-4CAB-BFB5-C8188DCDE694}" srcOrd="0" destOrd="0" parTransId="{EA826A5B-8A7A-4B65-8B6F-C265D5D5638D}" sibTransId="{971097EC-F2FD-44CE-A239-E01FA3681CF0}"/>
    <dgm:cxn modelId="{8C64BAA3-5F53-42ED-8FBD-6B81A9341368}" type="presOf" srcId="{7AB9F4E2-0B52-4EEE-9D91-6C53A9602931}" destId="{DFB9CAB4-6344-4137-91CF-D9D9B0AFEB06}" srcOrd="0" destOrd="0" presId="urn:microsoft.com/office/officeart/2005/8/layout/hierarchy4"/>
    <dgm:cxn modelId="{9EE9EC36-9677-4733-8C12-FD23E946ECB2}" type="presParOf" srcId="{5CF26745-EB35-4FC1-89FD-4D5DED051E70}" destId="{6779C527-D4F6-475E-89D4-B39CC236F791}" srcOrd="0" destOrd="0" presId="urn:microsoft.com/office/officeart/2005/8/layout/hierarchy4"/>
    <dgm:cxn modelId="{4A904A92-7FF9-4F45-B7A6-DA14B0C1F48A}" type="presParOf" srcId="{6779C527-D4F6-475E-89D4-B39CC236F791}" destId="{973EA32C-2CA9-49E3-B192-792E3C1A9A81}" srcOrd="0" destOrd="0" presId="urn:microsoft.com/office/officeart/2005/8/layout/hierarchy4"/>
    <dgm:cxn modelId="{18134017-60B1-4542-A8A9-914F282E8F10}" type="presParOf" srcId="{6779C527-D4F6-475E-89D4-B39CC236F791}" destId="{2B1A7DAF-C130-41DD-8429-8018DFB2759A}" srcOrd="1" destOrd="0" presId="urn:microsoft.com/office/officeart/2005/8/layout/hierarchy4"/>
    <dgm:cxn modelId="{BA6F2A5B-8651-40CD-AB06-615904A34649}" type="presParOf" srcId="{6779C527-D4F6-475E-89D4-B39CC236F791}" destId="{939EE994-296D-43B0-ADC1-96662E81F34A}" srcOrd="2" destOrd="0" presId="urn:microsoft.com/office/officeart/2005/8/layout/hierarchy4"/>
    <dgm:cxn modelId="{3DE0BC34-642D-41A6-8410-496963950761}" type="presParOf" srcId="{939EE994-296D-43B0-ADC1-96662E81F34A}" destId="{9243E442-0E33-4DA2-A15B-5D80C019EE57}" srcOrd="0" destOrd="0" presId="urn:microsoft.com/office/officeart/2005/8/layout/hierarchy4"/>
    <dgm:cxn modelId="{6096BE2D-9707-4595-B812-185FCF9BD2A3}" type="presParOf" srcId="{9243E442-0E33-4DA2-A15B-5D80C019EE57}" destId="{D2DEF7C8-DB1F-4BC0-A330-485A84988E9E}" srcOrd="0" destOrd="0" presId="urn:microsoft.com/office/officeart/2005/8/layout/hierarchy4"/>
    <dgm:cxn modelId="{94A8B06B-EB63-4186-B408-902DC47FC749}" type="presParOf" srcId="{9243E442-0E33-4DA2-A15B-5D80C019EE57}" destId="{F43DA338-45A6-4398-AE26-2389EB3A4968}" srcOrd="1" destOrd="0" presId="urn:microsoft.com/office/officeart/2005/8/layout/hierarchy4"/>
    <dgm:cxn modelId="{FAFA5C1B-CB1E-4728-AB5C-D8556387AE67}" type="presParOf" srcId="{9243E442-0E33-4DA2-A15B-5D80C019EE57}" destId="{D36295AA-8E80-457B-9C08-819AB9F5BB3E}" srcOrd="2" destOrd="0" presId="urn:microsoft.com/office/officeart/2005/8/layout/hierarchy4"/>
    <dgm:cxn modelId="{28BD6700-F351-4DA9-9817-CFD3A3882B7C}" type="presParOf" srcId="{D36295AA-8E80-457B-9C08-819AB9F5BB3E}" destId="{CAA8F254-4466-4C61-B518-5A6DEE857367}" srcOrd="0" destOrd="0" presId="urn:microsoft.com/office/officeart/2005/8/layout/hierarchy4"/>
    <dgm:cxn modelId="{3BDC962A-E6CD-4FDB-80E9-57307BF1423B}" type="presParOf" srcId="{CAA8F254-4466-4C61-B518-5A6DEE857367}" destId="{AD15F6ED-2C28-436D-A587-2D74D85BF464}" srcOrd="0" destOrd="0" presId="urn:microsoft.com/office/officeart/2005/8/layout/hierarchy4"/>
    <dgm:cxn modelId="{5C230DA1-D2C9-4971-9AD8-872E8ACCAE78}" type="presParOf" srcId="{CAA8F254-4466-4C61-B518-5A6DEE857367}" destId="{FAC9179B-DD96-4D99-B200-288178FB9B37}" srcOrd="1" destOrd="0" presId="urn:microsoft.com/office/officeart/2005/8/layout/hierarchy4"/>
    <dgm:cxn modelId="{C043BF6A-8E20-4566-935C-0012FF782AA4}" type="presParOf" srcId="{D36295AA-8E80-457B-9C08-819AB9F5BB3E}" destId="{8AD50BA0-BA51-4283-AAA0-E79844E2B482}" srcOrd="1" destOrd="0" presId="urn:microsoft.com/office/officeart/2005/8/layout/hierarchy4"/>
    <dgm:cxn modelId="{F4FDDC7C-8AA1-4A29-BFCE-2BADE4E0C2BE}" type="presParOf" srcId="{D36295AA-8E80-457B-9C08-819AB9F5BB3E}" destId="{017EDCD9-D24F-486F-B526-AFE4C8652459}" srcOrd="2" destOrd="0" presId="urn:microsoft.com/office/officeart/2005/8/layout/hierarchy4"/>
    <dgm:cxn modelId="{32B36186-EE6C-495A-AFF0-2655CF82B415}" type="presParOf" srcId="{017EDCD9-D24F-486F-B526-AFE4C8652459}" destId="{DFB9CAB4-6344-4137-91CF-D9D9B0AFEB06}" srcOrd="0" destOrd="0" presId="urn:microsoft.com/office/officeart/2005/8/layout/hierarchy4"/>
    <dgm:cxn modelId="{9DDCA2E4-6851-4C34-9B35-2E4BECA4474A}" type="presParOf" srcId="{017EDCD9-D24F-486F-B526-AFE4C8652459}" destId="{3AB39E97-BEE2-4A5D-97CA-179C978B9C9B}" srcOrd="1" destOrd="0" presId="urn:microsoft.com/office/officeart/2005/8/layout/hierarchy4"/>
    <dgm:cxn modelId="{40656559-77D0-4C33-9A68-98D9D39891B2}" type="presParOf" srcId="{939EE994-296D-43B0-ADC1-96662E81F34A}" destId="{8FB612B8-B518-45C2-AA96-F393655AAE8E}" srcOrd="1" destOrd="0" presId="urn:microsoft.com/office/officeart/2005/8/layout/hierarchy4"/>
    <dgm:cxn modelId="{1A4581B6-2C9A-4F77-82CA-31512C4A8237}" type="presParOf" srcId="{939EE994-296D-43B0-ADC1-96662E81F34A}" destId="{4214068D-3E4A-4307-9F16-B4C8B20C4AB9}" srcOrd="2" destOrd="0" presId="urn:microsoft.com/office/officeart/2005/8/layout/hierarchy4"/>
    <dgm:cxn modelId="{422E1634-69B8-49E1-BE14-B4654D9B8E3D}" type="presParOf" srcId="{4214068D-3E4A-4307-9F16-B4C8B20C4AB9}" destId="{F563B762-5FE9-426A-9D3D-8F8BD35D6D8A}" srcOrd="0" destOrd="0" presId="urn:microsoft.com/office/officeart/2005/8/layout/hierarchy4"/>
    <dgm:cxn modelId="{9B504D30-DCE8-41C8-96EF-20FC4DA924DE}" type="presParOf" srcId="{4214068D-3E4A-4307-9F16-B4C8B20C4AB9}" destId="{8678E994-266B-4F5D-814C-BB16F28FF87F}" srcOrd="1" destOrd="0" presId="urn:microsoft.com/office/officeart/2005/8/layout/hierarchy4"/>
    <dgm:cxn modelId="{8D96875A-5171-4E4C-9BBA-5EFA2CF14591}" type="presParOf" srcId="{4214068D-3E4A-4307-9F16-B4C8B20C4AB9}" destId="{671A4880-0DD1-48F4-9DD0-E61C3AB32735}" srcOrd="2" destOrd="0" presId="urn:microsoft.com/office/officeart/2005/8/layout/hierarchy4"/>
    <dgm:cxn modelId="{7763834A-695A-4F25-81E5-235D5510FD43}" type="presParOf" srcId="{671A4880-0DD1-48F4-9DD0-E61C3AB32735}" destId="{3A44BBAE-96F6-476D-846C-E02019E2A368}" srcOrd="0" destOrd="0" presId="urn:microsoft.com/office/officeart/2005/8/layout/hierarchy4"/>
    <dgm:cxn modelId="{97B79D74-5517-4DA0-9EAE-2886D667CCDF}" type="presParOf" srcId="{3A44BBAE-96F6-476D-846C-E02019E2A368}" destId="{EE421511-57E8-490D-8637-0C47D1949667}" srcOrd="0" destOrd="0" presId="urn:microsoft.com/office/officeart/2005/8/layout/hierarchy4"/>
    <dgm:cxn modelId="{40CB67DD-5A2F-45CE-B24A-39778DFBFD72}" type="presParOf" srcId="{3A44BBAE-96F6-476D-846C-E02019E2A368}" destId="{D70F3FBE-4BDD-4853-8C33-88F4EA9FE350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3EA32C-2CA9-49E3-B192-792E3C1A9A81}">
      <dsp:nvSpPr>
        <dsp:cNvPr id="0" name=""/>
        <dsp:cNvSpPr/>
      </dsp:nvSpPr>
      <dsp:spPr>
        <a:xfrm>
          <a:off x="0" y="0"/>
          <a:ext cx="4478866" cy="653663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Подача заявления</a:t>
          </a:r>
          <a:endParaRPr lang="ru-RU" sz="2800" b="1" kern="120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sp:txBody>
      <dsp:txXfrm>
        <a:off x="19145" y="19145"/>
        <a:ext cx="4440576" cy="615373"/>
      </dsp:txXfrm>
    </dsp:sp>
    <dsp:sp modelId="{D2DEF7C8-DB1F-4BC0-A330-485A84988E9E}">
      <dsp:nvSpPr>
        <dsp:cNvPr id="0" name=""/>
        <dsp:cNvSpPr/>
      </dsp:nvSpPr>
      <dsp:spPr>
        <a:xfrm>
          <a:off x="1554160" y="727660"/>
          <a:ext cx="2925734" cy="653663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В клиентскую службу ОСФР</a:t>
          </a:r>
          <a:endParaRPr lang="ru-RU" sz="1400" b="0" kern="120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sp:txBody>
      <dsp:txXfrm>
        <a:off x="1573305" y="746805"/>
        <a:ext cx="2887444" cy="615373"/>
      </dsp:txXfrm>
    </dsp:sp>
    <dsp:sp modelId="{AD15F6ED-2C28-436D-A587-2D74D85BF464}">
      <dsp:nvSpPr>
        <dsp:cNvPr id="0" name=""/>
        <dsp:cNvSpPr/>
      </dsp:nvSpPr>
      <dsp:spPr>
        <a:xfrm>
          <a:off x="514" y="1463349"/>
          <a:ext cx="1432778" cy="653663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Электронный вид:</a:t>
          </a:r>
          <a:endParaRPr lang="ru-RU" sz="1300" b="1" kern="120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sp:txBody>
      <dsp:txXfrm>
        <a:off x="19659" y="1482494"/>
        <a:ext cx="1394488" cy="615373"/>
      </dsp:txXfrm>
    </dsp:sp>
    <dsp:sp modelId="{DFB9CAB4-6344-4137-91CF-D9D9B0AFEB06}">
      <dsp:nvSpPr>
        <dsp:cNvPr id="0" name=""/>
        <dsp:cNvSpPr/>
      </dsp:nvSpPr>
      <dsp:spPr>
        <a:xfrm>
          <a:off x="1544734" y="1464536"/>
          <a:ext cx="1432778" cy="653663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МП «Мой налог»</a:t>
          </a:r>
          <a:endParaRPr lang="ru-RU" sz="1400" b="0" kern="120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sp:txBody>
      <dsp:txXfrm>
        <a:off x="1563879" y="1483681"/>
        <a:ext cx="1394488" cy="615373"/>
      </dsp:txXfrm>
    </dsp:sp>
    <dsp:sp modelId="{F563B762-5FE9-426A-9D3D-8F8BD35D6D8A}">
      <dsp:nvSpPr>
        <dsp:cNvPr id="0" name=""/>
        <dsp:cNvSpPr/>
      </dsp:nvSpPr>
      <dsp:spPr>
        <a:xfrm>
          <a:off x="0" y="718443"/>
          <a:ext cx="1432778" cy="653663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Бумажный вид:</a:t>
          </a:r>
          <a:endParaRPr lang="ru-RU" sz="1300" b="1" kern="120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sp:txBody>
      <dsp:txXfrm>
        <a:off x="19145" y="737588"/>
        <a:ext cx="1394488" cy="615373"/>
      </dsp:txXfrm>
    </dsp:sp>
    <dsp:sp modelId="{EE421511-57E8-490D-8637-0C47D1949667}">
      <dsp:nvSpPr>
        <dsp:cNvPr id="0" name=""/>
        <dsp:cNvSpPr/>
      </dsp:nvSpPr>
      <dsp:spPr>
        <a:xfrm>
          <a:off x="3038578" y="1454002"/>
          <a:ext cx="1432778" cy="653663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accent5">
                  <a:lumMod val="75000"/>
                </a:schemeClr>
              </a:solidFill>
              <a:latin typeface="Montserrat" panose="020B0604020202020204" charset="-52"/>
            </a:rPr>
            <a:t>ЕПГУ</a:t>
          </a:r>
          <a:endParaRPr lang="ru-RU" sz="1400" b="0" kern="1200" dirty="0">
            <a:solidFill>
              <a:schemeClr val="accent5">
                <a:lumMod val="75000"/>
              </a:schemeClr>
            </a:solidFill>
            <a:latin typeface="Montserrat" panose="020B0604020202020204" charset="-52"/>
          </a:endParaRPr>
        </a:p>
      </dsp:txBody>
      <dsp:txXfrm>
        <a:off x="3057723" y="1473147"/>
        <a:ext cx="1394488" cy="6153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2693573D-10CD-428D-81AA-0C45DD78AF60}" type="slidenum">
              <a:rPr lang="ru-RU" sz="1400" b="0" strike="noStrike" spc="-1">
                <a:latin typeface="Times New Roman"/>
              </a:rPr>
              <a:pPr algn="r"/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28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29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09843553-906C-4118-B5C4-712769C6453B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2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55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56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134A59DD-EAEC-4BA6-B5A1-67CC005AD63B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11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58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59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AC8BF7CB-1991-47CD-8853-F7711CE090EC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12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61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62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18CE260B-193A-4FF3-99E1-1BA053526EA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13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31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32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F03C113-6EBD-4CA7-9C26-52D46255E088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3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34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35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2AC8D6CD-4B5B-439E-BB8B-F7DD5257333E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4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27812" cy="3727450"/>
          </a:xfrm>
          <a:prstGeom prst="rect">
            <a:avLst/>
          </a:prstGeom>
        </p:spPr>
      </p:sp>
      <p:sp>
        <p:nvSpPr>
          <p:cNvPr id="437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38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7A0553D4-6A9C-4AFA-ACF5-4C2FE64AD8CA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5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40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41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CF22234-F143-43AB-AB45-AED3F79BD93A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6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43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44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B87C12D3-7921-4DB2-8BF6-9BCE31544CE4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7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46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47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8EB2D95C-D173-4202-8661-97AE0A0CFC15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8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49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50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F0FF5943-97A5-4A2E-AD67-C855A19499A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9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0360" y="746280"/>
            <a:ext cx="6627600" cy="3727080"/>
          </a:xfrm>
          <a:prstGeom prst="rect">
            <a:avLst/>
          </a:prstGeom>
        </p:spPr>
      </p:sp>
      <p:sp>
        <p:nvSpPr>
          <p:cNvPr id="452" name="PlaceHolder 2"/>
          <p:cNvSpPr>
            <a:spLocks noGrp="1"/>
          </p:cNvSpPr>
          <p:nvPr>
            <p:ph type="body"/>
          </p:nvPr>
        </p:nvSpPr>
        <p:spPr>
          <a:xfrm>
            <a:off x="680760" y="4784040"/>
            <a:ext cx="5446800" cy="3913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453" name="Номер слайда 3"/>
          <p:cNvSpPr txBox="1"/>
          <p:nvPr/>
        </p:nvSpPr>
        <p:spPr>
          <a:xfrm>
            <a:off x="3856680" y="9442080"/>
            <a:ext cx="2950200" cy="498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22D9205-50BD-4530-B2F9-C0C1B035F19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10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5E1675B0-553A-439C-AE92-FA7DCE5466AB}" type="datetime1">
              <a:rPr lang="en-US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7/9/2026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DC41D46-EBEE-460B-BB01-F724346ECBF4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19B19B3A-423E-44B6-AC24-7F17B87A4D7A}" type="datetime1">
              <a:rPr lang="en-US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7/9/2026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5FB083CF-DEF6-47C2-A9A3-2BFBDCDDE7DC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6" Type="http://schemas.openxmlformats.org/officeDocument/2006/relationships/diagramQuickStyle" Target="../diagrams/quickStyl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diagramLayout" Target="../diagrams/layout1.xml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30"/>
          <p:cNvPicPr/>
          <p:nvPr/>
        </p:nvPicPr>
        <p:blipFill>
          <a:blip r:embed="rId2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89" name="object 2"/>
          <p:cNvSpPr/>
          <p:nvPr/>
        </p:nvSpPr>
        <p:spPr>
          <a:xfrm>
            <a:off x="8967240" y="5488920"/>
            <a:ext cx="427680" cy="206280"/>
          </a:xfrm>
          <a:custGeom>
            <a:avLst/>
            <a:gdLst/>
            <a:ahLst/>
            <a:cxnLst/>
            <a:rect l="l" t="t" r="r" b="b"/>
            <a:pathLst>
              <a:path w="570865" h="275590">
                <a:moveTo>
                  <a:pt x="244627" y="41859"/>
                </a:moveTo>
                <a:lnTo>
                  <a:pt x="224129" y="23660"/>
                </a:lnTo>
                <a:lnTo>
                  <a:pt x="199872" y="10566"/>
                </a:lnTo>
                <a:lnTo>
                  <a:pt x="172466" y="2654"/>
                </a:lnTo>
                <a:lnTo>
                  <a:pt x="142443" y="0"/>
                </a:lnTo>
                <a:lnTo>
                  <a:pt x="96227" y="6680"/>
                </a:lnTo>
                <a:lnTo>
                  <a:pt x="56984" y="25514"/>
                </a:lnTo>
                <a:lnTo>
                  <a:pt x="26593" y="54775"/>
                </a:lnTo>
                <a:lnTo>
                  <a:pt x="6972" y="92684"/>
                </a:lnTo>
                <a:lnTo>
                  <a:pt x="0" y="137490"/>
                </a:lnTo>
                <a:lnTo>
                  <a:pt x="6959" y="182333"/>
                </a:lnTo>
                <a:lnTo>
                  <a:pt x="26568" y="220256"/>
                </a:lnTo>
                <a:lnTo>
                  <a:pt x="56908" y="249516"/>
                </a:lnTo>
                <a:lnTo>
                  <a:pt x="96050" y="268351"/>
                </a:lnTo>
                <a:lnTo>
                  <a:pt x="142100" y="275018"/>
                </a:lnTo>
                <a:lnTo>
                  <a:pt x="172313" y="272300"/>
                </a:lnTo>
                <a:lnTo>
                  <a:pt x="199834" y="264248"/>
                </a:lnTo>
                <a:lnTo>
                  <a:pt x="224116" y="251015"/>
                </a:lnTo>
                <a:lnTo>
                  <a:pt x="244627" y="232740"/>
                </a:lnTo>
                <a:lnTo>
                  <a:pt x="219684" y="208546"/>
                </a:lnTo>
                <a:lnTo>
                  <a:pt x="203250" y="222821"/>
                </a:lnTo>
                <a:lnTo>
                  <a:pt x="185140" y="232867"/>
                </a:lnTo>
                <a:lnTo>
                  <a:pt x="165379" y="238810"/>
                </a:lnTo>
                <a:lnTo>
                  <a:pt x="143992" y="240753"/>
                </a:lnTo>
                <a:lnTo>
                  <a:pt x="101917" y="232994"/>
                </a:lnTo>
                <a:lnTo>
                  <a:pt x="68465" y="211455"/>
                </a:lnTo>
                <a:lnTo>
                  <a:pt x="46393" y="178752"/>
                </a:lnTo>
                <a:lnTo>
                  <a:pt x="38417" y="137490"/>
                </a:lnTo>
                <a:lnTo>
                  <a:pt x="46393" y="96266"/>
                </a:lnTo>
                <a:lnTo>
                  <a:pt x="68465" y="63563"/>
                </a:lnTo>
                <a:lnTo>
                  <a:pt x="101917" y="41998"/>
                </a:lnTo>
                <a:lnTo>
                  <a:pt x="143992" y="34226"/>
                </a:lnTo>
                <a:lnTo>
                  <a:pt x="165379" y="36118"/>
                </a:lnTo>
                <a:lnTo>
                  <a:pt x="185140" y="41935"/>
                </a:lnTo>
                <a:lnTo>
                  <a:pt x="203250" y="51854"/>
                </a:lnTo>
                <a:lnTo>
                  <a:pt x="219684" y="66090"/>
                </a:lnTo>
                <a:lnTo>
                  <a:pt x="244627" y="41859"/>
                </a:lnTo>
                <a:close/>
                <a:moveTo>
                  <a:pt x="570649" y="137490"/>
                </a:moveTo>
                <a:lnTo>
                  <a:pt x="563689" y="92824"/>
                </a:lnTo>
                <a:lnTo>
                  <a:pt x="544055" y="54927"/>
                </a:lnTo>
                <a:lnTo>
                  <a:pt x="532257" y="43548"/>
                </a:lnTo>
                <a:lnTo>
                  <a:pt x="532257" y="137490"/>
                </a:lnTo>
                <a:lnTo>
                  <a:pt x="524370" y="178752"/>
                </a:lnTo>
                <a:lnTo>
                  <a:pt x="502539" y="211455"/>
                </a:lnTo>
                <a:lnTo>
                  <a:pt x="469531" y="232994"/>
                </a:lnTo>
                <a:lnTo>
                  <a:pt x="428117" y="240753"/>
                </a:lnTo>
                <a:lnTo>
                  <a:pt x="386321" y="232994"/>
                </a:lnTo>
                <a:lnTo>
                  <a:pt x="353110" y="211455"/>
                </a:lnTo>
                <a:lnTo>
                  <a:pt x="331203" y="178752"/>
                </a:lnTo>
                <a:lnTo>
                  <a:pt x="323291" y="137490"/>
                </a:lnTo>
                <a:lnTo>
                  <a:pt x="331203" y="96266"/>
                </a:lnTo>
                <a:lnTo>
                  <a:pt x="353110" y="63563"/>
                </a:lnTo>
                <a:lnTo>
                  <a:pt x="386321" y="41998"/>
                </a:lnTo>
                <a:lnTo>
                  <a:pt x="428117" y="34226"/>
                </a:lnTo>
                <a:lnTo>
                  <a:pt x="469531" y="41998"/>
                </a:lnTo>
                <a:lnTo>
                  <a:pt x="502539" y="63563"/>
                </a:lnTo>
                <a:lnTo>
                  <a:pt x="524370" y="96266"/>
                </a:lnTo>
                <a:lnTo>
                  <a:pt x="532257" y="137490"/>
                </a:lnTo>
                <a:lnTo>
                  <a:pt x="532257" y="43548"/>
                </a:lnTo>
                <a:lnTo>
                  <a:pt x="522592" y="34226"/>
                </a:lnTo>
                <a:lnTo>
                  <a:pt x="513664" y="25615"/>
                </a:lnTo>
                <a:lnTo>
                  <a:pt x="474383" y="6705"/>
                </a:lnTo>
                <a:lnTo>
                  <a:pt x="428117" y="0"/>
                </a:lnTo>
                <a:lnTo>
                  <a:pt x="381546" y="6743"/>
                </a:lnTo>
                <a:lnTo>
                  <a:pt x="342074" y="25717"/>
                </a:lnTo>
                <a:lnTo>
                  <a:pt x="311569" y="55067"/>
                </a:lnTo>
                <a:lnTo>
                  <a:pt x="291909" y="92951"/>
                </a:lnTo>
                <a:lnTo>
                  <a:pt x="284937" y="137490"/>
                </a:lnTo>
                <a:lnTo>
                  <a:pt x="291909" y="182029"/>
                </a:lnTo>
                <a:lnTo>
                  <a:pt x="311569" y="219925"/>
                </a:lnTo>
                <a:lnTo>
                  <a:pt x="342074" y="249288"/>
                </a:lnTo>
                <a:lnTo>
                  <a:pt x="381546" y="268274"/>
                </a:lnTo>
                <a:lnTo>
                  <a:pt x="428117" y="275018"/>
                </a:lnTo>
                <a:lnTo>
                  <a:pt x="474383" y="268312"/>
                </a:lnTo>
                <a:lnTo>
                  <a:pt x="513664" y="249402"/>
                </a:lnTo>
                <a:lnTo>
                  <a:pt x="522617" y="240753"/>
                </a:lnTo>
                <a:lnTo>
                  <a:pt x="544055" y="220091"/>
                </a:lnTo>
                <a:lnTo>
                  <a:pt x="563689" y="182181"/>
                </a:lnTo>
                <a:lnTo>
                  <a:pt x="570649" y="13749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" name="object 3"/>
          <p:cNvSpPr/>
          <p:nvPr/>
        </p:nvSpPr>
        <p:spPr>
          <a:xfrm>
            <a:off x="9453240" y="5491800"/>
            <a:ext cx="200520" cy="235080"/>
          </a:xfrm>
          <a:custGeom>
            <a:avLst/>
            <a:gdLst/>
            <a:ahLst/>
            <a:cxnLst/>
            <a:rect l="l" t="t" r="r" b="b"/>
            <a:pathLst>
              <a:path w="267970" h="313690">
                <a:moveTo>
                  <a:pt x="267360" y="234950"/>
                </a:moveTo>
                <a:lnTo>
                  <a:pt x="225856" y="234950"/>
                </a:lnTo>
                <a:lnTo>
                  <a:pt x="225856" y="0"/>
                </a:lnTo>
                <a:lnTo>
                  <a:pt x="187845" y="0"/>
                </a:lnTo>
                <a:lnTo>
                  <a:pt x="187845" y="234950"/>
                </a:lnTo>
                <a:lnTo>
                  <a:pt x="38074" y="234950"/>
                </a:lnTo>
                <a:lnTo>
                  <a:pt x="38074" y="0"/>
                </a:lnTo>
                <a:lnTo>
                  <a:pt x="0" y="0"/>
                </a:lnTo>
                <a:lnTo>
                  <a:pt x="0" y="234950"/>
                </a:lnTo>
                <a:lnTo>
                  <a:pt x="0" y="267970"/>
                </a:lnTo>
                <a:lnTo>
                  <a:pt x="231597" y="267970"/>
                </a:lnTo>
                <a:lnTo>
                  <a:pt x="231597" y="313690"/>
                </a:lnTo>
                <a:lnTo>
                  <a:pt x="267360" y="313690"/>
                </a:lnTo>
                <a:lnTo>
                  <a:pt x="267360" y="267970"/>
                </a:lnTo>
                <a:lnTo>
                  <a:pt x="267360" y="23495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" name="object 4"/>
          <p:cNvSpPr/>
          <p:nvPr/>
        </p:nvSpPr>
        <p:spPr>
          <a:xfrm>
            <a:off x="9703440" y="5491440"/>
            <a:ext cx="173880" cy="201600"/>
          </a:xfrm>
          <a:custGeom>
            <a:avLst/>
            <a:gdLst/>
            <a:ahLst/>
            <a:cxnLst/>
            <a:rect l="l" t="t" r="r" b="b"/>
            <a:pathLst>
              <a:path w="232409" h="269240">
                <a:moveTo>
                  <a:pt x="232359" y="0"/>
                </a:moveTo>
                <a:lnTo>
                  <a:pt x="197053" y="0"/>
                </a:lnTo>
                <a:lnTo>
                  <a:pt x="38074" y="207378"/>
                </a:lnTo>
                <a:lnTo>
                  <a:pt x="38074" y="0"/>
                </a:lnTo>
                <a:lnTo>
                  <a:pt x="0" y="0"/>
                </a:lnTo>
                <a:lnTo>
                  <a:pt x="0" y="268859"/>
                </a:lnTo>
                <a:lnTo>
                  <a:pt x="35344" y="268859"/>
                </a:lnTo>
                <a:lnTo>
                  <a:pt x="194678" y="61836"/>
                </a:lnTo>
                <a:lnTo>
                  <a:pt x="194678" y="268859"/>
                </a:lnTo>
                <a:lnTo>
                  <a:pt x="232359" y="268859"/>
                </a:lnTo>
                <a:lnTo>
                  <a:pt x="232359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" name="object 5"/>
          <p:cNvSpPr/>
          <p:nvPr/>
        </p:nvSpPr>
        <p:spPr>
          <a:xfrm>
            <a:off x="9924120" y="5491440"/>
            <a:ext cx="423000" cy="204120"/>
          </a:xfrm>
          <a:custGeom>
            <a:avLst/>
            <a:gdLst/>
            <a:ahLst/>
            <a:cxnLst/>
            <a:rect l="l" t="t" r="r" b="b"/>
            <a:pathLst>
              <a:path w="564515" h="272415">
                <a:moveTo>
                  <a:pt x="281876" y="268859"/>
                </a:moveTo>
                <a:lnTo>
                  <a:pt x="251307" y="201587"/>
                </a:lnTo>
                <a:lnTo>
                  <a:pt x="237363" y="170891"/>
                </a:lnTo>
                <a:lnTo>
                  <a:pt x="198564" y="85496"/>
                </a:lnTo>
                <a:lnTo>
                  <a:pt x="198564" y="170891"/>
                </a:lnTo>
                <a:lnTo>
                  <a:pt x="82537" y="170891"/>
                </a:lnTo>
                <a:lnTo>
                  <a:pt x="140512" y="39166"/>
                </a:lnTo>
                <a:lnTo>
                  <a:pt x="198564" y="170891"/>
                </a:lnTo>
                <a:lnTo>
                  <a:pt x="198564" y="85496"/>
                </a:lnTo>
                <a:lnTo>
                  <a:pt x="177520" y="39166"/>
                </a:lnTo>
                <a:lnTo>
                  <a:pt x="159727" y="0"/>
                </a:lnTo>
                <a:lnTo>
                  <a:pt x="121754" y="0"/>
                </a:lnTo>
                <a:lnTo>
                  <a:pt x="0" y="268859"/>
                </a:lnTo>
                <a:lnTo>
                  <a:pt x="39522" y="268859"/>
                </a:lnTo>
                <a:lnTo>
                  <a:pt x="69088" y="201587"/>
                </a:lnTo>
                <a:lnTo>
                  <a:pt x="211950" y="201587"/>
                </a:lnTo>
                <a:lnTo>
                  <a:pt x="241503" y="268859"/>
                </a:lnTo>
                <a:lnTo>
                  <a:pt x="281876" y="268859"/>
                </a:lnTo>
                <a:close/>
                <a:moveTo>
                  <a:pt x="564489" y="0"/>
                </a:moveTo>
                <a:lnTo>
                  <a:pt x="375094" y="0"/>
                </a:lnTo>
                <a:lnTo>
                  <a:pt x="370941" y="113322"/>
                </a:lnTo>
                <a:lnTo>
                  <a:pt x="366814" y="167665"/>
                </a:lnTo>
                <a:lnTo>
                  <a:pt x="358279" y="205981"/>
                </a:lnTo>
                <a:lnTo>
                  <a:pt x="344068" y="228688"/>
                </a:lnTo>
                <a:lnTo>
                  <a:pt x="322948" y="236169"/>
                </a:lnTo>
                <a:lnTo>
                  <a:pt x="318630" y="236169"/>
                </a:lnTo>
                <a:lnTo>
                  <a:pt x="315252" y="235826"/>
                </a:lnTo>
                <a:lnTo>
                  <a:pt x="310616" y="234657"/>
                </a:lnTo>
                <a:lnTo>
                  <a:pt x="307924" y="268859"/>
                </a:lnTo>
                <a:lnTo>
                  <a:pt x="317169" y="271106"/>
                </a:lnTo>
                <a:lnTo>
                  <a:pt x="324446" y="271894"/>
                </a:lnTo>
                <a:lnTo>
                  <a:pt x="332117" y="271894"/>
                </a:lnTo>
                <a:lnTo>
                  <a:pt x="387197" y="232041"/>
                </a:lnTo>
                <a:lnTo>
                  <a:pt x="399719" y="182143"/>
                </a:lnTo>
                <a:lnTo>
                  <a:pt x="405168" y="112153"/>
                </a:lnTo>
                <a:lnTo>
                  <a:pt x="407835" y="33401"/>
                </a:lnTo>
                <a:lnTo>
                  <a:pt x="526834" y="33401"/>
                </a:lnTo>
                <a:lnTo>
                  <a:pt x="526834" y="268859"/>
                </a:lnTo>
                <a:lnTo>
                  <a:pt x="564489" y="268859"/>
                </a:lnTo>
                <a:lnTo>
                  <a:pt x="564489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object 6"/>
          <p:cNvSpPr/>
          <p:nvPr/>
        </p:nvSpPr>
        <p:spPr>
          <a:xfrm>
            <a:off x="10421640" y="5491440"/>
            <a:ext cx="162360" cy="201600"/>
          </a:xfrm>
          <a:custGeom>
            <a:avLst/>
            <a:gdLst/>
            <a:ahLst/>
            <a:cxnLst/>
            <a:rect l="l" t="t" r="r" b="b"/>
            <a:pathLst>
              <a:path w="217169" h="269240">
                <a:moveTo>
                  <a:pt x="38049" y="0"/>
                </a:moveTo>
                <a:lnTo>
                  <a:pt x="0" y="0"/>
                </a:lnTo>
                <a:lnTo>
                  <a:pt x="0" y="268846"/>
                </a:lnTo>
                <a:lnTo>
                  <a:pt x="110972" y="268846"/>
                </a:lnTo>
                <a:lnTo>
                  <a:pt x="155897" y="263117"/>
                </a:lnTo>
                <a:lnTo>
                  <a:pt x="189190" y="246046"/>
                </a:lnTo>
                <a:lnTo>
                  <a:pt x="194705" y="238518"/>
                </a:lnTo>
                <a:lnTo>
                  <a:pt x="38049" y="238518"/>
                </a:lnTo>
                <a:lnTo>
                  <a:pt x="38049" y="124015"/>
                </a:lnTo>
                <a:lnTo>
                  <a:pt x="197747" y="124015"/>
                </a:lnTo>
                <a:lnTo>
                  <a:pt x="191338" y="115123"/>
                </a:lnTo>
                <a:lnTo>
                  <a:pt x="160263" y="99098"/>
                </a:lnTo>
                <a:lnTo>
                  <a:pt x="117906" y="93725"/>
                </a:lnTo>
                <a:lnTo>
                  <a:pt x="38049" y="93725"/>
                </a:lnTo>
                <a:lnTo>
                  <a:pt x="38049" y="0"/>
                </a:lnTo>
                <a:close/>
                <a:moveTo>
                  <a:pt x="197747" y="124015"/>
                </a:moveTo>
                <a:lnTo>
                  <a:pt x="109410" y="124015"/>
                </a:lnTo>
                <a:lnTo>
                  <a:pt x="139192" y="127311"/>
                </a:lnTo>
                <a:lnTo>
                  <a:pt x="160855" y="137417"/>
                </a:lnTo>
                <a:lnTo>
                  <a:pt x="174082" y="154662"/>
                </a:lnTo>
                <a:lnTo>
                  <a:pt x="178562" y="179374"/>
                </a:lnTo>
                <a:lnTo>
                  <a:pt x="174025" y="204962"/>
                </a:lnTo>
                <a:lnTo>
                  <a:pt x="160702" y="223477"/>
                </a:lnTo>
                <a:lnTo>
                  <a:pt x="139021" y="234726"/>
                </a:lnTo>
                <a:lnTo>
                  <a:pt x="109410" y="238518"/>
                </a:lnTo>
                <a:lnTo>
                  <a:pt x="194705" y="238518"/>
                </a:lnTo>
                <a:lnTo>
                  <a:pt x="209879" y="217807"/>
                </a:lnTo>
                <a:lnTo>
                  <a:pt x="216992" y="178574"/>
                </a:lnTo>
                <a:lnTo>
                  <a:pt x="210468" y="141662"/>
                </a:lnTo>
                <a:lnTo>
                  <a:pt x="197747" y="124015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" name="object 7"/>
          <p:cNvSpPr/>
          <p:nvPr/>
        </p:nvSpPr>
        <p:spPr>
          <a:xfrm>
            <a:off x="10638720" y="5602680"/>
            <a:ext cx="28800" cy="90000"/>
          </a:xfrm>
          <a:custGeom>
            <a:avLst/>
            <a:gdLst/>
            <a:ahLst/>
            <a:cxnLst/>
            <a:rect l="l" t="t" r="r" b="b"/>
            <a:pathLst>
              <a:path w="38734" h="120650">
                <a:moveTo>
                  <a:pt x="0" y="120650"/>
                </a:moveTo>
                <a:lnTo>
                  <a:pt x="38455" y="120650"/>
                </a:lnTo>
                <a:lnTo>
                  <a:pt x="38455" y="0"/>
                </a:lnTo>
                <a:lnTo>
                  <a:pt x="0" y="0"/>
                </a:lnTo>
                <a:lnTo>
                  <a:pt x="0" y="12065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object 8"/>
          <p:cNvSpPr/>
          <p:nvPr/>
        </p:nvSpPr>
        <p:spPr>
          <a:xfrm>
            <a:off x="10638720" y="5491440"/>
            <a:ext cx="173520" cy="201600"/>
          </a:xfrm>
          <a:custGeom>
            <a:avLst/>
            <a:gdLst/>
            <a:ahLst/>
            <a:cxnLst/>
            <a:rect l="l" t="t" r="r" b="b"/>
            <a:pathLst>
              <a:path w="231775" h="269240">
                <a:moveTo>
                  <a:pt x="231241" y="0"/>
                </a:moveTo>
                <a:lnTo>
                  <a:pt x="192824" y="0"/>
                </a:lnTo>
                <a:lnTo>
                  <a:pt x="192824" y="115570"/>
                </a:lnTo>
                <a:lnTo>
                  <a:pt x="38455" y="115570"/>
                </a:lnTo>
                <a:lnTo>
                  <a:pt x="38455" y="0"/>
                </a:lnTo>
                <a:lnTo>
                  <a:pt x="0" y="0"/>
                </a:lnTo>
                <a:lnTo>
                  <a:pt x="0" y="115570"/>
                </a:lnTo>
                <a:lnTo>
                  <a:pt x="0" y="148590"/>
                </a:lnTo>
                <a:lnTo>
                  <a:pt x="192824" y="148590"/>
                </a:lnTo>
                <a:lnTo>
                  <a:pt x="192824" y="269240"/>
                </a:lnTo>
                <a:lnTo>
                  <a:pt x="231241" y="269240"/>
                </a:lnTo>
                <a:lnTo>
                  <a:pt x="231241" y="148590"/>
                </a:lnTo>
                <a:lnTo>
                  <a:pt x="231241" y="115570"/>
                </a:lnTo>
                <a:lnTo>
                  <a:pt x="231241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object 9"/>
          <p:cNvSpPr/>
          <p:nvPr/>
        </p:nvSpPr>
        <p:spPr>
          <a:xfrm>
            <a:off x="10886400" y="5491440"/>
            <a:ext cx="222840" cy="201600"/>
          </a:xfrm>
          <a:custGeom>
            <a:avLst/>
            <a:gdLst/>
            <a:ahLst/>
            <a:cxnLst/>
            <a:rect l="l" t="t" r="r" b="b"/>
            <a:pathLst>
              <a:path w="297815" h="269240">
                <a:moveTo>
                  <a:pt x="38049" y="0"/>
                </a:moveTo>
                <a:lnTo>
                  <a:pt x="0" y="0"/>
                </a:lnTo>
                <a:lnTo>
                  <a:pt x="0" y="268846"/>
                </a:lnTo>
                <a:lnTo>
                  <a:pt x="111048" y="268846"/>
                </a:lnTo>
                <a:lnTo>
                  <a:pt x="155967" y="263117"/>
                </a:lnTo>
                <a:lnTo>
                  <a:pt x="189247" y="246046"/>
                </a:lnTo>
                <a:lnTo>
                  <a:pt x="194759" y="238518"/>
                </a:lnTo>
                <a:lnTo>
                  <a:pt x="38049" y="238518"/>
                </a:lnTo>
                <a:lnTo>
                  <a:pt x="38049" y="124015"/>
                </a:lnTo>
                <a:lnTo>
                  <a:pt x="197809" y="124015"/>
                </a:lnTo>
                <a:lnTo>
                  <a:pt x="191406" y="115123"/>
                </a:lnTo>
                <a:lnTo>
                  <a:pt x="160339" y="99098"/>
                </a:lnTo>
                <a:lnTo>
                  <a:pt x="117957" y="93725"/>
                </a:lnTo>
                <a:lnTo>
                  <a:pt x="38049" y="93725"/>
                </a:lnTo>
                <a:lnTo>
                  <a:pt x="38049" y="0"/>
                </a:lnTo>
                <a:close/>
                <a:moveTo>
                  <a:pt x="197809" y="124015"/>
                </a:moveTo>
                <a:lnTo>
                  <a:pt x="109473" y="124015"/>
                </a:lnTo>
                <a:lnTo>
                  <a:pt x="139260" y="127311"/>
                </a:lnTo>
                <a:lnTo>
                  <a:pt x="160931" y="137417"/>
                </a:lnTo>
                <a:lnTo>
                  <a:pt x="174167" y="154662"/>
                </a:lnTo>
                <a:lnTo>
                  <a:pt x="178650" y="179374"/>
                </a:lnTo>
                <a:lnTo>
                  <a:pt x="174110" y="204962"/>
                </a:lnTo>
                <a:lnTo>
                  <a:pt x="160778" y="223477"/>
                </a:lnTo>
                <a:lnTo>
                  <a:pt x="139088" y="234726"/>
                </a:lnTo>
                <a:lnTo>
                  <a:pt x="109473" y="238518"/>
                </a:lnTo>
                <a:lnTo>
                  <a:pt x="194759" y="238518"/>
                </a:lnTo>
                <a:lnTo>
                  <a:pt x="209923" y="217807"/>
                </a:lnTo>
                <a:lnTo>
                  <a:pt x="217030" y="178574"/>
                </a:lnTo>
                <a:lnTo>
                  <a:pt x="210517" y="141662"/>
                </a:lnTo>
                <a:lnTo>
                  <a:pt x="197809" y="124015"/>
                </a:lnTo>
                <a:close/>
                <a:moveTo>
                  <a:pt x="297662" y="0"/>
                </a:moveTo>
                <a:lnTo>
                  <a:pt x="259651" y="0"/>
                </a:lnTo>
                <a:lnTo>
                  <a:pt x="259651" y="268833"/>
                </a:lnTo>
                <a:lnTo>
                  <a:pt x="297662" y="268833"/>
                </a:lnTo>
                <a:lnTo>
                  <a:pt x="297662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" name="object 10"/>
          <p:cNvSpPr/>
          <p:nvPr/>
        </p:nvSpPr>
        <p:spPr>
          <a:xfrm>
            <a:off x="11183760" y="5491440"/>
            <a:ext cx="173880" cy="201600"/>
          </a:xfrm>
          <a:custGeom>
            <a:avLst/>
            <a:gdLst/>
            <a:ahLst/>
            <a:cxnLst/>
            <a:rect l="l" t="t" r="r" b="b"/>
            <a:pathLst>
              <a:path w="232409" h="269240">
                <a:moveTo>
                  <a:pt x="232359" y="0"/>
                </a:moveTo>
                <a:lnTo>
                  <a:pt x="196977" y="0"/>
                </a:lnTo>
                <a:lnTo>
                  <a:pt x="37998" y="207378"/>
                </a:lnTo>
                <a:lnTo>
                  <a:pt x="37998" y="0"/>
                </a:lnTo>
                <a:lnTo>
                  <a:pt x="0" y="0"/>
                </a:lnTo>
                <a:lnTo>
                  <a:pt x="0" y="268859"/>
                </a:lnTo>
                <a:lnTo>
                  <a:pt x="35306" y="268859"/>
                </a:lnTo>
                <a:lnTo>
                  <a:pt x="194678" y="61836"/>
                </a:lnTo>
                <a:lnTo>
                  <a:pt x="194678" y="268859"/>
                </a:lnTo>
                <a:lnTo>
                  <a:pt x="232359" y="268859"/>
                </a:lnTo>
                <a:lnTo>
                  <a:pt x="232359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" name="object 11"/>
          <p:cNvSpPr/>
          <p:nvPr/>
        </p:nvSpPr>
        <p:spPr>
          <a:xfrm>
            <a:off x="8961480" y="5781960"/>
            <a:ext cx="240480" cy="216360"/>
          </a:xfrm>
          <a:custGeom>
            <a:avLst/>
            <a:gdLst/>
            <a:ahLst/>
            <a:cxnLst/>
            <a:rect l="l" t="t" r="r" b="b"/>
            <a:pathLst>
              <a:path w="321309" h="288925">
                <a:moveTo>
                  <a:pt x="178600" y="0"/>
                </a:moveTo>
                <a:lnTo>
                  <a:pt x="142874" y="0"/>
                </a:lnTo>
                <a:lnTo>
                  <a:pt x="142874" y="27228"/>
                </a:lnTo>
                <a:lnTo>
                  <a:pt x="93220" y="33874"/>
                </a:lnTo>
                <a:lnTo>
                  <a:pt x="53437" y="49347"/>
                </a:lnTo>
                <a:lnTo>
                  <a:pt x="24195" y="73170"/>
                </a:lnTo>
                <a:lnTo>
                  <a:pt x="6160" y="104865"/>
                </a:lnTo>
                <a:lnTo>
                  <a:pt x="0" y="143954"/>
                </a:lnTo>
                <a:lnTo>
                  <a:pt x="9581" y="191472"/>
                </a:lnTo>
                <a:lnTo>
                  <a:pt x="37457" y="227364"/>
                </a:lnTo>
                <a:lnTo>
                  <a:pt x="82322" y="250660"/>
                </a:lnTo>
                <a:lnTo>
                  <a:pt x="142874" y="260388"/>
                </a:lnTo>
                <a:lnTo>
                  <a:pt x="142874" y="288785"/>
                </a:lnTo>
                <a:lnTo>
                  <a:pt x="178600" y="288785"/>
                </a:lnTo>
                <a:lnTo>
                  <a:pt x="178600" y="260388"/>
                </a:lnTo>
                <a:lnTo>
                  <a:pt x="228230" y="253903"/>
                </a:lnTo>
                <a:lnTo>
                  <a:pt x="267919" y="238525"/>
                </a:lnTo>
                <a:lnTo>
                  <a:pt x="277867" y="230403"/>
                </a:lnTo>
                <a:lnTo>
                  <a:pt x="142874" y="230403"/>
                </a:lnTo>
                <a:lnTo>
                  <a:pt x="98176" y="222589"/>
                </a:lnTo>
                <a:lnTo>
                  <a:pt x="64995" y="205495"/>
                </a:lnTo>
                <a:lnTo>
                  <a:pt x="44344" y="179243"/>
                </a:lnTo>
                <a:lnTo>
                  <a:pt x="37236" y="143954"/>
                </a:lnTo>
                <a:lnTo>
                  <a:pt x="44128" y="108709"/>
                </a:lnTo>
                <a:lnTo>
                  <a:pt x="64419" y="82484"/>
                </a:lnTo>
                <a:lnTo>
                  <a:pt x="97527" y="65392"/>
                </a:lnTo>
                <a:lnTo>
                  <a:pt x="142874" y="57543"/>
                </a:lnTo>
                <a:lnTo>
                  <a:pt x="278233" y="57543"/>
                </a:lnTo>
                <a:lnTo>
                  <a:pt x="238948" y="36992"/>
                </a:lnTo>
                <a:lnTo>
                  <a:pt x="178600" y="27228"/>
                </a:lnTo>
                <a:lnTo>
                  <a:pt x="178600" y="0"/>
                </a:lnTo>
                <a:close/>
                <a:moveTo>
                  <a:pt x="178600" y="57543"/>
                </a:moveTo>
                <a:lnTo>
                  <a:pt x="142874" y="57543"/>
                </a:lnTo>
                <a:lnTo>
                  <a:pt x="142874" y="230403"/>
                </a:lnTo>
                <a:lnTo>
                  <a:pt x="178600" y="230403"/>
                </a:lnTo>
                <a:lnTo>
                  <a:pt x="178600" y="57543"/>
                </a:lnTo>
                <a:close/>
                <a:moveTo>
                  <a:pt x="278233" y="57543"/>
                </a:moveTo>
                <a:lnTo>
                  <a:pt x="178600" y="57543"/>
                </a:lnTo>
                <a:lnTo>
                  <a:pt x="223452" y="65273"/>
                </a:lnTo>
                <a:lnTo>
                  <a:pt x="256611" y="82432"/>
                </a:lnTo>
                <a:lnTo>
                  <a:pt x="277171" y="108664"/>
                </a:lnTo>
                <a:lnTo>
                  <a:pt x="284225" y="143611"/>
                </a:lnTo>
                <a:lnTo>
                  <a:pt x="277335" y="178959"/>
                </a:lnTo>
                <a:lnTo>
                  <a:pt x="257049" y="205328"/>
                </a:lnTo>
                <a:lnTo>
                  <a:pt x="223945" y="222537"/>
                </a:lnTo>
                <a:lnTo>
                  <a:pt x="178600" y="230403"/>
                </a:lnTo>
                <a:lnTo>
                  <a:pt x="277867" y="230403"/>
                </a:lnTo>
                <a:lnTo>
                  <a:pt x="297044" y="214746"/>
                </a:lnTo>
                <a:lnTo>
                  <a:pt x="314977" y="183059"/>
                </a:lnTo>
                <a:lnTo>
                  <a:pt x="321094" y="143954"/>
                </a:lnTo>
                <a:lnTo>
                  <a:pt x="311523" y="96407"/>
                </a:lnTo>
                <a:lnTo>
                  <a:pt x="283698" y="60402"/>
                </a:lnTo>
                <a:lnTo>
                  <a:pt x="278233" y="57543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" name="object 12"/>
          <p:cNvSpPr/>
          <p:nvPr/>
        </p:nvSpPr>
        <p:spPr>
          <a:xfrm>
            <a:off x="9241200" y="5787360"/>
            <a:ext cx="214560" cy="206280"/>
          </a:xfrm>
          <a:custGeom>
            <a:avLst/>
            <a:gdLst/>
            <a:ahLst/>
            <a:cxnLst/>
            <a:rect l="l" t="t" r="r" b="b"/>
            <a:pathLst>
              <a:path w="286384" h="275590">
                <a:moveTo>
                  <a:pt x="143281" y="0"/>
                </a:moveTo>
                <a:lnTo>
                  <a:pt x="96676" y="6735"/>
                </a:lnTo>
                <a:lnTo>
                  <a:pt x="57179" y="25705"/>
                </a:lnTo>
                <a:lnTo>
                  <a:pt x="26656" y="55050"/>
                </a:lnTo>
                <a:lnTo>
                  <a:pt x="6975" y="92914"/>
                </a:lnTo>
                <a:lnTo>
                  <a:pt x="0" y="137439"/>
                </a:lnTo>
                <a:lnTo>
                  <a:pt x="6975" y="181973"/>
                </a:lnTo>
                <a:lnTo>
                  <a:pt x="26656" y="219859"/>
                </a:lnTo>
                <a:lnTo>
                  <a:pt x="57179" y="249231"/>
                </a:lnTo>
                <a:lnTo>
                  <a:pt x="96676" y="268222"/>
                </a:lnTo>
                <a:lnTo>
                  <a:pt x="143281" y="274967"/>
                </a:lnTo>
                <a:lnTo>
                  <a:pt x="189521" y="268266"/>
                </a:lnTo>
                <a:lnTo>
                  <a:pt x="228788" y="249362"/>
                </a:lnTo>
                <a:lnTo>
                  <a:pt x="237690" y="240779"/>
                </a:lnTo>
                <a:lnTo>
                  <a:pt x="143281" y="240779"/>
                </a:lnTo>
                <a:lnTo>
                  <a:pt x="101470" y="233003"/>
                </a:lnTo>
                <a:lnTo>
                  <a:pt x="68252" y="211431"/>
                </a:lnTo>
                <a:lnTo>
                  <a:pt x="46337" y="178698"/>
                </a:lnTo>
                <a:lnTo>
                  <a:pt x="38430" y="137439"/>
                </a:lnTo>
                <a:lnTo>
                  <a:pt x="46337" y="96208"/>
                </a:lnTo>
                <a:lnTo>
                  <a:pt x="68252" y="63499"/>
                </a:lnTo>
                <a:lnTo>
                  <a:pt x="101470" y="41945"/>
                </a:lnTo>
                <a:lnTo>
                  <a:pt x="143281" y="34175"/>
                </a:lnTo>
                <a:lnTo>
                  <a:pt x="237678" y="34175"/>
                </a:lnTo>
                <a:lnTo>
                  <a:pt x="228788" y="25606"/>
                </a:lnTo>
                <a:lnTo>
                  <a:pt x="189521" y="6702"/>
                </a:lnTo>
                <a:lnTo>
                  <a:pt x="143281" y="0"/>
                </a:lnTo>
                <a:close/>
                <a:moveTo>
                  <a:pt x="237678" y="34175"/>
                </a:moveTo>
                <a:lnTo>
                  <a:pt x="143281" y="34175"/>
                </a:lnTo>
                <a:lnTo>
                  <a:pt x="184653" y="41945"/>
                </a:lnTo>
                <a:lnTo>
                  <a:pt x="217635" y="63499"/>
                </a:lnTo>
                <a:lnTo>
                  <a:pt x="239455" y="96208"/>
                </a:lnTo>
                <a:lnTo>
                  <a:pt x="247345" y="137439"/>
                </a:lnTo>
                <a:lnTo>
                  <a:pt x="239455" y="178698"/>
                </a:lnTo>
                <a:lnTo>
                  <a:pt x="217635" y="211431"/>
                </a:lnTo>
                <a:lnTo>
                  <a:pt x="184653" y="233003"/>
                </a:lnTo>
                <a:lnTo>
                  <a:pt x="143281" y="240779"/>
                </a:lnTo>
                <a:lnTo>
                  <a:pt x="237690" y="240779"/>
                </a:lnTo>
                <a:lnTo>
                  <a:pt x="259183" y="220057"/>
                </a:lnTo>
                <a:lnTo>
                  <a:pt x="278811" y="182149"/>
                </a:lnTo>
                <a:lnTo>
                  <a:pt x="285775" y="137439"/>
                </a:lnTo>
                <a:lnTo>
                  <a:pt x="278811" y="92782"/>
                </a:lnTo>
                <a:lnTo>
                  <a:pt x="259183" y="54902"/>
                </a:lnTo>
                <a:lnTo>
                  <a:pt x="237678" y="34175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" name="object 13"/>
          <p:cNvSpPr/>
          <p:nvPr/>
        </p:nvSpPr>
        <p:spPr>
          <a:xfrm>
            <a:off x="9513720" y="5900760"/>
            <a:ext cx="28800" cy="90000"/>
          </a:xfrm>
          <a:custGeom>
            <a:avLst/>
            <a:gdLst/>
            <a:ahLst/>
            <a:cxnLst/>
            <a:rect l="l" t="t" r="r" b="b"/>
            <a:pathLst>
              <a:path w="38734" h="120650">
                <a:moveTo>
                  <a:pt x="0" y="120649"/>
                </a:moveTo>
                <a:lnTo>
                  <a:pt x="38392" y="120649"/>
                </a:lnTo>
                <a:lnTo>
                  <a:pt x="38392" y="0"/>
                </a:lnTo>
                <a:lnTo>
                  <a:pt x="0" y="0"/>
                </a:lnTo>
                <a:lnTo>
                  <a:pt x="0" y="120649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" name="object 14"/>
          <p:cNvSpPr/>
          <p:nvPr/>
        </p:nvSpPr>
        <p:spPr>
          <a:xfrm>
            <a:off x="9513720" y="5789520"/>
            <a:ext cx="173520" cy="201600"/>
          </a:xfrm>
          <a:custGeom>
            <a:avLst/>
            <a:gdLst/>
            <a:ahLst/>
            <a:cxnLst/>
            <a:rect l="l" t="t" r="r" b="b"/>
            <a:pathLst>
              <a:path w="231775" h="269240">
                <a:moveTo>
                  <a:pt x="231178" y="0"/>
                </a:moveTo>
                <a:lnTo>
                  <a:pt x="192760" y="0"/>
                </a:lnTo>
                <a:lnTo>
                  <a:pt x="192760" y="115570"/>
                </a:lnTo>
                <a:lnTo>
                  <a:pt x="38392" y="115570"/>
                </a:lnTo>
                <a:lnTo>
                  <a:pt x="38392" y="0"/>
                </a:lnTo>
                <a:lnTo>
                  <a:pt x="0" y="0"/>
                </a:lnTo>
                <a:lnTo>
                  <a:pt x="0" y="115570"/>
                </a:lnTo>
                <a:lnTo>
                  <a:pt x="0" y="148590"/>
                </a:lnTo>
                <a:lnTo>
                  <a:pt x="192760" y="148590"/>
                </a:lnTo>
                <a:lnTo>
                  <a:pt x="192760" y="269240"/>
                </a:lnTo>
                <a:lnTo>
                  <a:pt x="231178" y="269240"/>
                </a:lnTo>
                <a:lnTo>
                  <a:pt x="231178" y="148590"/>
                </a:lnTo>
                <a:lnTo>
                  <a:pt x="231178" y="115570"/>
                </a:lnTo>
                <a:lnTo>
                  <a:pt x="231178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2" name="object 15"/>
          <p:cNvSpPr/>
          <p:nvPr/>
        </p:nvSpPr>
        <p:spPr>
          <a:xfrm>
            <a:off x="9724680" y="5789520"/>
            <a:ext cx="219600" cy="231120"/>
          </a:xfrm>
          <a:custGeom>
            <a:avLst/>
            <a:gdLst/>
            <a:ahLst/>
            <a:cxnLst/>
            <a:rect l="l" t="t" r="r" b="b"/>
            <a:pathLst>
              <a:path w="293369" h="308609">
                <a:moveTo>
                  <a:pt x="293077" y="235394"/>
                </a:moveTo>
                <a:lnTo>
                  <a:pt x="380" y="235394"/>
                </a:lnTo>
                <a:lnTo>
                  <a:pt x="0" y="308355"/>
                </a:lnTo>
                <a:lnTo>
                  <a:pt x="35699" y="308355"/>
                </a:lnTo>
                <a:lnTo>
                  <a:pt x="36080" y="268820"/>
                </a:lnTo>
                <a:lnTo>
                  <a:pt x="293077" y="268820"/>
                </a:lnTo>
                <a:lnTo>
                  <a:pt x="293077" y="235394"/>
                </a:lnTo>
                <a:close/>
                <a:moveTo>
                  <a:pt x="293077" y="268820"/>
                </a:moveTo>
                <a:lnTo>
                  <a:pt x="257327" y="268820"/>
                </a:lnTo>
                <a:lnTo>
                  <a:pt x="257327" y="308355"/>
                </a:lnTo>
                <a:lnTo>
                  <a:pt x="293077" y="308355"/>
                </a:lnTo>
                <a:lnTo>
                  <a:pt x="293077" y="268820"/>
                </a:lnTo>
                <a:close/>
                <a:moveTo>
                  <a:pt x="253453" y="0"/>
                </a:moveTo>
                <a:lnTo>
                  <a:pt x="64528" y="0"/>
                </a:lnTo>
                <a:lnTo>
                  <a:pt x="61861" y="86385"/>
                </a:lnTo>
                <a:lnTo>
                  <a:pt x="58332" y="143884"/>
                </a:lnTo>
                <a:lnTo>
                  <a:pt x="50466" y="190727"/>
                </a:lnTo>
                <a:lnTo>
                  <a:pt x="36204" y="222650"/>
                </a:lnTo>
                <a:lnTo>
                  <a:pt x="13487" y="235394"/>
                </a:lnTo>
                <a:lnTo>
                  <a:pt x="63792" y="235394"/>
                </a:lnTo>
                <a:lnTo>
                  <a:pt x="87453" y="179524"/>
                </a:lnTo>
                <a:lnTo>
                  <a:pt x="92897" y="137428"/>
                </a:lnTo>
                <a:lnTo>
                  <a:pt x="95618" y="89915"/>
                </a:lnTo>
                <a:lnTo>
                  <a:pt x="97561" y="33413"/>
                </a:lnTo>
                <a:lnTo>
                  <a:pt x="253453" y="33413"/>
                </a:lnTo>
                <a:lnTo>
                  <a:pt x="253453" y="0"/>
                </a:lnTo>
                <a:close/>
                <a:moveTo>
                  <a:pt x="253453" y="33413"/>
                </a:moveTo>
                <a:lnTo>
                  <a:pt x="215468" y="33413"/>
                </a:lnTo>
                <a:lnTo>
                  <a:pt x="215468" y="235394"/>
                </a:lnTo>
                <a:lnTo>
                  <a:pt x="253453" y="235394"/>
                </a:lnTo>
                <a:lnTo>
                  <a:pt x="253453" y="33413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" name="object 16"/>
          <p:cNvSpPr/>
          <p:nvPr/>
        </p:nvSpPr>
        <p:spPr>
          <a:xfrm>
            <a:off x="10069560" y="5789520"/>
            <a:ext cx="162360" cy="201600"/>
          </a:xfrm>
          <a:custGeom>
            <a:avLst/>
            <a:gdLst/>
            <a:ahLst/>
            <a:cxnLst/>
            <a:rect l="l" t="t" r="r" b="b"/>
            <a:pathLst>
              <a:path w="217169" h="269240">
                <a:moveTo>
                  <a:pt x="104851" y="0"/>
                </a:moveTo>
                <a:lnTo>
                  <a:pt x="0" y="0"/>
                </a:lnTo>
                <a:lnTo>
                  <a:pt x="0" y="268833"/>
                </a:lnTo>
                <a:lnTo>
                  <a:pt x="38379" y="268833"/>
                </a:lnTo>
                <a:lnTo>
                  <a:pt x="38379" y="187413"/>
                </a:lnTo>
                <a:lnTo>
                  <a:pt x="104851" y="187413"/>
                </a:lnTo>
                <a:lnTo>
                  <a:pt x="151832" y="180983"/>
                </a:lnTo>
                <a:lnTo>
                  <a:pt x="187075" y="162458"/>
                </a:lnTo>
                <a:lnTo>
                  <a:pt x="193450" y="153974"/>
                </a:lnTo>
                <a:lnTo>
                  <a:pt x="38379" y="153974"/>
                </a:lnTo>
                <a:lnTo>
                  <a:pt x="38379" y="33401"/>
                </a:lnTo>
                <a:lnTo>
                  <a:pt x="193397" y="33401"/>
                </a:lnTo>
                <a:lnTo>
                  <a:pt x="187075" y="24984"/>
                </a:lnTo>
                <a:lnTo>
                  <a:pt x="151832" y="6440"/>
                </a:lnTo>
                <a:lnTo>
                  <a:pt x="104851" y="0"/>
                </a:lnTo>
                <a:close/>
                <a:moveTo>
                  <a:pt x="193397" y="33401"/>
                </a:moveTo>
                <a:lnTo>
                  <a:pt x="103657" y="33401"/>
                </a:lnTo>
                <a:lnTo>
                  <a:pt x="136116" y="37429"/>
                </a:lnTo>
                <a:lnTo>
                  <a:pt x="159567" y="49171"/>
                </a:lnTo>
                <a:lnTo>
                  <a:pt x="173796" y="68108"/>
                </a:lnTo>
                <a:lnTo>
                  <a:pt x="178587" y="93726"/>
                </a:lnTo>
                <a:lnTo>
                  <a:pt x="173796" y="119336"/>
                </a:lnTo>
                <a:lnTo>
                  <a:pt x="159567" y="138247"/>
                </a:lnTo>
                <a:lnTo>
                  <a:pt x="136116" y="149959"/>
                </a:lnTo>
                <a:lnTo>
                  <a:pt x="103657" y="153974"/>
                </a:lnTo>
                <a:lnTo>
                  <a:pt x="193450" y="153974"/>
                </a:lnTo>
                <a:lnTo>
                  <a:pt x="209219" y="132989"/>
                </a:lnTo>
                <a:lnTo>
                  <a:pt x="216903" y="93726"/>
                </a:lnTo>
                <a:lnTo>
                  <a:pt x="209219" y="54467"/>
                </a:lnTo>
                <a:lnTo>
                  <a:pt x="193397" y="33401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" name="object 17"/>
          <p:cNvSpPr/>
          <p:nvPr/>
        </p:nvSpPr>
        <p:spPr>
          <a:xfrm>
            <a:off x="10270080" y="5787360"/>
            <a:ext cx="213840" cy="206280"/>
          </a:xfrm>
          <a:custGeom>
            <a:avLst/>
            <a:gdLst/>
            <a:ahLst/>
            <a:cxnLst/>
            <a:rect l="l" t="t" r="r" b="b"/>
            <a:pathLst>
              <a:path w="285750" h="275590">
                <a:moveTo>
                  <a:pt x="143256" y="0"/>
                </a:moveTo>
                <a:lnTo>
                  <a:pt x="96648" y="6735"/>
                </a:lnTo>
                <a:lnTo>
                  <a:pt x="57157" y="25705"/>
                </a:lnTo>
                <a:lnTo>
                  <a:pt x="26644" y="55050"/>
                </a:lnTo>
                <a:lnTo>
                  <a:pt x="6971" y="92914"/>
                </a:lnTo>
                <a:lnTo>
                  <a:pt x="0" y="137439"/>
                </a:lnTo>
                <a:lnTo>
                  <a:pt x="6971" y="181973"/>
                </a:lnTo>
                <a:lnTo>
                  <a:pt x="26644" y="219859"/>
                </a:lnTo>
                <a:lnTo>
                  <a:pt x="57157" y="249231"/>
                </a:lnTo>
                <a:lnTo>
                  <a:pt x="96648" y="268222"/>
                </a:lnTo>
                <a:lnTo>
                  <a:pt x="143256" y="274967"/>
                </a:lnTo>
                <a:lnTo>
                  <a:pt x="189486" y="268266"/>
                </a:lnTo>
                <a:lnTo>
                  <a:pt x="228739" y="249362"/>
                </a:lnTo>
                <a:lnTo>
                  <a:pt x="237638" y="240779"/>
                </a:lnTo>
                <a:lnTo>
                  <a:pt x="143256" y="240779"/>
                </a:lnTo>
                <a:lnTo>
                  <a:pt x="101415" y="233003"/>
                </a:lnTo>
                <a:lnTo>
                  <a:pt x="68183" y="211431"/>
                </a:lnTo>
                <a:lnTo>
                  <a:pt x="46261" y="178698"/>
                </a:lnTo>
                <a:lnTo>
                  <a:pt x="38354" y="137439"/>
                </a:lnTo>
                <a:lnTo>
                  <a:pt x="46261" y="96208"/>
                </a:lnTo>
                <a:lnTo>
                  <a:pt x="68183" y="63499"/>
                </a:lnTo>
                <a:lnTo>
                  <a:pt x="101415" y="41945"/>
                </a:lnTo>
                <a:lnTo>
                  <a:pt x="143256" y="34175"/>
                </a:lnTo>
                <a:lnTo>
                  <a:pt x="237626" y="34175"/>
                </a:lnTo>
                <a:lnTo>
                  <a:pt x="228739" y="25606"/>
                </a:lnTo>
                <a:lnTo>
                  <a:pt x="189486" y="6702"/>
                </a:lnTo>
                <a:lnTo>
                  <a:pt x="143256" y="0"/>
                </a:lnTo>
                <a:close/>
                <a:moveTo>
                  <a:pt x="237626" y="34175"/>
                </a:moveTo>
                <a:lnTo>
                  <a:pt x="143256" y="34175"/>
                </a:lnTo>
                <a:lnTo>
                  <a:pt x="184610" y="41945"/>
                </a:lnTo>
                <a:lnTo>
                  <a:pt x="217603" y="63499"/>
                </a:lnTo>
                <a:lnTo>
                  <a:pt x="239444" y="96208"/>
                </a:lnTo>
                <a:lnTo>
                  <a:pt x="247345" y="137439"/>
                </a:lnTo>
                <a:lnTo>
                  <a:pt x="239444" y="178698"/>
                </a:lnTo>
                <a:lnTo>
                  <a:pt x="217603" y="211431"/>
                </a:lnTo>
                <a:lnTo>
                  <a:pt x="184610" y="233003"/>
                </a:lnTo>
                <a:lnTo>
                  <a:pt x="143256" y="240779"/>
                </a:lnTo>
                <a:lnTo>
                  <a:pt x="237638" y="240779"/>
                </a:lnTo>
                <a:lnTo>
                  <a:pt x="259121" y="220057"/>
                </a:lnTo>
                <a:lnTo>
                  <a:pt x="278739" y="182149"/>
                </a:lnTo>
                <a:lnTo>
                  <a:pt x="285699" y="137439"/>
                </a:lnTo>
                <a:lnTo>
                  <a:pt x="278739" y="92782"/>
                </a:lnTo>
                <a:lnTo>
                  <a:pt x="259121" y="54902"/>
                </a:lnTo>
                <a:lnTo>
                  <a:pt x="237626" y="34175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" name="object 18"/>
          <p:cNvSpPr/>
          <p:nvPr/>
        </p:nvSpPr>
        <p:spPr>
          <a:xfrm>
            <a:off x="10520280" y="5787360"/>
            <a:ext cx="386280" cy="206280"/>
          </a:xfrm>
          <a:custGeom>
            <a:avLst/>
            <a:gdLst/>
            <a:ahLst/>
            <a:cxnLst/>
            <a:rect l="l" t="t" r="r" b="b"/>
            <a:pathLst>
              <a:path w="515619" h="275590">
                <a:moveTo>
                  <a:pt x="244551" y="41795"/>
                </a:moveTo>
                <a:lnTo>
                  <a:pt x="224078" y="23622"/>
                </a:lnTo>
                <a:lnTo>
                  <a:pt x="199859" y="10553"/>
                </a:lnTo>
                <a:lnTo>
                  <a:pt x="172453" y="2654"/>
                </a:lnTo>
                <a:lnTo>
                  <a:pt x="142417" y="0"/>
                </a:lnTo>
                <a:lnTo>
                  <a:pt x="96202" y="6667"/>
                </a:lnTo>
                <a:lnTo>
                  <a:pt x="56959" y="25488"/>
                </a:lnTo>
                <a:lnTo>
                  <a:pt x="26568" y="54724"/>
                </a:lnTo>
                <a:lnTo>
                  <a:pt x="6959" y="92621"/>
                </a:lnTo>
                <a:lnTo>
                  <a:pt x="0" y="137439"/>
                </a:lnTo>
                <a:lnTo>
                  <a:pt x="6946" y="182270"/>
                </a:lnTo>
                <a:lnTo>
                  <a:pt x="26555" y="220192"/>
                </a:lnTo>
                <a:lnTo>
                  <a:pt x="56883" y="249453"/>
                </a:lnTo>
                <a:lnTo>
                  <a:pt x="96012" y="268300"/>
                </a:lnTo>
                <a:lnTo>
                  <a:pt x="142062" y="274967"/>
                </a:lnTo>
                <a:lnTo>
                  <a:pt x="172300" y="272249"/>
                </a:lnTo>
                <a:lnTo>
                  <a:pt x="199821" y="264210"/>
                </a:lnTo>
                <a:lnTo>
                  <a:pt x="224078" y="250977"/>
                </a:lnTo>
                <a:lnTo>
                  <a:pt x="244551" y="232702"/>
                </a:lnTo>
                <a:lnTo>
                  <a:pt x="219646" y="208521"/>
                </a:lnTo>
                <a:lnTo>
                  <a:pt x="203225" y="222770"/>
                </a:lnTo>
                <a:lnTo>
                  <a:pt x="185102" y="232841"/>
                </a:lnTo>
                <a:lnTo>
                  <a:pt x="165341" y="238810"/>
                </a:lnTo>
                <a:lnTo>
                  <a:pt x="143979" y="240779"/>
                </a:lnTo>
                <a:lnTo>
                  <a:pt x="101866" y="233006"/>
                </a:lnTo>
                <a:lnTo>
                  <a:pt x="68402" y="211429"/>
                </a:lnTo>
                <a:lnTo>
                  <a:pt x="46316" y="178701"/>
                </a:lnTo>
                <a:lnTo>
                  <a:pt x="38354" y="137439"/>
                </a:lnTo>
                <a:lnTo>
                  <a:pt x="46316" y="96202"/>
                </a:lnTo>
                <a:lnTo>
                  <a:pt x="68402" y="63500"/>
                </a:lnTo>
                <a:lnTo>
                  <a:pt x="101866" y="41948"/>
                </a:lnTo>
                <a:lnTo>
                  <a:pt x="143979" y="34175"/>
                </a:lnTo>
                <a:lnTo>
                  <a:pt x="165341" y="36080"/>
                </a:lnTo>
                <a:lnTo>
                  <a:pt x="185102" y="41897"/>
                </a:lnTo>
                <a:lnTo>
                  <a:pt x="203225" y="51816"/>
                </a:lnTo>
                <a:lnTo>
                  <a:pt x="219646" y="66014"/>
                </a:lnTo>
                <a:lnTo>
                  <a:pt x="244551" y="41795"/>
                </a:lnTo>
                <a:close/>
                <a:moveTo>
                  <a:pt x="515010" y="41795"/>
                </a:moveTo>
                <a:lnTo>
                  <a:pt x="494538" y="23622"/>
                </a:lnTo>
                <a:lnTo>
                  <a:pt x="470293" y="10553"/>
                </a:lnTo>
                <a:lnTo>
                  <a:pt x="442887" y="2654"/>
                </a:lnTo>
                <a:lnTo>
                  <a:pt x="412864" y="0"/>
                </a:lnTo>
                <a:lnTo>
                  <a:pt x="366649" y="6667"/>
                </a:lnTo>
                <a:lnTo>
                  <a:pt x="327393" y="25488"/>
                </a:lnTo>
                <a:lnTo>
                  <a:pt x="297014" y="54724"/>
                </a:lnTo>
                <a:lnTo>
                  <a:pt x="277393" y="92621"/>
                </a:lnTo>
                <a:lnTo>
                  <a:pt x="270433" y="137439"/>
                </a:lnTo>
                <a:lnTo>
                  <a:pt x="277393" y="182270"/>
                </a:lnTo>
                <a:lnTo>
                  <a:pt x="296989" y="220192"/>
                </a:lnTo>
                <a:lnTo>
                  <a:pt x="327329" y="249453"/>
                </a:lnTo>
                <a:lnTo>
                  <a:pt x="366483" y="268300"/>
                </a:lnTo>
                <a:lnTo>
                  <a:pt x="412546" y="274967"/>
                </a:lnTo>
                <a:lnTo>
                  <a:pt x="442747" y="272249"/>
                </a:lnTo>
                <a:lnTo>
                  <a:pt x="470255" y="264210"/>
                </a:lnTo>
                <a:lnTo>
                  <a:pt x="494525" y="250977"/>
                </a:lnTo>
                <a:lnTo>
                  <a:pt x="515010" y="232702"/>
                </a:lnTo>
                <a:lnTo>
                  <a:pt x="490118" y="208521"/>
                </a:lnTo>
                <a:lnTo>
                  <a:pt x="473684" y="222770"/>
                </a:lnTo>
                <a:lnTo>
                  <a:pt x="455561" y="232841"/>
                </a:lnTo>
                <a:lnTo>
                  <a:pt x="435800" y="238810"/>
                </a:lnTo>
                <a:lnTo>
                  <a:pt x="414413" y="240779"/>
                </a:lnTo>
                <a:lnTo>
                  <a:pt x="372287" y="233006"/>
                </a:lnTo>
                <a:lnTo>
                  <a:pt x="338823" y="211429"/>
                </a:lnTo>
                <a:lnTo>
                  <a:pt x="316750" y="178701"/>
                </a:lnTo>
                <a:lnTo>
                  <a:pt x="308787" y="137439"/>
                </a:lnTo>
                <a:lnTo>
                  <a:pt x="316750" y="96202"/>
                </a:lnTo>
                <a:lnTo>
                  <a:pt x="338823" y="63500"/>
                </a:lnTo>
                <a:lnTo>
                  <a:pt x="372287" y="41948"/>
                </a:lnTo>
                <a:lnTo>
                  <a:pt x="414413" y="34175"/>
                </a:lnTo>
                <a:lnTo>
                  <a:pt x="435800" y="36080"/>
                </a:lnTo>
                <a:lnTo>
                  <a:pt x="455561" y="41897"/>
                </a:lnTo>
                <a:lnTo>
                  <a:pt x="473684" y="51816"/>
                </a:lnTo>
                <a:lnTo>
                  <a:pt x="490118" y="66014"/>
                </a:lnTo>
                <a:lnTo>
                  <a:pt x="515010" y="41795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" name="object 19"/>
          <p:cNvSpPr/>
          <p:nvPr/>
        </p:nvSpPr>
        <p:spPr>
          <a:xfrm>
            <a:off x="10958040" y="5789520"/>
            <a:ext cx="173880" cy="201600"/>
          </a:xfrm>
          <a:custGeom>
            <a:avLst/>
            <a:gdLst/>
            <a:ahLst/>
            <a:cxnLst/>
            <a:rect l="l" t="t" r="r" b="b"/>
            <a:pathLst>
              <a:path w="232409" h="269240">
                <a:moveTo>
                  <a:pt x="232333" y="0"/>
                </a:moveTo>
                <a:lnTo>
                  <a:pt x="197040" y="0"/>
                </a:lnTo>
                <a:lnTo>
                  <a:pt x="38036" y="207352"/>
                </a:lnTo>
                <a:lnTo>
                  <a:pt x="38036" y="0"/>
                </a:lnTo>
                <a:lnTo>
                  <a:pt x="0" y="0"/>
                </a:lnTo>
                <a:lnTo>
                  <a:pt x="0" y="268833"/>
                </a:lnTo>
                <a:lnTo>
                  <a:pt x="35344" y="268833"/>
                </a:lnTo>
                <a:lnTo>
                  <a:pt x="194703" y="61899"/>
                </a:lnTo>
                <a:lnTo>
                  <a:pt x="194703" y="268833"/>
                </a:lnTo>
                <a:lnTo>
                  <a:pt x="232333" y="268833"/>
                </a:lnTo>
                <a:lnTo>
                  <a:pt x="232333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" name="object 20"/>
          <p:cNvSpPr/>
          <p:nvPr/>
        </p:nvSpPr>
        <p:spPr>
          <a:xfrm>
            <a:off x="11183760" y="5789520"/>
            <a:ext cx="173880" cy="201600"/>
          </a:xfrm>
          <a:custGeom>
            <a:avLst/>
            <a:gdLst/>
            <a:ahLst/>
            <a:cxnLst/>
            <a:rect l="l" t="t" r="r" b="b"/>
            <a:pathLst>
              <a:path w="232409" h="269240">
                <a:moveTo>
                  <a:pt x="232359" y="0"/>
                </a:moveTo>
                <a:lnTo>
                  <a:pt x="196977" y="0"/>
                </a:lnTo>
                <a:lnTo>
                  <a:pt x="37998" y="207352"/>
                </a:lnTo>
                <a:lnTo>
                  <a:pt x="37998" y="0"/>
                </a:lnTo>
                <a:lnTo>
                  <a:pt x="0" y="0"/>
                </a:lnTo>
                <a:lnTo>
                  <a:pt x="0" y="268833"/>
                </a:lnTo>
                <a:lnTo>
                  <a:pt x="35306" y="268833"/>
                </a:lnTo>
                <a:lnTo>
                  <a:pt x="194678" y="61899"/>
                </a:lnTo>
                <a:lnTo>
                  <a:pt x="194678" y="268833"/>
                </a:lnTo>
                <a:lnTo>
                  <a:pt x="232359" y="268833"/>
                </a:lnTo>
                <a:lnTo>
                  <a:pt x="232359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object 22"/>
          <p:cNvSpPr/>
          <p:nvPr/>
        </p:nvSpPr>
        <p:spPr>
          <a:xfrm>
            <a:off x="11201400" y="5434200"/>
            <a:ext cx="142920" cy="21240"/>
          </a:xfrm>
          <a:custGeom>
            <a:avLst/>
            <a:gdLst/>
            <a:ahLst/>
            <a:cxnLst/>
            <a:rect l="l" t="t" r="r" b="b"/>
            <a:pathLst>
              <a:path w="191134" h="28575">
                <a:moveTo>
                  <a:pt x="190601" y="0"/>
                </a:moveTo>
                <a:lnTo>
                  <a:pt x="0" y="0"/>
                </a:lnTo>
                <a:lnTo>
                  <a:pt x="0" y="28359"/>
                </a:lnTo>
                <a:lnTo>
                  <a:pt x="190601" y="28359"/>
                </a:lnTo>
                <a:lnTo>
                  <a:pt x="190601" y="0"/>
                </a:lnTo>
                <a:close/>
              </a:path>
            </a:pathLst>
          </a:custGeom>
          <a:solidFill>
            <a:srgbClr val="616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" name="object 24"/>
          <p:cNvSpPr/>
          <p:nvPr/>
        </p:nvSpPr>
        <p:spPr>
          <a:xfrm>
            <a:off x="962280" y="5594040"/>
            <a:ext cx="1748880" cy="350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960" rIns="0" bIns="0">
            <a:spAutoFit/>
          </a:bodyPr>
          <a:lstStyle/>
          <a:p>
            <a:pPr marL="9360">
              <a:lnSpc>
                <a:spcPct val="100000"/>
              </a:lnSpc>
              <a:spcBef>
                <a:spcPts val="102"/>
              </a:spcBef>
            </a:pPr>
            <a:r>
              <a:rPr lang="ru-RU" sz="1580" b="0" strike="noStrike" spc="-12">
                <a:solidFill>
                  <a:srgbClr val="616061"/>
                </a:solidFill>
                <a:latin typeface="Montserrat"/>
              </a:rPr>
              <a:t>июль,</a:t>
            </a:r>
            <a:r>
              <a:rPr lang="ru-RU" sz="1580" b="0" strike="noStrike" spc="-49">
                <a:solidFill>
                  <a:srgbClr val="616061"/>
                </a:solidFill>
                <a:latin typeface="Bebas Neue Bold"/>
              </a:rPr>
              <a:t>  </a:t>
            </a:r>
            <a:r>
              <a:rPr lang="ru-RU" sz="2220" b="1" strike="noStrike" spc="12">
                <a:solidFill>
                  <a:srgbClr val="616061"/>
                </a:solidFill>
                <a:latin typeface="Montserrat"/>
              </a:rPr>
              <a:t>2026</a:t>
            </a:r>
            <a:endParaRPr lang="ru-RU" sz="2220" b="0" strike="noStrike" spc="-1">
              <a:latin typeface="Arial"/>
            </a:endParaRPr>
          </a:p>
        </p:txBody>
      </p:sp>
      <p:sp>
        <p:nvSpPr>
          <p:cNvPr id="110" name="object 25"/>
          <p:cNvSpPr/>
          <p:nvPr/>
        </p:nvSpPr>
        <p:spPr>
          <a:xfrm>
            <a:off x="192960" y="2050200"/>
            <a:ext cx="5902560" cy="1311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55080" rIns="0" bIns="0">
            <a:spAutoFit/>
          </a:bodyPr>
          <a:lstStyle/>
          <a:p>
            <a:pPr>
              <a:lnSpc>
                <a:spcPts val="3300"/>
              </a:lnSpc>
              <a:spcBef>
                <a:spcPts val="434"/>
              </a:spcBef>
              <a:tabLst>
                <a:tab pos="622440" algn="l"/>
                <a:tab pos="798480" algn="l"/>
                <a:tab pos="2193840" algn="l"/>
                <a:tab pos="2325600" algn="l"/>
                <a:tab pos="3343320" algn="l"/>
              </a:tabLst>
            </a:pPr>
            <a:r>
              <a:rPr lang="ru-RU" sz="2600" b="0" strike="noStrike" spc="-9">
                <a:solidFill>
                  <a:srgbClr val="616061"/>
                </a:solidFill>
                <a:latin typeface="Montserrat"/>
              </a:rPr>
              <a:t>Эксперимент по добровольному социальному страхованию самозанятых</a:t>
            </a:r>
            <a:endParaRPr lang="ru-RU" sz="2600" b="0" strike="noStrike" spc="-1">
              <a:latin typeface="Arial"/>
            </a:endParaRPr>
          </a:p>
        </p:txBody>
      </p:sp>
      <p:pic>
        <p:nvPicPr>
          <p:cNvPr id="111" name="Picture 28"/>
          <p:cNvPicPr/>
          <p:nvPr/>
        </p:nvPicPr>
        <p:blipFill>
          <a:blip r:embed="rId3"/>
          <a:stretch/>
        </p:blipFill>
        <p:spPr>
          <a:xfrm>
            <a:off x="6953400" y="2875320"/>
            <a:ext cx="4404600" cy="3139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359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0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61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62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3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64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65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6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7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8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9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70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71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72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373" name="Прямоугольник 29"/>
          <p:cNvSpPr/>
          <p:nvPr/>
        </p:nvSpPr>
        <p:spPr>
          <a:xfrm>
            <a:off x="1171080" y="20844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Ответы на вопросы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74" name="Скругленный прямоугольник 31"/>
          <p:cNvSpPr/>
          <p:nvPr/>
        </p:nvSpPr>
        <p:spPr>
          <a:xfrm>
            <a:off x="293040" y="837360"/>
            <a:ext cx="11491560" cy="58194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Если самозанятым, одновременно является, застрахованным лицом при выполнении всех требований по  уплате взносов, пособие будет назначаться из двух источников?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Да, это разные виды страхования, независящие друг от друга.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Если самозанятый исправно платит взносы,  наступает  длительный страховой случай, он исчерпывает денежные средства положенные для выплаты пособия по ВН, самозанятый может не платить далее взносы, тк лимит выплат исчерпан?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Никаких лимитов выплат законом не предусмотрено.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Могут ли самозанятые избежать применения надбавки к страховому тарифу в случае получения пособия в размере , превышающем страховую сумму на 50% (при длительных заболеваниях) и дальнейшем прекращении добровольных правоотношений (путем прекращения уплаты взносов, либо путем подачи заявления)? После прекращения добровольных правоотношений, могут ли они вновь вступить в них и уплачивать взносы в размере 3,84 (без учета размера полученных пособий по предыдущим правоотношениям)?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Прекратить правоотношения не запрещено. В указанном случае право на пособие возникнет после 6 месяцев непрерывной уплаты страховых взносов.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Самозанятый одновременно работает по ТД. И по ТД находится в отпуске до 3 лет. При соблюдении условия оплаты взносов оплатят ли ему как самозанятому  пособие по ВН   при том, что он находится в отпуске по уходу за ребёнком с учётом положений пунктов 29 и 49 Порядка 1089н?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Да, это разные виды страхования, независящие друг от друга.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Страховой риск - временная утрата дохода. Будет ли это проверяться и как?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На данный момент таких задач перед СФР не стоит.</a:t>
            </a:r>
            <a:endParaRPr lang="ru-RU" sz="15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376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77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78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79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0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81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82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3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4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5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6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87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88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89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390" name="Прямоугольник 29"/>
          <p:cNvSpPr/>
          <p:nvPr/>
        </p:nvSpPr>
        <p:spPr>
          <a:xfrm>
            <a:off x="1171080" y="20844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Ответы на вопросы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91" name="Скругленный прямоугольник 31"/>
          <p:cNvSpPr/>
          <p:nvPr/>
        </p:nvSpPr>
        <p:spPr>
          <a:xfrm>
            <a:off x="293040" y="837360"/>
            <a:ext cx="11491560" cy="58194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5B9BD5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В течение какого срока самозанятое лицо может направить согласие на выплату страхового обеспечения при наступлении страхового случая ? Согласно ч.4 ст. 1.1. 255-ФЗ правоотношения, возникающие в период проведения указанных экспериментов, регулируются законодательством Российской Федерации об обязательном социальном страховании на случай временной нетрудоспособности и в связи с материнством с учетом особенностей, установленных федеральными законами о проведении экспериментов.  Ч.1 ст. 12 255-ФЗ предусмотрен пресекательный срок обращения за пособиями по ВН  - не позднее шести месяцев со дня восстановления трудоспособности (установления инвалидности и т.д.). Распространяется ли данная норма на самозанятых 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1F4E79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1F4E79"/>
                </a:solidFill>
                <a:latin typeface="Montserrat"/>
              </a:rPr>
              <a:t>На данный момент мы расцениваем, что данная норма распространяется и на самозанятых. Вопрос в проработке с Минтрудом России.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Согласно п.5 ст.6 456-ФЗ условия и продолжительность выплаты пособия по ВН определяются в соответствии со ст.6 255-ФЗ, частью 1 которой предусмотрено ограничение периода выплаты пособия  по ВН в связи с заболеванием(травмой) работающим инвалидам.   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Предусмотрено ли ограничение периода оплаты пособия по ВН  самозанятым-инвалидам?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Предусмотрено.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Будет  ли осуществляться в автоматическом режиме уведомление застрахованного лица о приобретении им права на пособие?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Все взаимодействия в рамках эксперимента подразумевают автоматический режим.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393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4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95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96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7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98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99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0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1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2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3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04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405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406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407" name="Прямоугольник 29"/>
          <p:cNvSpPr/>
          <p:nvPr/>
        </p:nvSpPr>
        <p:spPr>
          <a:xfrm>
            <a:off x="1171080" y="20844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Ответы на вопросы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408" name="Скругленный прямоугольник 31"/>
          <p:cNvSpPr/>
          <p:nvPr/>
        </p:nvSpPr>
        <p:spPr>
          <a:xfrm>
            <a:off x="293040" y="837360"/>
            <a:ext cx="11491560" cy="58194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В уведомлении физического лица о приобретении права указывается номер ЭЛН. Это уведомлении будет отправляться после открытия или после закрытия ЭЛН? Ведь нужно еще дождаться согласия от ЗЛ по конкретному номеру ЭЛН и уложиться в 10 дневный срок от закрытия ЭЛН?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После закрытия.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В соответствии с п. 16 в случае неуплаты взносов за очередной месяц, за исключением периодов временной нетрудоспособности, добровольные отношения считаются прекратившимися с 1-го числа следующего месяца. Решение о прекращении правоотношений принимается в течение 5 дней и в течение 1 дня направляется уведомление о прекращении. Как отслеживать периоды временной нетрудоспособности при стационарном лечении, больничный формируется в день выписки?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Все решения будут приниматься в автоматическом режиме. В программном обеспечении заложена возможность ручного восстановления правоотношений в случае неправомерного снятия с учета. 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410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1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2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413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4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15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416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7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8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9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0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21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422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423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424" name="Прямоугольник 29"/>
          <p:cNvSpPr/>
          <p:nvPr/>
        </p:nvSpPr>
        <p:spPr>
          <a:xfrm>
            <a:off x="1171080" y="20844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Текущие цели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425" name="Скругленный прямоугольник 30"/>
          <p:cNvSpPr/>
          <p:nvPr/>
        </p:nvSpPr>
        <p:spPr>
          <a:xfrm>
            <a:off x="616680" y="1085400"/>
            <a:ext cx="10868400" cy="17258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1.   Информационно-разъяснительная работа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2.  Охват количества самозанятых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3. Мониторинг уплаты страховых взносов (процент оплативших от вставших на учет)</a:t>
            </a:r>
            <a:endParaRPr lang="ru-RU" sz="2400" b="0" strike="noStrike" spc="-1">
              <a:latin typeface="Arial"/>
            </a:endParaRPr>
          </a:p>
        </p:txBody>
      </p:sp>
      <p:graphicFrame>
        <p:nvGraphicFramePr>
          <p:cNvPr id="426" name="Таблица 1"/>
          <p:cNvGraphicFramePr/>
          <p:nvPr/>
        </p:nvGraphicFramePr>
        <p:xfrm>
          <a:off x="847080" y="3509640"/>
          <a:ext cx="10058040" cy="1216080"/>
        </p:xfrm>
        <a:graphic>
          <a:graphicData uri="http://schemas.openxmlformats.org/drawingml/2006/table">
            <a:tbl>
              <a:tblPr/>
              <a:tblGrid>
                <a:gridCol w="2382120"/>
                <a:gridCol w="1167480"/>
                <a:gridCol w="1181520"/>
                <a:gridCol w="1463040"/>
                <a:gridCol w="1050120"/>
                <a:gridCol w="1050120"/>
                <a:gridCol w="1763640"/>
              </a:tblGrid>
              <a:tr h="30384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Состоит на учёте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Страховая сумма 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Снято с учета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КС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ЕПГУ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МП "Мой налог"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303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35 000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50 000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</a:tr>
              <a:tr h="303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10 771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4 087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6 684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136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441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10 324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304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37,9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62,1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4,1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95,8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936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113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4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15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16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7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18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19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0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1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2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3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24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25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26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65412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127" name="Прямоугольник 29"/>
          <p:cNvSpPr/>
          <p:nvPr/>
        </p:nvSpPr>
        <p:spPr>
          <a:xfrm>
            <a:off x="1171080" y="97200"/>
            <a:ext cx="10877760" cy="44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300" b="0" strike="noStrike" spc="-15">
                <a:solidFill>
                  <a:srgbClr val="594F8C"/>
                </a:solidFill>
                <a:latin typeface="Montserrat"/>
              </a:rPr>
              <a:t>НПА</a:t>
            </a:r>
            <a:endParaRPr lang="ru-RU" sz="2300" b="0" strike="noStrike" spc="-1">
              <a:latin typeface="Arial"/>
            </a:endParaRPr>
          </a:p>
        </p:txBody>
      </p:sp>
      <p:sp>
        <p:nvSpPr>
          <p:cNvPr id="128" name="Скругленный прямоугольник 38"/>
          <p:cNvSpPr/>
          <p:nvPr/>
        </p:nvSpPr>
        <p:spPr>
          <a:xfrm>
            <a:off x="616680" y="1035720"/>
            <a:ext cx="7984080" cy="10508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70AD47">
                <a:lumMod val="40000"/>
                <a:lumOff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Федеральный закон от 15.12.2025 №456-ФЗ «О проведении эксперимента по добровольному вступлению отдельных категорий граждан в правоотношения по обязательному социальному страхованию на случай временной нетрудоспособности»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9" name="Скругленный прямоугольник 68"/>
          <p:cNvSpPr/>
          <p:nvPr/>
        </p:nvSpPr>
        <p:spPr>
          <a:xfrm>
            <a:off x="616680" y="2213280"/>
            <a:ext cx="7984080" cy="19454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70AD47">
                <a:lumMod val="40000"/>
                <a:lumOff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Приказом СФР от 30.12.2025 N 1781 утверждены формы документов, используемых участниками в рамках эксперимента:</a:t>
            </a:r>
            <a:endParaRPr lang="ru-RU" sz="1200" b="0" strike="noStrike" spc="-1">
              <a:latin typeface="Arial"/>
            </a:endParaRPr>
          </a:p>
          <a:p>
            <a:pPr marL="171360" indent="-171000" algn="just">
              <a:lnSpc>
                <a:spcPct val="100000"/>
              </a:lnSpc>
              <a:buClr>
                <a:srgbClr val="594F8C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Заявление о вступлении в добровольные правоотношения</a:t>
            </a:r>
            <a:endParaRPr lang="ru-RU" sz="1200" b="0" strike="noStrike" spc="-1">
              <a:latin typeface="Arial"/>
            </a:endParaRPr>
          </a:p>
          <a:p>
            <a:pPr marL="171360" indent="-171000" algn="just">
              <a:lnSpc>
                <a:spcPct val="100000"/>
              </a:lnSpc>
              <a:buClr>
                <a:srgbClr val="594F8C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Заявление об изменении размера страховой суммы</a:t>
            </a:r>
            <a:endParaRPr lang="ru-RU" sz="1200" b="0" strike="noStrike" spc="-1">
              <a:latin typeface="Arial"/>
            </a:endParaRPr>
          </a:p>
          <a:p>
            <a:pPr marL="171360" indent="-171000" algn="just">
              <a:lnSpc>
                <a:spcPct val="100000"/>
              </a:lnSpc>
              <a:buClr>
                <a:srgbClr val="594F8C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Уведомление о приобретении права на получение пособия по временной нетрудоспособности при наступлении страхового случая</a:t>
            </a:r>
            <a:endParaRPr lang="ru-RU" sz="1200" b="0" strike="noStrike" spc="-1">
              <a:latin typeface="Arial"/>
            </a:endParaRPr>
          </a:p>
          <a:p>
            <a:pPr marL="171360" indent="-171000" algn="just">
              <a:lnSpc>
                <a:spcPct val="100000"/>
              </a:lnSpc>
              <a:buClr>
                <a:srgbClr val="594F8C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Согласие на выплату страхового обеспечения при наступлении страхового случая</a:t>
            </a:r>
            <a:endParaRPr lang="ru-RU" sz="1200" b="0" strike="noStrike" spc="-1">
              <a:latin typeface="Arial"/>
            </a:endParaRPr>
          </a:p>
          <a:p>
            <a:pPr marL="171360" indent="-171000" algn="just">
              <a:lnSpc>
                <a:spcPct val="100000"/>
              </a:lnSpc>
              <a:buClr>
                <a:srgbClr val="594F8C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Заявление о прекращении добровольных правоотношений</a:t>
            </a:r>
            <a:endParaRPr lang="ru-RU" sz="1200" b="0" strike="noStrike" spc="-1">
              <a:latin typeface="Arial"/>
            </a:endParaRPr>
          </a:p>
          <a:p>
            <a:pPr marL="171360" indent="-171000" algn="just">
              <a:lnSpc>
                <a:spcPct val="100000"/>
              </a:lnSpc>
              <a:buClr>
                <a:srgbClr val="594F8C"/>
              </a:buClr>
              <a:buFont typeface="Arial"/>
              <a:buChar char="•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Уведомление о прекращении добровольных правоотношений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30" name="Скругленный прямоугольник 69"/>
          <p:cNvSpPr/>
          <p:nvPr/>
        </p:nvSpPr>
        <p:spPr>
          <a:xfrm>
            <a:off x="616680" y="4386600"/>
            <a:ext cx="7984080" cy="9410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Приказ Минтруда России от 09.09.2020 №585н «Об утверждении Правил подсчета и подтверждения страхового стажа для определения размеров пособий по временной нетрудоспособности, по беременности и родам»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31" name="Скругленный прямоугольник 71"/>
          <p:cNvSpPr/>
          <p:nvPr/>
        </p:nvSpPr>
        <p:spPr>
          <a:xfrm>
            <a:off x="616680" y="5437440"/>
            <a:ext cx="7984080" cy="10508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Приказ Минздрава России от 23.11.2021 №1089н «Об утверждении Условий и порядка формирования листков нетрудоспособности в форме электронного документа и выдачи листков нетрудоспособности в форме документа на бумажном носителе в случаях, установленных законодательством Российской Федерации»</a:t>
            </a:r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133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4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35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36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7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38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39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0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1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2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3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44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45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46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65412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147" name="Прямоугольник 29"/>
          <p:cNvSpPr/>
          <p:nvPr/>
        </p:nvSpPr>
        <p:spPr>
          <a:xfrm>
            <a:off x="1171080" y="97200"/>
            <a:ext cx="10877760" cy="44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300" b="0" strike="noStrike" spc="-15">
                <a:solidFill>
                  <a:srgbClr val="594F8C"/>
                </a:solidFill>
                <a:latin typeface="Montserrat"/>
              </a:rPr>
              <a:t>Основные понятия</a:t>
            </a:r>
            <a:endParaRPr lang="ru-RU" sz="2300" b="0" strike="noStrike" spc="-1">
              <a:latin typeface="Arial"/>
            </a:endParaRPr>
          </a:p>
        </p:txBody>
      </p:sp>
      <p:grpSp>
        <p:nvGrpSpPr>
          <p:cNvPr id="148" name="Группа 1"/>
          <p:cNvGrpSpPr/>
          <p:nvPr/>
        </p:nvGrpSpPr>
        <p:grpSpPr>
          <a:xfrm>
            <a:off x="527040" y="965160"/>
            <a:ext cx="11283840" cy="5007600"/>
            <a:chOff x="527040" y="965160"/>
            <a:chExt cx="11283840" cy="5007600"/>
          </a:xfrm>
        </p:grpSpPr>
        <p:grpSp>
          <p:nvGrpSpPr>
            <p:cNvPr id="149" name="Группа 2"/>
            <p:cNvGrpSpPr/>
            <p:nvPr/>
          </p:nvGrpSpPr>
          <p:grpSpPr>
            <a:xfrm>
              <a:off x="6436440" y="5141880"/>
              <a:ext cx="4034520" cy="830880"/>
              <a:chOff x="6436440" y="5141880"/>
              <a:chExt cx="4034520" cy="830880"/>
            </a:xfrm>
          </p:grpSpPr>
          <p:sp>
            <p:nvSpPr>
              <p:cNvPr id="150" name="TextBox 35"/>
              <p:cNvSpPr/>
              <p:nvPr/>
            </p:nvSpPr>
            <p:spPr>
              <a:xfrm>
                <a:off x="6436440" y="5141880"/>
                <a:ext cx="403452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ru-RU" sz="1400" b="1" strike="noStrike" spc="-15">
                    <a:solidFill>
                      <a:srgbClr val="2F5597"/>
                    </a:solidFill>
                    <a:latin typeface="Montserrat"/>
                  </a:rPr>
                  <a:t>Срок проведения эксперимента:</a:t>
                </a:r>
                <a:endParaRPr lang="ru-RU" sz="1400" b="0" strike="noStrike" spc="-1">
                  <a:latin typeface="Arial"/>
                </a:endParaRPr>
              </a:p>
            </p:txBody>
          </p:sp>
          <p:sp>
            <p:nvSpPr>
              <p:cNvPr id="151" name="Скругленный прямоугольник 43"/>
              <p:cNvSpPr/>
              <p:nvPr/>
            </p:nvSpPr>
            <p:spPr>
              <a:xfrm>
                <a:off x="6461640" y="5464080"/>
                <a:ext cx="3500640" cy="508680"/>
              </a:xfrm>
              <a:prstGeom prst="roundRect">
                <a:avLst>
                  <a:gd name="adj" fmla="val 9357"/>
                </a:avLst>
              </a:prstGeom>
              <a:noFill/>
              <a:ln w="38100">
                <a:solidFill>
                  <a:srgbClr val="BD29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 algn="just">
                  <a:lnSpc>
                    <a:spcPct val="100000"/>
                  </a:lnSpc>
                </a:pPr>
                <a:r>
                  <a:rPr lang="ru-RU" sz="1600" b="0" strike="noStrike" spc="-1">
                    <a:solidFill>
                      <a:srgbClr val="594F8C"/>
                    </a:solidFill>
                    <a:latin typeface="Montserrat"/>
                  </a:rPr>
                  <a:t>С 01.01.2026 до 31.12.2028</a:t>
                </a:r>
                <a:endParaRPr lang="ru-RU" sz="1600" b="0" strike="noStrike" spc="-1">
                  <a:latin typeface="Arial"/>
                </a:endParaRPr>
              </a:p>
            </p:txBody>
          </p:sp>
        </p:grpSp>
        <p:grpSp>
          <p:nvGrpSpPr>
            <p:cNvPr id="152" name="Группа 4"/>
            <p:cNvGrpSpPr/>
            <p:nvPr/>
          </p:nvGrpSpPr>
          <p:grpSpPr>
            <a:xfrm>
              <a:off x="527040" y="965160"/>
              <a:ext cx="5377680" cy="2481120"/>
              <a:chOff x="527040" y="965160"/>
              <a:chExt cx="5377680" cy="2481120"/>
            </a:xfrm>
          </p:grpSpPr>
          <p:sp>
            <p:nvSpPr>
              <p:cNvPr id="153" name="Скругленный прямоугольник 36"/>
              <p:cNvSpPr/>
              <p:nvPr/>
            </p:nvSpPr>
            <p:spPr>
              <a:xfrm>
                <a:off x="527040" y="1287360"/>
                <a:ext cx="5377680" cy="2158920"/>
              </a:xfrm>
              <a:prstGeom prst="roundRect">
                <a:avLst>
                  <a:gd name="adj" fmla="val 9357"/>
                </a:avLst>
              </a:prstGeom>
              <a:noFill/>
              <a:ln w="38100">
                <a:solidFill>
                  <a:srgbClr val="BD29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 marL="171360" indent="-171000" algn="just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физические лица, применяющие специальный налоговый режим "Налог на профессиональный доход" в соответствии с Федеральным законом от 27 ноября 2018 года №422-ФЗ "О проведении эксперимента по установлению специального налогового режима "Налог на профессиональный доход»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 algn="just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Фонд пенсионного и социального страхования Российской Федерации и его территориальные органы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 algn="just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Налоговые органы</a:t>
                </a:r>
                <a:endParaRPr lang="ru-RU" sz="1200" b="0" strike="noStrike" spc="-1">
                  <a:latin typeface="Arial"/>
                </a:endParaRPr>
              </a:p>
            </p:txBody>
          </p:sp>
          <p:sp>
            <p:nvSpPr>
              <p:cNvPr id="154" name="TextBox 44"/>
              <p:cNvSpPr/>
              <p:nvPr/>
            </p:nvSpPr>
            <p:spPr>
              <a:xfrm>
                <a:off x="531000" y="965160"/>
                <a:ext cx="273924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ru-RU" sz="1400" b="1" strike="noStrike" spc="-15">
                    <a:solidFill>
                      <a:srgbClr val="2F5597"/>
                    </a:solidFill>
                    <a:latin typeface="Montserrat"/>
                  </a:rPr>
                  <a:t>Участник эксперимента:</a:t>
                </a:r>
                <a:endParaRPr lang="ru-RU" sz="1400" b="0" strike="noStrike" spc="-1">
                  <a:latin typeface="Arial"/>
                </a:endParaRPr>
              </a:p>
            </p:txBody>
          </p:sp>
        </p:grpSp>
        <p:grpSp>
          <p:nvGrpSpPr>
            <p:cNvPr id="155" name="Группа 53"/>
            <p:cNvGrpSpPr/>
            <p:nvPr/>
          </p:nvGrpSpPr>
          <p:grpSpPr>
            <a:xfrm>
              <a:off x="6408000" y="1039320"/>
              <a:ext cx="5377680" cy="1815840"/>
              <a:chOff x="6408000" y="1039320"/>
              <a:chExt cx="5377680" cy="1815840"/>
            </a:xfrm>
          </p:grpSpPr>
          <p:sp>
            <p:nvSpPr>
              <p:cNvPr id="156" name="Скругленный прямоугольник 54"/>
              <p:cNvSpPr/>
              <p:nvPr/>
            </p:nvSpPr>
            <p:spPr>
              <a:xfrm>
                <a:off x="6408000" y="1353960"/>
                <a:ext cx="5377680" cy="1501200"/>
              </a:xfrm>
              <a:prstGeom prst="roundRect">
                <a:avLst>
                  <a:gd name="adj" fmla="val 9357"/>
                </a:avLst>
              </a:prstGeom>
              <a:noFill/>
              <a:ln w="38100">
                <a:solidFill>
                  <a:srgbClr val="BD29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 algn="just">
                  <a:lnSpc>
                    <a:spcPct val="100000"/>
                  </a:lnSpc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Если самозанятый гражданин является индивидуальным предпринимателем, то необходимо выбрать вид добровольного страхования: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 algn="just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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Федеральный закон от 15.12.2025 №456-ФЗ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 algn="just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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Статья 4.5 Федерального закона от 29.12.2006 №255-ФЗ</a:t>
                </a:r>
                <a:endParaRPr lang="ru-RU" sz="1200" b="0" strike="noStrike" spc="-1">
                  <a:latin typeface="Arial"/>
                </a:endParaRPr>
              </a:p>
              <a:p>
                <a:pPr algn="just">
                  <a:lnSpc>
                    <a:spcPct val="100000"/>
                  </a:lnSpc>
                </a:pPr>
                <a:endParaRPr lang="ru-RU" sz="1200" b="0" strike="noStrike" spc="-1">
                  <a:latin typeface="Arial"/>
                </a:endParaRPr>
              </a:p>
            </p:txBody>
          </p:sp>
          <p:sp>
            <p:nvSpPr>
              <p:cNvPr id="157" name="TextBox 55"/>
              <p:cNvSpPr/>
              <p:nvPr/>
            </p:nvSpPr>
            <p:spPr>
              <a:xfrm>
                <a:off x="6433200" y="1039320"/>
                <a:ext cx="403452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ru-RU" sz="1400" b="1" strike="noStrike" spc="-15">
                    <a:solidFill>
                      <a:srgbClr val="2F5597"/>
                    </a:solidFill>
                    <a:latin typeface="Montserrat"/>
                  </a:rPr>
                  <a:t>Ограничения по участию:</a:t>
                </a:r>
                <a:endParaRPr lang="ru-RU" sz="1400" b="0" strike="noStrike" spc="-1">
                  <a:latin typeface="Arial"/>
                </a:endParaRPr>
              </a:p>
            </p:txBody>
          </p:sp>
        </p:grpSp>
        <p:grpSp>
          <p:nvGrpSpPr>
            <p:cNvPr id="158" name="Группа 5"/>
            <p:cNvGrpSpPr/>
            <p:nvPr/>
          </p:nvGrpSpPr>
          <p:grpSpPr>
            <a:xfrm>
              <a:off x="527040" y="3591720"/>
              <a:ext cx="5373360" cy="2381040"/>
              <a:chOff x="527040" y="3591720"/>
              <a:chExt cx="5373360" cy="2381040"/>
            </a:xfrm>
          </p:grpSpPr>
          <p:sp>
            <p:nvSpPr>
              <p:cNvPr id="159" name="TextBox 62"/>
              <p:cNvSpPr/>
              <p:nvPr/>
            </p:nvSpPr>
            <p:spPr>
              <a:xfrm>
                <a:off x="527040" y="3591720"/>
                <a:ext cx="4644720" cy="3034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ru-RU" sz="1400" b="1" strike="noStrike" spc="-15">
                    <a:solidFill>
                      <a:srgbClr val="2F5597"/>
                    </a:solidFill>
                    <a:latin typeface="Montserrat"/>
                  </a:rPr>
                  <a:t>Страховой случай в рамках эксперимента:</a:t>
                </a:r>
                <a:endParaRPr lang="ru-RU" sz="1400" b="0" strike="noStrike" spc="-1">
                  <a:latin typeface="Arial"/>
                </a:endParaRPr>
              </a:p>
            </p:txBody>
          </p:sp>
          <p:sp>
            <p:nvSpPr>
              <p:cNvPr id="160" name="Скругленный прямоугольник 65"/>
              <p:cNvSpPr/>
              <p:nvPr/>
            </p:nvSpPr>
            <p:spPr>
              <a:xfrm>
                <a:off x="527040" y="3928320"/>
                <a:ext cx="5373360" cy="2044440"/>
              </a:xfrm>
              <a:prstGeom prst="roundRect">
                <a:avLst>
                  <a:gd name="adj" fmla="val 9357"/>
                </a:avLst>
              </a:prstGeom>
              <a:noFill/>
              <a:ln w="38100">
                <a:solidFill>
                  <a:srgbClr val="BD29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90000" tIns="45000" rIns="90000" bIns="45000" anchor="ctr">
                <a:noAutofit/>
              </a:bodyPr>
              <a:lstStyle/>
              <a:p>
                <a:pPr marL="171360" indent="-171000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Утрата трудоспособности по заболеванию или травме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Необходимость ухода за больным членом семьи, в том числе за больным ребенком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Карантин застрахованного лица или ребенка в возрасте до 7 лет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Осуществление протезирования по медицинским показаниям в стационаре</a:t>
                </a:r>
                <a:endParaRPr lang="ru-RU" sz="1200" b="0" strike="noStrike" spc="-1">
                  <a:latin typeface="Arial"/>
                </a:endParaRPr>
              </a:p>
              <a:p>
                <a:pPr marL="171360" indent="-171000">
                  <a:lnSpc>
                    <a:spcPct val="100000"/>
                  </a:lnSpc>
                  <a:buClr>
                    <a:srgbClr val="594F8C"/>
                  </a:buClr>
                  <a:buFont typeface="Wingdings" charset="2"/>
                  <a:buChar char=""/>
                </a:pPr>
                <a:r>
                  <a:rPr lang="ru-RU" sz="1200" b="0" strike="noStrike" spc="-1">
                    <a:solidFill>
                      <a:srgbClr val="594F8C"/>
                    </a:solidFill>
                    <a:latin typeface="Montserrat"/>
                  </a:rPr>
                  <a:t>Лечение в санатории после выписки из стационара</a:t>
                </a:r>
                <a:endParaRPr lang="ru-RU" sz="1200" b="0" strike="noStrike" spc="-1">
                  <a:latin typeface="Arial"/>
                </a:endParaRPr>
              </a:p>
            </p:txBody>
          </p:sp>
        </p:grpSp>
        <p:sp>
          <p:nvSpPr>
            <p:cNvPr id="161" name="Скругленный прямоугольник 66"/>
            <p:cNvSpPr/>
            <p:nvPr/>
          </p:nvSpPr>
          <p:spPr>
            <a:xfrm>
              <a:off x="6433200" y="3446640"/>
              <a:ext cx="5377680" cy="1403280"/>
            </a:xfrm>
            <a:prstGeom prst="roundRect">
              <a:avLst>
                <a:gd name="adj" fmla="val 9357"/>
              </a:avLst>
            </a:prstGeom>
            <a:noFill/>
            <a:ln w="38100">
              <a:solidFill>
                <a:srgbClr val="BD29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marL="171360" indent="-171000" algn="just">
                <a:lnSpc>
                  <a:spcPct val="100000"/>
                </a:lnSpc>
                <a:buClr>
                  <a:srgbClr val="594F8C"/>
                </a:buClr>
                <a:buFont typeface="Wingdings" charset="2"/>
                <a:buChar char=""/>
              </a:pPr>
              <a:r>
                <a:rPr lang="ru-RU" sz="1200" b="0" strike="noStrike" spc="-1">
                  <a:solidFill>
                    <a:srgbClr val="594F8C"/>
                  </a:solidFill>
                  <a:latin typeface="Montserrat"/>
                </a:rPr>
                <a:t>В электронном виде:</a:t>
              </a:r>
              <a:endParaRPr lang="ru-RU" sz="1200" b="0" strike="noStrike" spc="-1">
                <a:latin typeface="Arial"/>
              </a:endParaRPr>
            </a:p>
            <a:p>
              <a:pPr marL="628560" lvl="1" indent="-171000" algn="just">
                <a:lnSpc>
                  <a:spcPct val="100000"/>
                </a:lnSpc>
                <a:buClr>
                  <a:srgbClr val="594F8C"/>
                </a:buClr>
                <a:buFont typeface="Arial"/>
                <a:buChar char="•"/>
              </a:pPr>
              <a:r>
                <a:rPr lang="ru-RU" sz="1200" b="0" strike="noStrike" spc="-1">
                  <a:solidFill>
                    <a:srgbClr val="594F8C"/>
                  </a:solidFill>
                  <a:latin typeface="Montserrat"/>
                </a:rPr>
                <a:t>мобильное приложение «Мой налог»</a:t>
              </a:r>
              <a:endParaRPr lang="ru-RU" sz="1200" b="0" strike="noStrike" spc="-1">
                <a:latin typeface="Arial"/>
              </a:endParaRPr>
            </a:p>
            <a:p>
              <a:pPr marL="628560" lvl="1" indent="-171000" algn="just">
                <a:lnSpc>
                  <a:spcPct val="100000"/>
                </a:lnSpc>
                <a:buClr>
                  <a:srgbClr val="594F8C"/>
                </a:buClr>
                <a:buFont typeface="Arial"/>
                <a:buChar char="•"/>
              </a:pPr>
              <a:r>
                <a:rPr lang="ru-RU" sz="1200" b="0" strike="noStrike" spc="-1">
                  <a:solidFill>
                    <a:srgbClr val="594F8C"/>
                  </a:solidFill>
                  <a:latin typeface="Montserrat"/>
                </a:rPr>
                <a:t>ЕПГУ</a:t>
              </a:r>
              <a:endParaRPr lang="ru-RU" sz="1200" b="0" strike="noStrike" spc="-1">
                <a:latin typeface="Arial"/>
              </a:endParaRPr>
            </a:p>
            <a:p>
              <a:pPr marL="171360" indent="-171000" algn="just">
                <a:lnSpc>
                  <a:spcPct val="100000"/>
                </a:lnSpc>
                <a:buClr>
                  <a:srgbClr val="594F8C"/>
                </a:buClr>
                <a:buFont typeface="Wingdings" charset="2"/>
                <a:buChar char=""/>
              </a:pPr>
              <a:r>
                <a:rPr lang="ru-RU" sz="1200" b="0" strike="noStrike" spc="-1">
                  <a:solidFill>
                    <a:srgbClr val="594F8C"/>
                  </a:solidFill>
                  <a:latin typeface="Montserrat"/>
                </a:rPr>
                <a:t>На бумажном носителе:</a:t>
              </a:r>
              <a:endParaRPr lang="ru-RU" sz="1200" b="0" strike="noStrike" spc="-1">
                <a:latin typeface="Arial"/>
              </a:endParaRPr>
            </a:p>
            <a:p>
              <a:pPr marL="628560" lvl="1" indent="-171000" algn="just">
                <a:lnSpc>
                  <a:spcPct val="100000"/>
                </a:lnSpc>
                <a:buClr>
                  <a:srgbClr val="594F8C"/>
                </a:buClr>
                <a:buFont typeface="Arial"/>
                <a:buChar char="•"/>
              </a:pPr>
              <a:r>
                <a:rPr lang="ru-RU" sz="1200" b="0" strike="noStrike" spc="-1">
                  <a:solidFill>
                    <a:srgbClr val="594F8C"/>
                  </a:solidFill>
                  <a:latin typeface="Montserrat"/>
                </a:rPr>
                <a:t>в клиентской службе ОСФР</a:t>
              </a:r>
              <a:endParaRPr lang="ru-RU" sz="1200" b="0" strike="noStrike" spc="-1">
                <a:latin typeface="Arial"/>
              </a:endParaRPr>
            </a:p>
          </p:txBody>
        </p:sp>
        <p:sp>
          <p:nvSpPr>
            <p:cNvPr id="162" name="TextBox 67"/>
            <p:cNvSpPr/>
            <p:nvPr/>
          </p:nvSpPr>
          <p:spPr>
            <a:xfrm>
              <a:off x="6307200" y="3124800"/>
              <a:ext cx="3970440" cy="303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1400" b="1" strike="noStrike" spc="-15">
                  <a:solidFill>
                    <a:srgbClr val="2F5597"/>
                  </a:solidFill>
                  <a:latin typeface="Montserrat"/>
                </a:rPr>
                <a:t>Взаимодействие осуществляется:</a:t>
              </a:r>
              <a:endParaRPr lang="ru-RU" sz="1400" b="0" strike="noStrike" spc="-1">
                <a:latin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164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5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66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67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8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69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70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1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2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3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4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75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76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77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65412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178" name="Прямоугольник 29"/>
          <p:cNvSpPr/>
          <p:nvPr/>
        </p:nvSpPr>
        <p:spPr>
          <a:xfrm>
            <a:off x="1171080" y="97200"/>
            <a:ext cx="10877760" cy="44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300" b="0" strike="noStrike" spc="-15">
                <a:solidFill>
                  <a:srgbClr val="594F8C"/>
                </a:solidFill>
                <a:latin typeface="Montserrat"/>
              </a:rPr>
              <a:t>Основные этапы эксперимента</a:t>
            </a:r>
            <a:endParaRPr lang="ru-RU" sz="2300" b="0" strike="noStrike" spc="-1">
              <a:latin typeface="Arial"/>
            </a:endParaRPr>
          </a:p>
        </p:txBody>
      </p:sp>
      <p:grpSp>
        <p:nvGrpSpPr>
          <p:cNvPr id="179" name="object 18"/>
          <p:cNvGrpSpPr/>
          <p:nvPr/>
        </p:nvGrpSpPr>
        <p:grpSpPr>
          <a:xfrm>
            <a:off x="578520" y="1188000"/>
            <a:ext cx="10533240" cy="804960"/>
            <a:chOff x="578520" y="1188000"/>
            <a:chExt cx="10533240" cy="804960"/>
          </a:xfrm>
        </p:grpSpPr>
        <p:sp>
          <p:nvSpPr>
            <p:cNvPr id="180" name="object 19"/>
            <p:cNvSpPr/>
            <p:nvPr/>
          </p:nvSpPr>
          <p:spPr>
            <a:xfrm>
              <a:off x="578520" y="118800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  <a:lnTo>
                    <a:pt x="496950" y="0"/>
                  </a:lnTo>
                  <a:close/>
                </a:path>
              </a:pathLst>
            </a:custGeom>
            <a:gradFill rotWithShape="0">
              <a:gsLst>
                <a:gs pos="0">
                  <a:srgbClr val="BD2981"/>
                </a:gs>
                <a:gs pos="100000">
                  <a:srgbClr val="F20C0C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1" name="object 20"/>
            <p:cNvSpPr/>
            <p:nvPr/>
          </p:nvSpPr>
          <p:spPr>
            <a:xfrm>
              <a:off x="578520" y="118800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2" name="object 21"/>
            <p:cNvSpPr/>
            <p:nvPr/>
          </p:nvSpPr>
          <p:spPr>
            <a:xfrm>
              <a:off x="801360" y="1188000"/>
              <a:ext cx="10310400" cy="804960"/>
            </a:xfrm>
            <a:custGeom>
              <a:avLst/>
              <a:gdLst/>
              <a:ahLst/>
              <a:cxnLst/>
              <a:rect l="l" t="t" r="r" b="b"/>
              <a:pathLst>
                <a:path w="8858885" h="462280">
                  <a:moveTo>
                    <a:pt x="8785593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8785593" y="461911"/>
                  </a:lnTo>
                  <a:lnTo>
                    <a:pt x="8813904" y="456195"/>
                  </a:lnTo>
                  <a:lnTo>
                    <a:pt x="8837023" y="440605"/>
                  </a:lnTo>
                  <a:lnTo>
                    <a:pt x="8852610" y="417479"/>
                  </a:lnTo>
                  <a:lnTo>
                    <a:pt x="8858326" y="389153"/>
                  </a:lnTo>
                  <a:lnTo>
                    <a:pt x="8858326" y="72745"/>
                  </a:lnTo>
                  <a:lnTo>
                    <a:pt x="8852610" y="44426"/>
                  </a:lnTo>
                  <a:lnTo>
                    <a:pt x="8837023" y="21304"/>
                  </a:lnTo>
                  <a:lnTo>
                    <a:pt x="8813904" y="5715"/>
                  </a:lnTo>
                  <a:lnTo>
                    <a:pt x="8785593" y="0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83" name="TextBox 61"/>
          <p:cNvSpPr/>
          <p:nvPr/>
        </p:nvSpPr>
        <p:spPr>
          <a:xfrm>
            <a:off x="1089360" y="1329120"/>
            <a:ext cx="967104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Вступление в  добровольные правоотношения по обязательному социальному страхованию на случай временной нетрудоспособности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84" name="object 18"/>
          <p:cNvGrpSpPr/>
          <p:nvPr/>
        </p:nvGrpSpPr>
        <p:grpSpPr>
          <a:xfrm>
            <a:off x="578520" y="2185560"/>
            <a:ext cx="10533240" cy="804960"/>
            <a:chOff x="578520" y="2185560"/>
            <a:chExt cx="10533240" cy="804960"/>
          </a:xfrm>
        </p:grpSpPr>
        <p:sp>
          <p:nvSpPr>
            <p:cNvPr id="185" name="object 19"/>
            <p:cNvSpPr/>
            <p:nvPr/>
          </p:nvSpPr>
          <p:spPr>
            <a:xfrm>
              <a:off x="578520" y="218556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  <a:lnTo>
                    <a:pt x="496950" y="0"/>
                  </a:lnTo>
                  <a:close/>
                </a:path>
              </a:pathLst>
            </a:custGeom>
            <a:gradFill rotWithShape="0">
              <a:gsLst>
                <a:gs pos="0">
                  <a:srgbClr val="BD2981"/>
                </a:gs>
                <a:gs pos="100000">
                  <a:srgbClr val="F20C0C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6" name="object 20"/>
            <p:cNvSpPr/>
            <p:nvPr/>
          </p:nvSpPr>
          <p:spPr>
            <a:xfrm>
              <a:off x="578520" y="218556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7" name="object 21"/>
            <p:cNvSpPr/>
            <p:nvPr/>
          </p:nvSpPr>
          <p:spPr>
            <a:xfrm>
              <a:off x="801360" y="2185560"/>
              <a:ext cx="10310400" cy="804960"/>
            </a:xfrm>
            <a:custGeom>
              <a:avLst/>
              <a:gdLst/>
              <a:ahLst/>
              <a:cxnLst/>
              <a:rect l="l" t="t" r="r" b="b"/>
              <a:pathLst>
                <a:path w="8858885" h="462280">
                  <a:moveTo>
                    <a:pt x="8785593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8785593" y="461911"/>
                  </a:lnTo>
                  <a:lnTo>
                    <a:pt x="8813904" y="456195"/>
                  </a:lnTo>
                  <a:lnTo>
                    <a:pt x="8837023" y="440605"/>
                  </a:lnTo>
                  <a:lnTo>
                    <a:pt x="8852610" y="417479"/>
                  </a:lnTo>
                  <a:lnTo>
                    <a:pt x="8858326" y="389153"/>
                  </a:lnTo>
                  <a:lnTo>
                    <a:pt x="8858326" y="72745"/>
                  </a:lnTo>
                  <a:lnTo>
                    <a:pt x="8852610" y="44426"/>
                  </a:lnTo>
                  <a:lnTo>
                    <a:pt x="8837023" y="21304"/>
                  </a:lnTo>
                  <a:lnTo>
                    <a:pt x="8813904" y="5715"/>
                  </a:lnTo>
                  <a:lnTo>
                    <a:pt x="8785593" y="0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88" name="TextBox 61"/>
          <p:cNvSpPr/>
          <p:nvPr/>
        </p:nvSpPr>
        <p:spPr>
          <a:xfrm>
            <a:off x="1113120" y="2449800"/>
            <a:ext cx="967104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Уплата страховых взносов в рамках правоотношений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189" name="object 18"/>
          <p:cNvGrpSpPr/>
          <p:nvPr/>
        </p:nvGrpSpPr>
        <p:grpSpPr>
          <a:xfrm>
            <a:off x="578520" y="3170160"/>
            <a:ext cx="10533240" cy="804960"/>
            <a:chOff x="578520" y="3170160"/>
            <a:chExt cx="10533240" cy="804960"/>
          </a:xfrm>
        </p:grpSpPr>
        <p:sp>
          <p:nvSpPr>
            <p:cNvPr id="190" name="object 19"/>
            <p:cNvSpPr/>
            <p:nvPr/>
          </p:nvSpPr>
          <p:spPr>
            <a:xfrm>
              <a:off x="578520" y="317016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  <a:lnTo>
                    <a:pt x="496950" y="0"/>
                  </a:lnTo>
                  <a:close/>
                </a:path>
              </a:pathLst>
            </a:custGeom>
            <a:gradFill rotWithShape="0">
              <a:gsLst>
                <a:gs pos="0">
                  <a:srgbClr val="BD2981"/>
                </a:gs>
                <a:gs pos="100000">
                  <a:srgbClr val="F20C0C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1" name="object 20"/>
            <p:cNvSpPr/>
            <p:nvPr/>
          </p:nvSpPr>
          <p:spPr>
            <a:xfrm>
              <a:off x="578520" y="317016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2" name="object 21"/>
            <p:cNvSpPr/>
            <p:nvPr/>
          </p:nvSpPr>
          <p:spPr>
            <a:xfrm>
              <a:off x="801360" y="3170160"/>
              <a:ext cx="10310400" cy="804960"/>
            </a:xfrm>
            <a:custGeom>
              <a:avLst/>
              <a:gdLst/>
              <a:ahLst/>
              <a:cxnLst/>
              <a:rect l="l" t="t" r="r" b="b"/>
              <a:pathLst>
                <a:path w="8858885" h="462280">
                  <a:moveTo>
                    <a:pt x="8785593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8785593" y="461911"/>
                  </a:lnTo>
                  <a:lnTo>
                    <a:pt x="8813904" y="456195"/>
                  </a:lnTo>
                  <a:lnTo>
                    <a:pt x="8837023" y="440605"/>
                  </a:lnTo>
                  <a:lnTo>
                    <a:pt x="8852610" y="417479"/>
                  </a:lnTo>
                  <a:lnTo>
                    <a:pt x="8858326" y="389153"/>
                  </a:lnTo>
                  <a:lnTo>
                    <a:pt x="8858326" y="72745"/>
                  </a:lnTo>
                  <a:lnTo>
                    <a:pt x="8852610" y="44426"/>
                  </a:lnTo>
                  <a:lnTo>
                    <a:pt x="8837023" y="21304"/>
                  </a:lnTo>
                  <a:lnTo>
                    <a:pt x="8813904" y="5715"/>
                  </a:lnTo>
                  <a:lnTo>
                    <a:pt x="8785593" y="0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93" name="TextBox 61"/>
          <p:cNvSpPr/>
          <p:nvPr/>
        </p:nvSpPr>
        <p:spPr>
          <a:xfrm>
            <a:off x="1142280" y="3415680"/>
            <a:ext cx="967104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Приобретение права на получение пособия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94" name="Isosceles Triangle 13"/>
          <p:cNvSpPr/>
          <p:nvPr/>
        </p:nvSpPr>
        <p:spPr>
          <a:xfrm rot="12923400">
            <a:off x="10993320" y="915480"/>
            <a:ext cx="274680" cy="544680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5" name="Isosceles Triangle 13"/>
          <p:cNvSpPr/>
          <p:nvPr/>
        </p:nvSpPr>
        <p:spPr>
          <a:xfrm rot="12923400">
            <a:off x="11004840" y="1928880"/>
            <a:ext cx="274680" cy="544680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6" name="Isosceles Triangle 13"/>
          <p:cNvSpPr/>
          <p:nvPr/>
        </p:nvSpPr>
        <p:spPr>
          <a:xfrm rot="12923400">
            <a:off x="10993320" y="2882520"/>
            <a:ext cx="274680" cy="544680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7" name="TextBox 61"/>
          <p:cNvSpPr/>
          <p:nvPr/>
        </p:nvSpPr>
        <p:spPr>
          <a:xfrm>
            <a:off x="1142280" y="4461840"/>
            <a:ext cx="967104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Изменение размера страховых взносов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98" name="Isosceles Triangle 13"/>
          <p:cNvSpPr/>
          <p:nvPr/>
        </p:nvSpPr>
        <p:spPr>
          <a:xfrm rot="12923400">
            <a:off x="10993320" y="3887640"/>
            <a:ext cx="274680" cy="544680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99" name="object 18"/>
          <p:cNvGrpSpPr/>
          <p:nvPr/>
        </p:nvGrpSpPr>
        <p:grpSpPr>
          <a:xfrm>
            <a:off x="473400" y="5151960"/>
            <a:ext cx="10638360" cy="804960"/>
            <a:chOff x="473400" y="5151960"/>
            <a:chExt cx="10638360" cy="804960"/>
          </a:xfrm>
        </p:grpSpPr>
        <p:sp>
          <p:nvSpPr>
            <p:cNvPr id="200" name="object 19"/>
            <p:cNvSpPr/>
            <p:nvPr/>
          </p:nvSpPr>
          <p:spPr>
            <a:xfrm>
              <a:off x="473400" y="5151960"/>
              <a:ext cx="58428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  <a:lnTo>
                    <a:pt x="496950" y="0"/>
                  </a:lnTo>
                  <a:close/>
                </a:path>
              </a:pathLst>
            </a:custGeom>
            <a:gradFill rotWithShape="0">
              <a:gsLst>
                <a:gs pos="0">
                  <a:srgbClr val="BD2981"/>
                </a:gs>
                <a:gs pos="100000">
                  <a:srgbClr val="F20C0C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1" name="object 20"/>
            <p:cNvSpPr/>
            <p:nvPr/>
          </p:nvSpPr>
          <p:spPr>
            <a:xfrm>
              <a:off x="473400" y="5151960"/>
              <a:ext cx="58428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2" name="object 21"/>
            <p:cNvSpPr/>
            <p:nvPr/>
          </p:nvSpPr>
          <p:spPr>
            <a:xfrm>
              <a:off x="698400" y="5151960"/>
              <a:ext cx="10413360" cy="804960"/>
            </a:xfrm>
            <a:custGeom>
              <a:avLst/>
              <a:gdLst/>
              <a:ahLst/>
              <a:cxnLst/>
              <a:rect l="l" t="t" r="r" b="b"/>
              <a:pathLst>
                <a:path w="8858885" h="462280">
                  <a:moveTo>
                    <a:pt x="8785593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8785593" y="461911"/>
                  </a:lnTo>
                  <a:lnTo>
                    <a:pt x="8813904" y="456195"/>
                  </a:lnTo>
                  <a:lnTo>
                    <a:pt x="8837023" y="440605"/>
                  </a:lnTo>
                  <a:lnTo>
                    <a:pt x="8852610" y="417479"/>
                  </a:lnTo>
                  <a:lnTo>
                    <a:pt x="8858326" y="389153"/>
                  </a:lnTo>
                  <a:lnTo>
                    <a:pt x="8858326" y="72745"/>
                  </a:lnTo>
                  <a:lnTo>
                    <a:pt x="8852610" y="44426"/>
                  </a:lnTo>
                  <a:lnTo>
                    <a:pt x="8837023" y="21304"/>
                  </a:lnTo>
                  <a:lnTo>
                    <a:pt x="8813904" y="5715"/>
                  </a:lnTo>
                  <a:lnTo>
                    <a:pt x="8785593" y="0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03" name="TextBox 61"/>
          <p:cNvSpPr/>
          <p:nvPr/>
        </p:nvSpPr>
        <p:spPr>
          <a:xfrm>
            <a:off x="1142280" y="5483160"/>
            <a:ext cx="967104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Прекращение добровольных правоотношений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04" name="Isosceles Triangle 13"/>
          <p:cNvSpPr/>
          <p:nvPr/>
        </p:nvSpPr>
        <p:spPr>
          <a:xfrm rot="12923400">
            <a:off x="11021760" y="4863600"/>
            <a:ext cx="274680" cy="544680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205" name="object 18"/>
          <p:cNvGrpSpPr/>
          <p:nvPr/>
        </p:nvGrpSpPr>
        <p:grpSpPr>
          <a:xfrm>
            <a:off x="578520" y="4160160"/>
            <a:ext cx="10533240" cy="804960"/>
            <a:chOff x="578520" y="4160160"/>
            <a:chExt cx="10533240" cy="804960"/>
          </a:xfrm>
        </p:grpSpPr>
        <p:sp>
          <p:nvSpPr>
            <p:cNvPr id="206" name="object 19"/>
            <p:cNvSpPr/>
            <p:nvPr/>
          </p:nvSpPr>
          <p:spPr>
            <a:xfrm>
              <a:off x="578520" y="416016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  <a:lnTo>
                    <a:pt x="496950" y="0"/>
                  </a:lnTo>
                  <a:close/>
                </a:path>
              </a:pathLst>
            </a:custGeom>
            <a:gradFill rotWithShape="0">
              <a:gsLst>
                <a:gs pos="0">
                  <a:srgbClr val="BD2981"/>
                </a:gs>
                <a:gs pos="100000">
                  <a:srgbClr val="F20C0C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7" name="object 20"/>
            <p:cNvSpPr/>
            <p:nvPr/>
          </p:nvSpPr>
          <p:spPr>
            <a:xfrm>
              <a:off x="578520" y="4160160"/>
              <a:ext cx="578160" cy="80496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8" name="object 21"/>
            <p:cNvSpPr/>
            <p:nvPr/>
          </p:nvSpPr>
          <p:spPr>
            <a:xfrm>
              <a:off x="801360" y="4160160"/>
              <a:ext cx="10310400" cy="804960"/>
            </a:xfrm>
            <a:custGeom>
              <a:avLst/>
              <a:gdLst/>
              <a:ahLst/>
              <a:cxnLst/>
              <a:rect l="l" t="t" r="r" b="b"/>
              <a:pathLst>
                <a:path w="8858885" h="462280">
                  <a:moveTo>
                    <a:pt x="8785593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8785593" y="461911"/>
                  </a:lnTo>
                  <a:lnTo>
                    <a:pt x="8813904" y="456195"/>
                  </a:lnTo>
                  <a:lnTo>
                    <a:pt x="8837023" y="440605"/>
                  </a:lnTo>
                  <a:lnTo>
                    <a:pt x="8852610" y="417479"/>
                  </a:lnTo>
                  <a:lnTo>
                    <a:pt x="8858326" y="389153"/>
                  </a:lnTo>
                  <a:lnTo>
                    <a:pt x="8858326" y="72745"/>
                  </a:lnTo>
                  <a:lnTo>
                    <a:pt x="8852610" y="44426"/>
                  </a:lnTo>
                  <a:lnTo>
                    <a:pt x="8837023" y="21304"/>
                  </a:lnTo>
                  <a:lnTo>
                    <a:pt x="8813904" y="5715"/>
                  </a:lnTo>
                  <a:lnTo>
                    <a:pt x="8785593" y="0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210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1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12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13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4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15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16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7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8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9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0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21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22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23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224" name="Прямоугольник 29"/>
          <p:cNvSpPr/>
          <p:nvPr/>
        </p:nvSpPr>
        <p:spPr>
          <a:xfrm>
            <a:off x="1171080" y="9720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Вступление в  добровольные правоотношения и уплата страховых взносов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25" name="TextBox 53"/>
          <p:cNvSpPr/>
          <p:nvPr/>
        </p:nvSpPr>
        <p:spPr>
          <a:xfrm>
            <a:off x="207360" y="839880"/>
            <a:ext cx="350100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Вступление в правоотношения:</a:t>
            </a:r>
            <a:endParaRPr lang="ru-RU" sz="1400" b="0" strike="noStrike" spc="-1">
              <a:latin typeface="Arial"/>
            </a:endParaRPr>
          </a:p>
        </p:txBody>
      </p:sp>
      <p:grpSp>
        <p:nvGrpSpPr>
          <p:cNvPr id="226" name="Группа 9"/>
          <p:cNvGrpSpPr/>
          <p:nvPr/>
        </p:nvGrpSpPr>
        <p:grpSpPr>
          <a:xfrm>
            <a:off x="293040" y="1147680"/>
            <a:ext cx="4826880" cy="2480040"/>
            <a:chOff x="293040" y="1147680"/>
            <a:chExt cx="4826880" cy="2480040"/>
          </a:xfrm>
        </p:grpSpPr>
        <p:sp>
          <p:nvSpPr>
            <p:cNvPr id="227" name="Скругленный прямоугольник 83"/>
            <p:cNvSpPr/>
            <p:nvPr/>
          </p:nvSpPr>
          <p:spPr>
            <a:xfrm>
              <a:off x="293040" y="1147680"/>
              <a:ext cx="4826880" cy="2480040"/>
            </a:xfrm>
            <a:prstGeom prst="roundRect">
              <a:avLst>
                <a:gd name="adj" fmla="val 9357"/>
              </a:avLst>
            </a:prstGeom>
            <a:solidFill>
              <a:schemeClr val="bg1"/>
            </a:solidFill>
            <a:ln w="38100">
              <a:solidFill>
                <a:srgbClr val="BD29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228" name="Схема 3"/>
            <p:cNvGrpSpPr/>
            <p:nvPr/>
          </p:nvGrpSpPr>
          <p:grpSpPr>
            <a:xfrm>
              <a:off x="0" y="0"/>
              <a:ext cx="0" cy="0"/>
              <a:chOff x="0" y="0"/>
              <a:chExt cx="0" cy="0"/>
            </a:xfrm>
          </p:grpSpPr>
        </p:grpSp>
      </p:grpSp>
      <p:sp>
        <p:nvSpPr>
          <p:cNvPr id="229" name="TextBox 55"/>
          <p:cNvSpPr/>
          <p:nvPr/>
        </p:nvSpPr>
        <p:spPr>
          <a:xfrm>
            <a:off x="7381884" y="785794"/>
            <a:ext cx="2143140" cy="306323"/>
          </a:xfrm>
          <a:prstGeom prst="rect">
            <a:avLst/>
          </a:prstGeom>
          <a:noFill/>
          <a:ln w="0">
            <a:noFill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 dirty="0">
                <a:solidFill>
                  <a:srgbClr val="2F5597"/>
                </a:solidFill>
                <a:latin typeface="Montserrat"/>
              </a:rPr>
              <a:t>Страховые взносы: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230" name="Скругленный прямоугольник 81"/>
          <p:cNvSpPr/>
          <p:nvPr/>
        </p:nvSpPr>
        <p:spPr>
          <a:xfrm>
            <a:off x="7605720" y="1155600"/>
            <a:ext cx="4170600" cy="24804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1" name="TextBox 56"/>
          <p:cNvSpPr/>
          <p:nvPr/>
        </p:nvSpPr>
        <p:spPr>
          <a:xfrm>
            <a:off x="7755480" y="1405440"/>
            <a:ext cx="1092240" cy="637920"/>
          </a:xfrm>
          <a:prstGeom prst="rect">
            <a:avLst/>
          </a:prstGeom>
          <a:noFill/>
          <a:ln w="0">
            <a:solidFill>
              <a:srgbClr val="5B9BD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5" dirty="0">
                <a:solidFill>
                  <a:srgbClr val="2F5597"/>
                </a:solidFill>
                <a:latin typeface="Montserrat"/>
              </a:rPr>
              <a:t>Размер страховых взносов</a:t>
            </a:r>
            <a:endParaRPr lang="ru-RU" sz="1200" b="0" strike="noStrike" spc="-1" dirty="0">
              <a:latin typeface="Arial"/>
            </a:endParaRPr>
          </a:p>
        </p:txBody>
      </p:sp>
      <p:sp>
        <p:nvSpPr>
          <p:cNvPr id="232" name="Скругленный прямоугольник 57"/>
          <p:cNvSpPr/>
          <p:nvPr/>
        </p:nvSpPr>
        <p:spPr>
          <a:xfrm>
            <a:off x="7815240" y="2211840"/>
            <a:ext cx="930240" cy="5616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594F8C"/>
                </a:solidFill>
                <a:latin typeface="Montserrat"/>
              </a:rPr>
              <a:t>1 344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33" name="Скругленный прямоугольник 58"/>
          <p:cNvSpPr/>
          <p:nvPr/>
        </p:nvSpPr>
        <p:spPr>
          <a:xfrm>
            <a:off x="7819200" y="2894040"/>
            <a:ext cx="930240" cy="5439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594F8C"/>
                </a:solidFill>
                <a:latin typeface="Montserrat"/>
              </a:rPr>
              <a:t>1 920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34" name="Равно 65"/>
          <p:cNvSpPr/>
          <p:nvPr/>
        </p:nvSpPr>
        <p:spPr>
          <a:xfrm>
            <a:off x="8779320" y="2233080"/>
            <a:ext cx="330120" cy="580320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5B9BD5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5" name="Равно 72"/>
          <p:cNvSpPr/>
          <p:nvPr/>
        </p:nvSpPr>
        <p:spPr>
          <a:xfrm>
            <a:off x="8769600" y="2925000"/>
            <a:ext cx="330120" cy="481680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5B9BD5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6" name="Прямоугольник 5"/>
          <p:cNvSpPr/>
          <p:nvPr/>
        </p:nvSpPr>
        <p:spPr>
          <a:xfrm>
            <a:off x="10576800" y="1405440"/>
            <a:ext cx="1059480" cy="637920"/>
          </a:xfrm>
          <a:prstGeom prst="rect">
            <a:avLst/>
          </a:prstGeom>
          <a:noFill/>
          <a:ln w="0">
            <a:solidFill>
              <a:srgbClr val="5B9BD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5">
                <a:solidFill>
                  <a:srgbClr val="2F5597"/>
                </a:solidFill>
                <a:latin typeface="Montserrat"/>
              </a:rPr>
              <a:t>Тариф страховых взносов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37" name="TextBox 73"/>
          <p:cNvSpPr/>
          <p:nvPr/>
        </p:nvSpPr>
        <p:spPr>
          <a:xfrm>
            <a:off x="9100080" y="1405440"/>
            <a:ext cx="1210680" cy="637920"/>
          </a:xfrm>
          <a:prstGeom prst="rect">
            <a:avLst/>
          </a:prstGeom>
          <a:noFill/>
          <a:ln w="0">
            <a:solidFill>
              <a:srgbClr val="5B9BD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5">
                <a:solidFill>
                  <a:srgbClr val="2F5597"/>
                </a:solidFill>
                <a:latin typeface="Montserrat"/>
              </a:rPr>
              <a:t>Размер страховой суммы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38" name="Скругленный прямоугольник 74"/>
          <p:cNvSpPr/>
          <p:nvPr/>
        </p:nvSpPr>
        <p:spPr>
          <a:xfrm>
            <a:off x="9138240" y="2211840"/>
            <a:ext cx="1134360" cy="5616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594F8C"/>
                </a:solidFill>
                <a:latin typeface="Montserrat"/>
              </a:rPr>
              <a:t>35 000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39" name="Скругленный прямоугольник 75"/>
          <p:cNvSpPr/>
          <p:nvPr/>
        </p:nvSpPr>
        <p:spPr>
          <a:xfrm>
            <a:off x="9141480" y="2894040"/>
            <a:ext cx="1143720" cy="5439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594F8C"/>
                </a:solidFill>
                <a:latin typeface="Montserrat"/>
              </a:rPr>
              <a:t>50 000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40" name="Умножение 76"/>
          <p:cNvSpPr/>
          <p:nvPr/>
        </p:nvSpPr>
        <p:spPr>
          <a:xfrm>
            <a:off x="10312920" y="2233080"/>
            <a:ext cx="399960" cy="518760"/>
          </a:xfrm>
          <a:prstGeom prst="mathMultiply">
            <a:avLst>
              <a:gd name="adj1" fmla="val 23520"/>
            </a:avLst>
          </a:prstGeom>
          <a:solidFill>
            <a:srgbClr val="5B9BD5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Умножение 77"/>
          <p:cNvSpPr/>
          <p:nvPr/>
        </p:nvSpPr>
        <p:spPr>
          <a:xfrm>
            <a:off x="10308240" y="2906640"/>
            <a:ext cx="399960" cy="518760"/>
          </a:xfrm>
          <a:prstGeom prst="mathMultiply">
            <a:avLst>
              <a:gd name="adj1" fmla="val 23520"/>
            </a:avLst>
          </a:prstGeom>
          <a:solidFill>
            <a:srgbClr val="5B9BD5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2" name="Скругленный прямоугольник 78"/>
          <p:cNvSpPr/>
          <p:nvPr/>
        </p:nvSpPr>
        <p:spPr>
          <a:xfrm>
            <a:off x="10741320" y="2211840"/>
            <a:ext cx="810720" cy="5616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594F8C"/>
                </a:solidFill>
                <a:latin typeface="Montserrat"/>
              </a:rPr>
              <a:t>3,84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43" name="Скругленный прямоугольник 79"/>
          <p:cNvSpPr/>
          <p:nvPr/>
        </p:nvSpPr>
        <p:spPr>
          <a:xfrm>
            <a:off x="10741320" y="2876400"/>
            <a:ext cx="810720" cy="5616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0" strike="noStrike" spc="-1">
                <a:solidFill>
                  <a:srgbClr val="594F8C"/>
                </a:solidFill>
                <a:latin typeface="Montserrat"/>
              </a:rPr>
              <a:t>3,84</a:t>
            </a:r>
            <a:endParaRPr lang="ru-RU" sz="2000" b="0" strike="noStrike" spc="-1">
              <a:latin typeface="Aria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="" xmlns:p15="http://schemas.microsoft.com/office/powerpoint/2012/main" xmlns:mc="http://schemas.openxmlformats.org/markup-compatibility/2006" xmlns:p14="http://schemas.microsoft.com/office/powerpoint/2010/main" val="1222762714"/>
              </p:ext>
            </p:extLst>
          </p:nvPr>
        </p:nvGraphicFramePr>
        <p:xfrm>
          <a:off x="523836" y="1285860"/>
          <a:ext cx="4429156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244" name="TextBox 40"/>
          <p:cNvSpPr/>
          <p:nvPr/>
        </p:nvSpPr>
        <p:spPr>
          <a:xfrm>
            <a:off x="9453586" y="785794"/>
            <a:ext cx="20980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 dirty="0">
                <a:solidFill>
                  <a:srgbClr val="2F5597"/>
                </a:solidFill>
                <a:latin typeface="Montserrat"/>
              </a:rPr>
              <a:t>Страховые суммы: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245" name="Скругленный прямоугольник 46"/>
          <p:cNvSpPr/>
          <p:nvPr/>
        </p:nvSpPr>
        <p:spPr>
          <a:xfrm>
            <a:off x="7008120" y="4091400"/>
            <a:ext cx="4826880" cy="25113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При увеличении размеров страховых сумм в случаях повышения МРОТ</a:t>
            </a:r>
            <a:endParaRPr lang="ru-RU" sz="1200" b="0" strike="noStrike" spc="-1">
              <a:latin typeface="Arial"/>
            </a:endParaRPr>
          </a:p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При изменении размера страховой суммы по заявлению застрахованного лица (самозанятого), не ранее чем через 12 месяцев непрерывной уплаты страховых взносов в прежнем размере</a:t>
            </a:r>
            <a:endParaRPr lang="ru-RU" sz="1200" b="0" strike="noStrike" spc="-1">
              <a:latin typeface="Arial"/>
            </a:endParaRPr>
          </a:p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Применение скидок/надбавок к страховому взносу (не ранее чем через 18 календарных месяцев непрерывной уплаты страховых взносов)</a:t>
            </a:r>
            <a:endParaRPr lang="ru-RU" sz="1200" b="0" strike="noStrike" spc="-1">
              <a:latin typeface="Arial"/>
            </a:endParaRPr>
          </a:p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Размер страховых взносов может быть уменьшен на количество дней временной нетрудоспособности застрахованного лица, подтвержденные листком нетрудоспособности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46" name="Скругленный прямоугольник 47"/>
          <p:cNvSpPr/>
          <p:nvPr/>
        </p:nvSpPr>
        <p:spPr>
          <a:xfrm>
            <a:off x="293040" y="4091400"/>
            <a:ext cx="4170600" cy="16401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7" name="TextBox 48"/>
          <p:cNvSpPr/>
          <p:nvPr/>
        </p:nvSpPr>
        <p:spPr>
          <a:xfrm>
            <a:off x="293040" y="3783600"/>
            <a:ext cx="350100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Периодичность уплаты взносов: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48" name="Прямоугольник 4"/>
          <p:cNvSpPr/>
          <p:nvPr/>
        </p:nvSpPr>
        <p:spPr>
          <a:xfrm>
            <a:off x="434160" y="4273200"/>
            <a:ext cx="3948120" cy="130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Ежемесячно</a:t>
            </a: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Единовременно за предстоящие периоды, но не более чем за 12 календарных месяцев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49" name="Скругленный прямоугольник 51"/>
          <p:cNvSpPr/>
          <p:nvPr/>
        </p:nvSpPr>
        <p:spPr>
          <a:xfrm>
            <a:off x="4782960" y="4091400"/>
            <a:ext cx="1915560" cy="16635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Через МП «Мой налог»</a:t>
            </a:r>
            <a:endParaRPr lang="ru-RU" sz="1200" b="0" strike="noStrike" spc="-1">
              <a:latin typeface="Arial"/>
            </a:endParaRPr>
          </a:p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Через приложение банка</a:t>
            </a:r>
            <a:endParaRPr lang="ru-RU" sz="1200" b="0" strike="noStrike" spc="-1">
              <a:latin typeface="Arial"/>
            </a:endParaRPr>
          </a:p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В отделении банка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50" name="TextBox 60"/>
          <p:cNvSpPr/>
          <p:nvPr/>
        </p:nvSpPr>
        <p:spPr>
          <a:xfrm>
            <a:off x="4782960" y="3783600"/>
            <a:ext cx="175032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Уплата взносов: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51" name="TextBox 61"/>
          <p:cNvSpPr/>
          <p:nvPr/>
        </p:nvSpPr>
        <p:spPr>
          <a:xfrm>
            <a:off x="7018920" y="3783600"/>
            <a:ext cx="48160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Изменение размеров страховых взносов:</a:t>
            </a: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253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4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55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56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7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58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59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0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1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2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3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64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65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66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267" name="Прямоугольник 29"/>
          <p:cNvSpPr/>
          <p:nvPr/>
        </p:nvSpPr>
        <p:spPr>
          <a:xfrm>
            <a:off x="1171080" y="9720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Страховое обеспечение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68" name="TextBox 53"/>
          <p:cNvSpPr/>
          <p:nvPr/>
        </p:nvSpPr>
        <p:spPr>
          <a:xfrm>
            <a:off x="207360" y="865080"/>
            <a:ext cx="350100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Приобретение права на пособие: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69" name="Скругленный прямоугольник 83"/>
          <p:cNvSpPr/>
          <p:nvPr/>
        </p:nvSpPr>
        <p:spPr>
          <a:xfrm>
            <a:off x="293040" y="1172880"/>
            <a:ext cx="4609080" cy="22431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Право на пособие по временной нетрудоспособности наступает при наступлении страхового случая по истечении 6 календарных месяцев непрерывной уплаты страховых взносов</a:t>
            </a:r>
            <a:endParaRPr lang="ru-RU" sz="16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СФР направит уведомление о приобретении права на пособие при наступлении страхового случая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70" name="TextBox 55"/>
          <p:cNvSpPr/>
          <p:nvPr/>
        </p:nvSpPr>
        <p:spPr>
          <a:xfrm>
            <a:off x="5473800" y="865080"/>
            <a:ext cx="350100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Порядок выплаты пособия: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71" name="Скругленный прямоугольник 49"/>
          <p:cNvSpPr/>
          <p:nvPr/>
        </p:nvSpPr>
        <p:spPr>
          <a:xfrm>
            <a:off x="5473800" y="1180800"/>
            <a:ext cx="6317640" cy="223488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Пособие по временной нетрудоспособности будет назначено и выплачено в течение 10 рабочих дней со дня закрытия листка нетрудоспособности при условия согласия застрахованного на выплату страхового обеспечения</a:t>
            </a:r>
            <a:endParaRPr lang="ru-RU" sz="1600" b="0" strike="noStrike" spc="-1">
              <a:latin typeface="Arial"/>
            </a:endParaRPr>
          </a:p>
          <a:p>
            <a:pPr marL="171360" indent="-171000">
              <a:lnSpc>
                <a:spcPct val="100000"/>
              </a:lnSpc>
              <a:buClr>
                <a:srgbClr val="594F8C"/>
              </a:buClr>
              <a:buFont typeface="Wingdings" charset="2"/>
              <a:buChar char=""/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Выплата пособия будет осуществлена на счет застрахованного лица, указанный им в заявлении о вступлении в правоотношения или в согласии на получение страхового обеспечения 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72" name="TextBox 54"/>
          <p:cNvSpPr/>
          <p:nvPr/>
        </p:nvSpPr>
        <p:spPr>
          <a:xfrm>
            <a:off x="4852080" y="3729960"/>
            <a:ext cx="175032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Расчет пособия: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73" name="Скругленный прямоугольник 59"/>
          <p:cNvSpPr/>
          <p:nvPr/>
        </p:nvSpPr>
        <p:spPr>
          <a:xfrm>
            <a:off x="207360" y="5502240"/>
            <a:ext cx="2019960" cy="55908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Размер среднего дневного заработка для расчета пособия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74" name="Скругленный прямоугольник 62"/>
          <p:cNvSpPr/>
          <p:nvPr/>
        </p:nvSpPr>
        <p:spPr>
          <a:xfrm>
            <a:off x="4700880" y="5046480"/>
            <a:ext cx="2146680" cy="6404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от 6 месяцев до 12 месяцев непрерывной уплаты взносов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75" name="Скругленный прямоугольник 63"/>
          <p:cNvSpPr/>
          <p:nvPr/>
        </p:nvSpPr>
        <p:spPr>
          <a:xfrm>
            <a:off x="3002400" y="5502240"/>
            <a:ext cx="1029240" cy="5000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594F8C"/>
                </a:solidFill>
                <a:latin typeface="Montserrat"/>
              </a:rPr>
              <a:t>Размер страховой суммы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276" name="Скругленный прямоугольник 64"/>
          <p:cNvSpPr/>
          <p:nvPr/>
        </p:nvSpPr>
        <p:spPr>
          <a:xfrm>
            <a:off x="11359800" y="4927320"/>
            <a:ext cx="678240" cy="4946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0,6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77" name="Равно 66"/>
          <p:cNvSpPr/>
          <p:nvPr/>
        </p:nvSpPr>
        <p:spPr>
          <a:xfrm>
            <a:off x="2387520" y="5555160"/>
            <a:ext cx="483480" cy="415440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8" name="Умножение 67"/>
          <p:cNvSpPr/>
          <p:nvPr/>
        </p:nvSpPr>
        <p:spPr>
          <a:xfrm>
            <a:off x="4114800" y="5533920"/>
            <a:ext cx="580680" cy="415440"/>
          </a:xfrm>
          <a:prstGeom prst="mathMultiply">
            <a:avLst>
              <a:gd name="adj1" fmla="val 23520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9" name="Скругленный прямоугольник 68"/>
          <p:cNvSpPr/>
          <p:nvPr/>
        </p:nvSpPr>
        <p:spPr>
          <a:xfrm>
            <a:off x="4695840" y="5752440"/>
            <a:ext cx="2156760" cy="6339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свыше 12 месяцев непрерывной уплаты взносов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80" name="Умножение 69"/>
          <p:cNvSpPr/>
          <p:nvPr/>
        </p:nvSpPr>
        <p:spPr>
          <a:xfrm>
            <a:off x="9671040" y="5544360"/>
            <a:ext cx="580680" cy="415440"/>
          </a:xfrm>
          <a:prstGeom prst="mathMultiply">
            <a:avLst>
              <a:gd name="adj1" fmla="val 23520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1" name="Скругленный прямоугольник 70"/>
          <p:cNvSpPr/>
          <p:nvPr/>
        </p:nvSpPr>
        <p:spPr>
          <a:xfrm>
            <a:off x="11359800" y="5486400"/>
            <a:ext cx="678240" cy="4946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0,8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82" name="Скругленный прямоугольник 71"/>
          <p:cNvSpPr/>
          <p:nvPr/>
        </p:nvSpPr>
        <p:spPr>
          <a:xfrm>
            <a:off x="11373120" y="6080760"/>
            <a:ext cx="678240" cy="4946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1,0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83" name="Скругленный прямоугольник 80"/>
          <p:cNvSpPr/>
          <p:nvPr/>
        </p:nvSpPr>
        <p:spPr>
          <a:xfrm>
            <a:off x="10207800" y="4921200"/>
            <a:ext cx="1029240" cy="5000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594F8C"/>
                </a:solidFill>
                <a:latin typeface="Montserrat"/>
              </a:rPr>
              <a:t>Стаж до 5 лет (60 %)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284" name="Скругленный прямоугольник 82"/>
          <p:cNvSpPr/>
          <p:nvPr/>
        </p:nvSpPr>
        <p:spPr>
          <a:xfrm>
            <a:off x="10207800" y="5483520"/>
            <a:ext cx="1033560" cy="5000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594F8C"/>
                </a:solidFill>
                <a:latin typeface="Montserrat"/>
              </a:rPr>
              <a:t>Стаж от 5 до 8 лет (80%)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285" name="Скругленный прямоугольник 84"/>
          <p:cNvSpPr/>
          <p:nvPr/>
        </p:nvSpPr>
        <p:spPr>
          <a:xfrm>
            <a:off x="10207800" y="6066360"/>
            <a:ext cx="1033560" cy="5000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594F8C"/>
                </a:solidFill>
                <a:latin typeface="Montserrat"/>
              </a:rPr>
              <a:t>Стаж свыше 8 лет (100%)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286" name="Скругленный прямоугольник 85"/>
          <p:cNvSpPr/>
          <p:nvPr/>
        </p:nvSpPr>
        <p:spPr>
          <a:xfrm>
            <a:off x="8163360" y="5082840"/>
            <a:ext cx="1529280" cy="13176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594F8C"/>
                </a:solidFill>
                <a:latin typeface="Montserrat"/>
              </a:rPr>
              <a:t>Кол-во календарных дней в месяце за который выплачивается пособие:</a:t>
            </a:r>
            <a:endParaRPr lang="ru-RU" sz="1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28, 29, 30, 31 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87" name="Деление 86"/>
          <p:cNvSpPr/>
          <p:nvPr/>
        </p:nvSpPr>
        <p:spPr>
          <a:xfrm>
            <a:off x="7647480" y="5492520"/>
            <a:ext cx="515520" cy="478080"/>
          </a:xfrm>
          <a:prstGeom prst="mathDivide">
            <a:avLst>
              <a:gd name="adj1" fmla="val 23520"/>
              <a:gd name="adj2" fmla="val 5880"/>
              <a:gd name="adj3" fmla="val 11760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8" name="Скругленный прямоугольник 87"/>
          <p:cNvSpPr/>
          <p:nvPr/>
        </p:nvSpPr>
        <p:spPr>
          <a:xfrm>
            <a:off x="1042920" y="4268880"/>
            <a:ext cx="3148200" cy="55908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Размер пособия по временной нетрудоспособности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89" name="Равно 88"/>
          <p:cNvSpPr/>
          <p:nvPr/>
        </p:nvSpPr>
        <p:spPr>
          <a:xfrm>
            <a:off x="4316400" y="4339800"/>
            <a:ext cx="463320" cy="415440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0" name="Скругленный прямоугольник 89"/>
          <p:cNvSpPr/>
          <p:nvPr/>
        </p:nvSpPr>
        <p:spPr>
          <a:xfrm>
            <a:off x="4902840" y="4240800"/>
            <a:ext cx="2765520" cy="55908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594F8C"/>
                </a:solidFill>
                <a:latin typeface="Montserrat"/>
              </a:rPr>
              <a:t>Размер среднего дневного заработка для расчета пособия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91" name="Умножение 90"/>
          <p:cNvSpPr/>
          <p:nvPr/>
        </p:nvSpPr>
        <p:spPr>
          <a:xfrm>
            <a:off x="7688160" y="4334040"/>
            <a:ext cx="580680" cy="415440"/>
          </a:xfrm>
          <a:prstGeom prst="mathMultiply">
            <a:avLst>
              <a:gd name="adj1" fmla="val 23520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2" name="Скругленный прямоугольник 91"/>
          <p:cNvSpPr/>
          <p:nvPr/>
        </p:nvSpPr>
        <p:spPr>
          <a:xfrm>
            <a:off x="8269200" y="4232520"/>
            <a:ext cx="2099880" cy="6188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594F8C"/>
                </a:solidFill>
                <a:latin typeface="Montserrat"/>
              </a:rPr>
              <a:t>Кол-во календарных дней временной нетрудоспособности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293" name="Скругленный прямоугольник 92"/>
          <p:cNvSpPr/>
          <p:nvPr/>
        </p:nvSpPr>
        <p:spPr>
          <a:xfrm>
            <a:off x="6920280" y="5175000"/>
            <a:ext cx="678240" cy="4946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0,7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94" name="Скругленный прямоугольник 93"/>
          <p:cNvSpPr/>
          <p:nvPr/>
        </p:nvSpPr>
        <p:spPr>
          <a:xfrm>
            <a:off x="6920280" y="5830200"/>
            <a:ext cx="678240" cy="4946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C2DD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strike="noStrike" spc="-1">
                <a:solidFill>
                  <a:srgbClr val="594F8C"/>
                </a:solidFill>
                <a:latin typeface="Montserrat"/>
              </a:rPr>
              <a:t>1,0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296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7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98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99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0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01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02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3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4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5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06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07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08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09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310" name="Прямоугольник 29"/>
          <p:cNvSpPr/>
          <p:nvPr/>
        </p:nvSpPr>
        <p:spPr>
          <a:xfrm>
            <a:off x="1171080" y="9720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Важно!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11" name="Скругленный прямоугольник 83"/>
          <p:cNvSpPr/>
          <p:nvPr/>
        </p:nvSpPr>
        <p:spPr>
          <a:xfrm>
            <a:off x="304560" y="3519000"/>
            <a:ext cx="11507760" cy="8798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Условия, продолжительность выплаты, определение размеров пособия по временной нетрудоспособности определяются в соответствии с статьями 6, 7 и 8 Федерального закона №255-ФЗ</a:t>
            </a:r>
            <a:endParaRPr lang="ru-RU" sz="1600" b="0" strike="noStrike" spc="-1">
              <a:latin typeface="Arial"/>
            </a:endParaRPr>
          </a:p>
        </p:txBody>
      </p:sp>
      <p:graphicFrame>
        <p:nvGraphicFramePr>
          <p:cNvPr id="312" name="Таблица 1"/>
          <p:cNvGraphicFramePr/>
          <p:nvPr/>
        </p:nvGraphicFramePr>
        <p:xfrm>
          <a:off x="300600" y="1311120"/>
          <a:ext cx="11441520" cy="2388000"/>
        </p:xfrm>
        <a:graphic>
          <a:graphicData uri="http://schemas.openxmlformats.org/drawingml/2006/table">
            <a:tbl>
              <a:tblPr/>
              <a:tblGrid>
                <a:gridCol w="955800"/>
                <a:gridCol w="1108080"/>
                <a:gridCol w="781200"/>
                <a:gridCol w="781200"/>
                <a:gridCol w="781200"/>
                <a:gridCol w="781200"/>
                <a:gridCol w="781200"/>
                <a:gridCol w="781200"/>
                <a:gridCol w="781200"/>
                <a:gridCol w="781200"/>
                <a:gridCol w="781200"/>
                <a:gridCol w="781200"/>
                <a:gridCol w="781200"/>
                <a:gridCol w="784440"/>
              </a:tblGrid>
              <a:tr h="33840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страховая сумма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Срок уплаты взносов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28 календарных дней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29 календарных дней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30 календарных дней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31 календарных дней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</a:tr>
              <a:tr h="342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 5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от 5 до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свыше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 5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от 5 до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свыше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 5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от 5 до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свыше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 5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от 5 до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свыше 8 лет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342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35000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от 6 до 12 месяцев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525,00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700,00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875,00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506,90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675,86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844,83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490,00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653,33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816,67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474,19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632,26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790,32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342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35000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свыше 12 месяцев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750,00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1 000,00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1 250,00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724,14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965,52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1 206,90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700,00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933,33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1 166,67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677,42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903,23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1 129,03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342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50000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от 6 до 12 месяцев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750,00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1 000,00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1 250,00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724,14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965,52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1 206,90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700,00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933,33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1 166,67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677,42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903,23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1 129,03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342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50000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свыше 12 месяцев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1 071,43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1 428,57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1 785,71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1 034,48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1 379,31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1 724,14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1 000,00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1 333,33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1 666,67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967,74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1 290,32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1 612,90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7560" marR="75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</a:tbl>
          </a:graphicData>
        </a:graphic>
      </p:graphicFrame>
      <p:sp>
        <p:nvSpPr>
          <p:cNvPr id="313" name="TextBox 46"/>
          <p:cNvSpPr/>
          <p:nvPr/>
        </p:nvSpPr>
        <p:spPr>
          <a:xfrm>
            <a:off x="4490640" y="874440"/>
            <a:ext cx="313560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5">
                <a:solidFill>
                  <a:srgbClr val="2F5597"/>
                </a:solidFill>
                <a:latin typeface="Montserrat"/>
              </a:rPr>
              <a:t>Размеры дневного пособия: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314" name="Скругленный прямоугольник 47"/>
          <p:cNvSpPr/>
          <p:nvPr/>
        </p:nvSpPr>
        <p:spPr>
          <a:xfrm>
            <a:off x="304560" y="4629240"/>
            <a:ext cx="11507760" cy="107244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				Пособие по БиР  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Единовременное пособие при рождении ребенка         не выплачиваются самозанятым!!!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594F8C"/>
                </a:solidFill>
                <a:latin typeface="Montserrat"/>
              </a:rPr>
              <a:t>            Ежемесячное пособие по уходу за ребенком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315" name="Правая фигурная скобка 3"/>
          <p:cNvSpPr/>
          <p:nvPr/>
        </p:nvSpPr>
        <p:spPr>
          <a:xfrm>
            <a:off x="6004080" y="4816080"/>
            <a:ext cx="252720" cy="698400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solidFill>
              <a:srgbClr val="333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317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8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19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20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1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22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23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4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5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6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7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28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29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30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331" name="Прямоугольник 29"/>
          <p:cNvSpPr/>
          <p:nvPr/>
        </p:nvSpPr>
        <p:spPr>
          <a:xfrm>
            <a:off x="1171080" y="9720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Прекращение добровольных правоотношений</a:t>
            </a:r>
            <a:endParaRPr lang="ru-RU" sz="1800" b="0" strike="noStrike" spc="-1">
              <a:latin typeface="Arial"/>
            </a:endParaRPr>
          </a:p>
        </p:txBody>
      </p:sp>
      <p:grpSp>
        <p:nvGrpSpPr>
          <p:cNvPr id="332" name="object 18"/>
          <p:cNvGrpSpPr/>
          <p:nvPr/>
        </p:nvGrpSpPr>
        <p:grpSpPr>
          <a:xfrm>
            <a:off x="1950120" y="960840"/>
            <a:ext cx="8038800" cy="709200"/>
            <a:chOff x="1950120" y="960840"/>
            <a:chExt cx="8038800" cy="709200"/>
          </a:xfrm>
        </p:grpSpPr>
        <p:sp>
          <p:nvSpPr>
            <p:cNvPr id="333" name="object 19"/>
            <p:cNvSpPr/>
            <p:nvPr/>
          </p:nvSpPr>
          <p:spPr>
            <a:xfrm>
              <a:off x="1950120" y="960840"/>
              <a:ext cx="441360" cy="70920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  <a:lnTo>
                    <a:pt x="496950" y="0"/>
                  </a:lnTo>
                  <a:close/>
                </a:path>
              </a:pathLst>
            </a:custGeom>
            <a:gradFill rotWithShape="0">
              <a:gsLst>
                <a:gs pos="0">
                  <a:srgbClr val="BD2981"/>
                </a:gs>
                <a:gs pos="100000">
                  <a:srgbClr val="F20C0C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4" name="object 20"/>
            <p:cNvSpPr/>
            <p:nvPr/>
          </p:nvSpPr>
          <p:spPr>
            <a:xfrm>
              <a:off x="1950120" y="960840"/>
              <a:ext cx="441360" cy="709200"/>
            </a:xfrm>
            <a:custGeom>
              <a:avLst/>
              <a:gdLst/>
              <a:ahLst/>
              <a:cxnLst/>
              <a:rect l="l" t="t" r="r" b="b"/>
              <a:pathLst>
                <a:path w="497204" h="462280">
                  <a:moveTo>
                    <a:pt x="496950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174955" y="461911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5" name="object 21"/>
            <p:cNvSpPr/>
            <p:nvPr/>
          </p:nvSpPr>
          <p:spPr>
            <a:xfrm>
              <a:off x="2120400" y="960840"/>
              <a:ext cx="7868520" cy="709200"/>
            </a:xfrm>
            <a:custGeom>
              <a:avLst/>
              <a:gdLst/>
              <a:ahLst/>
              <a:cxnLst/>
              <a:rect l="l" t="t" r="r" b="b"/>
              <a:pathLst>
                <a:path w="8858885" h="462280">
                  <a:moveTo>
                    <a:pt x="8785593" y="0"/>
                  </a:moveTo>
                  <a:lnTo>
                    <a:pt x="323443" y="0"/>
                  </a:lnTo>
                  <a:lnTo>
                    <a:pt x="0" y="461911"/>
                  </a:lnTo>
                  <a:lnTo>
                    <a:pt x="8785593" y="461911"/>
                  </a:lnTo>
                  <a:lnTo>
                    <a:pt x="8813904" y="456195"/>
                  </a:lnTo>
                  <a:lnTo>
                    <a:pt x="8837023" y="440605"/>
                  </a:lnTo>
                  <a:lnTo>
                    <a:pt x="8852610" y="417479"/>
                  </a:lnTo>
                  <a:lnTo>
                    <a:pt x="8858326" y="389153"/>
                  </a:lnTo>
                  <a:lnTo>
                    <a:pt x="8858326" y="72745"/>
                  </a:lnTo>
                  <a:lnTo>
                    <a:pt x="8852610" y="44426"/>
                  </a:lnTo>
                  <a:lnTo>
                    <a:pt x="8837023" y="21304"/>
                  </a:lnTo>
                  <a:lnTo>
                    <a:pt x="8813904" y="5715"/>
                  </a:lnTo>
                  <a:lnTo>
                    <a:pt x="8785593" y="0"/>
                  </a:lnTo>
                </a:path>
              </a:pathLst>
            </a:custGeom>
            <a:noFill/>
            <a:ln w="3594">
              <a:solidFill>
                <a:srgbClr val="61606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336" name="TextBox 61"/>
          <p:cNvSpPr/>
          <p:nvPr/>
        </p:nvSpPr>
        <p:spPr>
          <a:xfrm>
            <a:off x="2342160" y="1131120"/>
            <a:ext cx="713736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5">
                <a:solidFill>
                  <a:srgbClr val="2F5597"/>
                </a:solidFill>
                <a:latin typeface="Montserrat"/>
              </a:rPr>
              <a:t>Прекращение добровольных правоотношений: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37" name="Скругленный прямоугольник 63"/>
          <p:cNvSpPr/>
          <p:nvPr/>
        </p:nvSpPr>
        <p:spPr>
          <a:xfrm>
            <a:off x="943920" y="1972800"/>
            <a:ext cx="10295280" cy="120168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594F8C"/>
                </a:solidFill>
                <a:latin typeface="Montserrat"/>
              </a:rPr>
              <a:t>В случае неуплаты или неполной уплаты страховых взносов за очередной календарный месяц (за исключением случаев, когда на периоды, за которые необходимо оплатить страховые взносы, приходились периоды временной нетрудоспособности)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38" name="Скругленный прямоугольник 64"/>
          <p:cNvSpPr/>
          <p:nvPr/>
        </p:nvSpPr>
        <p:spPr>
          <a:xfrm>
            <a:off x="943920" y="3340080"/>
            <a:ext cx="10295280" cy="120168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594F8C"/>
                </a:solidFill>
                <a:latin typeface="Montserrat"/>
              </a:rPr>
              <a:t>На основании заявления застрахованного лица, поданного в территориальный орган страховщика в письменной форме на бумажном носителе либо в форме электронного документа, в том числе с использованием МП "Мой налог" или ЕПГУ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39" name="Скругленный прямоугольник 66"/>
          <p:cNvSpPr/>
          <p:nvPr/>
        </p:nvSpPr>
        <p:spPr>
          <a:xfrm>
            <a:off x="958320" y="4719960"/>
            <a:ext cx="10295280" cy="93096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594F8C"/>
                </a:solidFill>
                <a:latin typeface="Montserrat"/>
              </a:rPr>
              <a:t>В случае прекращения застрахованным лицом применения специального налогового режима "Налог на профессиональный доход"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40" name="Скругленный прямоугольник 67"/>
          <p:cNvSpPr/>
          <p:nvPr/>
        </p:nvSpPr>
        <p:spPr>
          <a:xfrm>
            <a:off x="968760" y="5869440"/>
            <a:ext cx="10295280" cy="71928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800" b="0" strike="noStrike" spc="-1">
                <a:solidFill>
                  <a:srgbClr val="594F8C"/>
                </a:solidFill>
                <a:latin typeface="Montserrat"/>
              </a:rPr>
              <a:t>В случае смерти застрахованного лица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Group 31"/>
          <p:cNvGrpSpPr/>
          <p:nvPr/>
        </p:nvGrpSpPr>
        <p:grpSpPr>
          <a:xfrm>
            <a:off x="616680" y="69480"/>
            <a:ext cx="392760" cy="512280"/>
            <a:chOff x="616680" y="69480"/>
            <a:chExt cx="392760" cy="512280"/>
          </a:xfrm>
        </p:grpSpPr>
        <p:pic>
          <p:nvPicPr>
            <p:cNvPr id="342" name="object 3"/>
            <p:cNvPicPr/>
            <p:nvPr/>
          </p:nvPicPr>
          <p:blipFill>
            <a:blip r:embed="rId3" cstate="print"/>
            <a:stretch/>
          </p:blipFill>
          <p:spPr>
            <a:xfrm>
              <a:off x="617760" y="485280"/>
              <a:ext cx="6984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3" name="object 4"/>
            <p:cNvPicPr/>
            <p:nvPr/>
          </p:nvPicPr>
          <p:blipFill>
            <a:blip r:embed="rId4" cstate="print"/>
            <a:stretch/>
          </p:blipFill>
          <p:spPr>
            <a:xfrm>
              <a:off x="697320" y="485640"/>
              <a:ext cx="146160" cy="424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44" name="object 5"/>
            <p:cNvSpPr/>
            <p:nvPr/>
          </p:nvSpPr>
          <p:spPr>
            <a:xfrm>
              <a:off x="856080" y="485640"/>
              <a:ext cx="26280" cy="3672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45" name="object 6"/>
            <p:cNvPicPr/>
            <p:nvPr/>
          </p:nvPicPr>
          <p:blipFill>
            <a:blip r:embed="rId5"/>
            <a:stretch/>
          </p:blipFill>
          <p:spPr>
            <a:xfrm>
              <a:off x="891720" y="48564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6" name="object 7"/>
            <p:cNvPicPr/>
            <p:nvPr/>
          </p:nvPicPr>
          <p:blipFill>
            <a:blip r:embed="rId6" cstate="print"/>
            <a:stretch/>
          </p:blipFill>
          <p:spPr>
            <a:xfrm>
              <a:off x="932040" y="485640"/>
              <a:ext cx="3636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47" name="object 8"/>
            <p:cNvSpPr/>
            <p:nvPr/>
          </p:nvSpPr>
          <p:spPr>
            <a:xfrm>
              <a:off x="981000" y="485640"/>
              <a:ext cx="28440" cy="3672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48" name="object 9"/>
            <p:cNvPicPr/>
            <p:nvPr/>
          </p:nvPicPr>
          <p:blipFill>
            <a:blip r:embed="rId7" cstate="print"/>
            <a:stretch/>
          </p:blipFill>
          <p:spPr>
            <a:xfrm>
              <a:off x="616680" y="538560"/>
              <a:ext cx="80640" cy="38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9" name="object 10"/>
            <p:cNvPicPr/>
            <p:nvPr/>
          </p:nvPicPr>
          <p:blipFill>
            <a:blip r:embed="rId8" cstate="print"/>
            <a:stretch/>
          </p:blipFill>
          <p:spPr>
            <a:xfrm>
              <a:off x="707400" y="540000"/>
              <a:ext cx="70200" cy="417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0" name="object 11"/>
            <p:cNvPicPr/>
            <p:nvPr/>
          </p:nvPicPr>
          <p:blipFill>
            <a:blip r:embed="rId9" cstate="print"/>
            <a:stretch/>
          </p:blipFill>
          <p:spPr>
            <a:xfrm>
              <a:off x="798480" y="539640"/>
              <a:ext cx="136800" cy="370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1" name="object 12"/>
            <p:cNvPicPr/>
            <p:nvPr/>
          </p:nvPicPr>
          <p:blipFill>
            <a:blip r:embed="rId10" cstate="print"/>
            <a:stretch/>
          </p:blipFill>
          <p:spPr>
            <a:xfrm>
              <a:off x="94392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2" name="object 13"/>
            <p:cNvPicPr/>
            <p:nvPr/>
          </p:nvPicPr>
          <p:blipFill>
            <a:blip r:embed="rId11" cstate="print"/>
            <a:stretch/>
          </p:blipFill>
          <p:spPr>
            <a:xfrm>
              <a:off x="981000" y="540000"/>
              <a:ext cx="28080" cy="363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353" name="object 14"/>
            <p:cNvSpPr/>
            <p:nvPr/>
          </p:nvSpPr>
          <p:spPr>
            <a:xfrm>
              <a:off x="983880" y="475560"/>
              <a:ext cx="23040" cy="360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354" name="object 15"/>
            <p:cNvPicPr/>
            <p:nvPr/>
          </p:nvPicPr>
          <p:blipFill>
            <a:blip r:embed="rId12" cstate="print"/>
            <a:stretch/>
          </p:blipFill>
          <p:spPr>
            <a:xfrm>
              <a:off x="620640" y="69480"/>
              <a:ext cx="384480" cy="3661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55" name="Рисунок 28"/>
          <p:cNvPicPr/>
          <p:nvPr/>
        </p:nvPicPr>
        <p:blipFill>
          <a:blip r:embed="rId13"/>
          <a:srcRect l="25445" t="16126" r="6242" b="82709"/>
          <a:stretch/>
        </p:blipFill>
        <p:spPr>
          <a:xfrm>
            <a:off x="0" y="595080"/>
            <a:ext cx="12116880" cy="117360"/>
          </a:xfrm>
          <a:prstGeom prst="rect">
            <a:avLst/>
          </a:prstGeom>
          <a:ln w="0">
            <a:noFill/>
          </a:ln>
        </p:spPr>
      </p:pic>
      <p:sp>
        <p:nvSpPr>
          <p:cNvPr id="356" name="Прямоугольник 29"/>
          <p:cNvSpPr/>
          <p:nvPr/>
        </p:nvSpPr>
        <p:spPr>
          <a:xfrm>
            <a:off x="1171080" y="208440"/>
            <a:ext cx="1087776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5">
                <a:solidFill>
                  <a:srgbClr val="594F8C"/>
                </a:solidFill>
                <a:latin typeface="Montserrat"/>
              </a:rPr>
              <a:t>Ответы на вопросы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57" name="Скругленный прямоугольник 31"/>
          <p:cNvSpPr/>
          <p:nvPr/>
        </p:nvSpPr>
        <p:spPr>
          <a:xfrm>
            <a:off x="293040" y="837360"/>
            <a:ext cx="11491560" cy="5819400"/>
          </a:xfrm>
          <a:prstGeom prst="roundRect">
            <a:avLst>
              <a:gd name="adj" fmla="val 9357"/>
            </a:avLst>
          </a:prstGeom>
          <a:solidFill>
            <a:schemeClr val="bg1"/>
          </a:solidFill>
          <a:ln w="38100">
            <a:solidFill>
              <a:srgbClr val="BD29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Есть ли привязка даты наступления права на пособие по ВН к началу страхового случая. Например, самозанятый с февраля по июль оплатит ежемесячные стр. взносы, что даёт ему право на пособие с 01.08.2026. Будет ли иметь он право на пособие за этот период по длящемуся страховому случаю, дата наступления которого в июле (элн с 30.07. по 15.08.)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В указанном случае право на пособие возникнет только по страховым случаям наступившим не ранее 01.08.2026.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НДФЛ будет  удерживаться с пособия?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Да, в соответствии с налоговым кодексом.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Если в первые 6 месяцев уплаты взносов самозанятый оформит ЭЛН, это будет основанием для уплаты взносов в уменьшенном размере?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Да, на протяжении всего эксперимента, не только в первые 6 месяцев.</a:t>
            </a: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5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500" b="0" i="1" strike="noStrike" spc="-1">
                <a:solidFill>
                  <a:srgbClr val="FF0000"/>
                </a:solidFill>
                <a:latin typeface="Montserrat"/>
              </a:rPr>
              <a:t>Вн по уходу за ребёнком до 8 лет. В соответствии со ст. 7  Закона 255-фз - 100℅ заработка. В статье 6 Закона 456-ФЗ сказано, что размер пособия определяется с учётом статей 7-8 Закона 255-фз. Следовательно, после уплаты через 6 мес. взносов оплата ЭЛН по уходу за ребёнком до 8 лет оплата будет 100 ℅ среднего заработка, а не 70℅?  Или все-таки 100℅ от 70℅ страховой суммы?</a:t>
            </a:r>
            <a:endParaRPr lang="ru-RU" sz="15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594F8C"/>
              </a:buClr>
              <a:buFont typeface="Wingdings" charset="2"/>
              <a:buChar char=""/>
            </a:pPr>
            <a:r>
              <a:rPr lang="ru-RU" sz="1500" b="0" strike="noStrike" spc="-1">
                <a:solidFill>
                  <a:srgbClr val="594F8C"/>
                </a:solidFill>
                <a:latin typeface="Montserrat"/>
              </a:rPr>
              <a:t>100 % от 70% страховой суммы, если период уплаты взносов будет от 6 до 12 месяцев.</a:t>
            </a:r>
            <a:endParaRPr lang="ru-RU" sz="15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28144</TotalTime>
  <Words>1881</Words>
  <Application>LibreOffice/7.1.0.3$Windows_X86_64 LibreOffice_project/f6099ecf3d29644b5008cc8f48f42f4a40986e4c</Application>
  <PresentationFormat>Произвольный</PresentationFormat>
  <Paragraphs>268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Завьялова Ольга Александровна</dc:creator>
  <dc:description/>
  <cp:lastModifiedBy>direk</cp:lastModifiedBy>
  <cp:revision>1208</cp:revision>
  <cp:lastPrinted>2026-01-27T16:46:30Z</cp:lastPrinted>
  <dcterms:created xsi:type="dcterms:W3CDTF">2021-10-28T10:57:02Z</dcterms:created>
  <dcterms:modified xsi:type="dcterms:W3CDTF">2026-07-09T10:27:31Z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14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15</vt:i4>
  </property>
</Properties>
</file>