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6" r:id="rId2"/>
    <p:sldMasterId id="2147483679" r:id="rId3"/>
    <p:sldMasterId id="2147483692" r:id="rId4"/>
    <p:sldMasterId id="2147483705" r:id="rId5"/>
    <p:sldMasterId id="2147484116" r:id="rId6"/>
    <p:sldMasterId id="2147484128" r:id="rId7"/>
  </p:sldMasterIdLst>
  <p:notesMasterIdLst>
    <p:notesMasterId r:id="rId8"/>
  </p:notesMasterIdLst>
  <p:sldIdLst>
    <p:sldId id="256" r:id="rId9"/>
    <p:sldId id="309" r:id="rId10"/>
    <p:sldId id="330" r:id="rId11"/>
    <p:sldId id="311" r:id="rId12"/>
    <p:sldId id="312" r:id="rId13"/>
    <p:sldId id="313" r:id="rId14"/>
    <p:sldId id="314" r:id="rId15"/>
    <p:sldId id="315" r:id="rId16"/>
    <p:sldId id="316" r:id="rId17"/>
    <p:sldId id="331" r:id="rId18"/>
    <p:sldId id="333" r:id="rId19"/>
    <p:sldId id="332" r:id="rId20"/>
    <p:sldId id="334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5" r:id="rId29"/>
    <p:sldId id="346" r:id="rId30"/>
    <p:sldId id="347" r:id="rId31"/>
    <p:sldId id="349" r:id="rId32"/>
    <p:sldId id="348" r:id="rId33"/>
    <p:sldId id="351" r:id="rId34"/>
    <p:sldId id="352" r:id="rId35"/>
    <p:sldId id="353" r:id="rId36"/>
    <p:sldId id="354" r:id="rId37"/>
    <p:sldId id="355" r:id="rId38"/>
    <p:sldId id="438" r:id="rId39"/>
    <p:sldId id="439" r:id="rId40"/>
    <p:sldId id="440" r:id="rId41"/>
    <p:sldId id="441" r:id="rId42"/>
    <p:sldId id="442" r:id="rId43"/>
    <p:sldId id="443" r:id="rId44"/>
    <p:sldId id="444" r:id="rId45"/>
    <p:sldId id="445" r:id="rId46"/>
    <p:sldId id="446" r:id="rId47"/>
    <p:sldId id="362" r:id="rId48"/>
    <p:sldId id="384" r:id="rId49"/>
    <p:sldId id="363" r:id="rId50"/>
    <p:sldId id="374" r:id="rId51"/>
    <p:sldId id="376" r:id="rId52"/>
    <p:sldId id="377" r:id="rId53"/>
    <p:sldId id="378" r:id="rId54"/>
    <p:sldId id="389" r:id="rId55"/>
    <p:sldId id="390" r:id="rId56"/>
    <p:sldId id="391" r:id="rId57"/>
    <p:sldId id="381" r:id="rId58"/>
    <p:sldId id="382" r:id="rId59"/>
    <p:sldId id="392" r:id="rId60"/>
    <p:sldId id="375" r:id="rId61"/>
    <p:sldId id="448" r:id="rId62"/>
    <p:sldId id="447" r:id="rId63"/>
    <p:sldId id="437" r:id="rId64"/>
  </p:sldIdLst>
  <p:sldSz cx="12192000" cy="6858000"/>
  <p:notesSz cx="9940925" cy="6808788"/>
  <p:custDataLst>
    <p:tags r:id="rId6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2.xml" /><Relationship Id="rId11" Type="http://schemas.openxmlformats.org/officeDocument/2006/relationships/slide" Target="slides/slide3.xml" /><Relationship Id="rId12" Type="http://schemas.openxmlformats.org/officeDocument/2006/relationships/slide" Target="slides/slide4.xml" /><Relationship Id="rId13" Type="http://schemas.openxmlformats.org/officeDocument/2006/relationships/slide" Target="slides/slide5.xml" /><Relationship Id="rId14" Type="http://schemas.openxmlformats.org/officeDocument/2006/relationships/slide" Target="slides/slide6.xml" /><Relationship Id="rId15" Type="http://schemas.openxmlformats.org/officeDocument/2006/relationships/slide" Target="slides/slide7.xml" /><Relationship Id="rId16" Type="http://schemas.openxmlformats.org/officeDocument/2006/relationships/slide" Target="slides/slide8.xml" /><Relationship Id="rId17" Type="http://schemas.openxmlformats.org/officeDocument/2006/relationships/slide" Target="slides/slide9.xml" /><Relationship Id="rId18" Type="http://schemas.openxmlformats.org/officeDocument/2006/relationships/slide" Target="slides/slide10.xml" /><Relationship Id="rId19" Type="http://schemas.openxmlformats.org/officeDocument/2006/relationships/slide" Target="slides/slide11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2.xml" /><Relationship Id="rId21" Type="http://schemas.openxmlformats.org/officeDocument/2006/relationships/slide" Target="slides/slide13.xml" /><Relationship Id="rId22" Type="http://schemas.openxmlformats.org/officeDocument/2006/relationships/slide" Target="slides/slide14.xml" /><Relationship Id="rId23" Type="http://schemas.openxmlformats.org/officeDocument/2006/relationships/slide" Target="slides/slide15.xml" /><Relationship Id="rId24" Type="http://schemas.openxmlformats.org/officeDocument/2006/relationships/slide" Target="slides/slide16.xml" /><Relationship Id="rId25" Type="http://schemas.openxmlformats.org/officeDocument/2006/relationships/slide" Target="slides/slide17.xml" /><Relationship Id="rId26" Type="http://schemas.openxmlformats.org/officeDocument/2006/relationships/slide" Target="slides/slide18.xml" /><Relationship Id="rId27" Type="http://schemas.openxmlformats.org/officeDocument/2006/relationships/slide" Target="slides/slide19.xml" /><Relationship Id="rId28" Type="http://schemas.openxmlformats.org/officeDocument/2006/relationships/slide" Target="slides/slide20.xml" /><Relationship Id="rId29" Type="http://schemas.openxmlformats.org/officeDocument/2006/relationships/slide" Target="slides/slide21.xml" /><Relationship Id="rId3" Type="http://schemas.openxmlformats.org/officeDocument/2006/relationships/slideMaster" Target="slideMasters/slideMaster3.xml" /><Relationship Id="rId30" Type="http://schemas.openxmlformats.org/officeDocument/2006/relationships/slide" Target="slides/slide22.xml" /><Relationship Id="rId31" Type="http://schemas.openxmlformats.org/officeDocument/2006/relationships/slide" Target="slides/slide23.xml" /><Relationship Id="rId32" Type="http://schemas.openxmlformats.org/officeDocument/2006/relationships/slide" Target="slides/slide24.xml" /><Relationship Id="rId33" Type="http://schemas.openxmlformats.org/officeDocument/2006/relationships/slide" Target="slides/slide25.xml" /><Relationship Id="rId34" Type="http://schemas.openxmlformats.org/officeDocument/2006/relationships/slide" Target="slides/slide26.xml" /><Relationship Id="rId35" Type="http://schemas.openxmlformats.org/officeDocument/2006/relationships/slide" Target="slides/slide27.xml" /><Relationship Id="rId36" Type="http://schemas.openxmlformats.org/officeDocument/2006/relationships/slide" Target="slides/slide28.xml" /><Relationship Id="rId37" Type="http://schemas.openxmlformats.org/officeDocument/2006/relationships/slide" Target="slides/slide29.xml" /><Relationship Id="rId38" Type="http://schemas.openxmlformats.org/officeDocument/2006/relationships/slide" Target="slides/slide30.xml" /><Relationship Id="rId39" Type="http://schemas.openxmlformats.org/officeDocument/2006/relationships/slide" Target="slides/slide31.xml" /><Relationship Id="rId4" Type="http://schemas.openxmlformats.org/officeDocument/2006/relationships/slideMaster" Target="slideMasters/slideMaster4.xml" /><Relationship Id="rId40" Type="http://schemas.openxmlformats.org/officeDocument/2006/relationships/slide" Target="slides/slide32.xml" /><Relationship Id="rId41" Type="http://schemas.openxmlformats.org/officeDocument/2006/relationships/slide" Target="slides/slide33.xml" /><Relationship Id="rId42" Type="http://schemas.openxmlformats.org/officeDocument/2006/relationships/slide" Target="slides/slide34.xml" /><Relationship Id="rId43" Type="http://schemas.openxmlformats.org/officeDocument/2006/relationships/slide" Target="slides/slide35.xml" /><Relationship Id="rId44" Type="http://schemas.openxmlformats.org/officeDocument/2006/relationships/slide" Target="slides/slide36.xml" /><Relationship Id="rId45" Type="http://schemas.openxmlformats.org/officeDocument/2006/relationships/slide" Target="slides/slide37.xml" /><Relationship Id="rId46" Type="http://schemas.openxmlformats.org/officeDocument/2006/relationships/slide" Target="slides/slide38.xml" /><Relationship Id="rId47" Type="http://schemas.openxmlformats.org/officeDocument/2006/relationships/slide" Target="slides/slide39.xml" /><Relationship Id="rId48" Type="http://schemas.openxmlformats.org/officeDocument/2006/relationships/slide" Target="slides/slide40.xml" /><Relationship Id="rId49" Type="http://schemas.openxmlformats.org/officeDocument/2006/relationships/slide" Target="slides/slide41.xml" /><Relationship Id="rId5" Type="http://schemas.openxmlformats.org/officeDocument/2006/relationships/slideMaster" Target="slideMasters/slideMaster5.xml" /><Relationship Id="rId50" Type="http://schemas.openxmlformats.org/officeDocument/2006/relationships/slide" Target="slides/slide42.xml" /><Relationship Id="rId51" Type="http://schemas.openxmlformats.org/officeDocument/2006/relationships/slide" Target="slides/slide43.xml" /><Relationship Id="rId52" Type="http://schemas.openxmlformats.org/officeDocument/2006/relationships/slide" Target="slides/slide44.xml" /><Relationship Id="rId53" Type="http://schemas.openxmlformats.org/officeDocument/2006/relationships/slide" Target="slides/slide45.xml" /><Relationship Id="rId54" Type="http://schemas.openxmlformats.org/officeDocument/2006/relationships/slide" Target="slides/slide46.xml" /><Relationship Id="rId55" Type="http://schemas.openxmlformats.org/officeDocument/2006/relationships/slide" Target="slides/slide47.xml" /><Relationship Id="rId56" Type="http://schemas.openxmlformats.org/officeDocument/2006/relationships/slide" Target="slides/slide48.xml" /><Relationship Id="rId57" Type="http://schemas.openxmlformats.org/officeDocument/2006/relationships/slide" Target="slides/slide49.xml" /><Relationship Id="rId58" Type="http://schemas.openxmlformats.org/officeDocument/2006/relationships/slide" Target="slides/slide50.xml" /><Relationship Id="rId59" Type="http://schemas.openxmlformats.org/officeDocument/2006/relationships/slide" Target="slides/slide51.xml" /><Relationship Id="rId6" Type="http://schemas.openxmlformats.org/officeDocument/2006/relationships/slideMaster" Target="slideMasters/slideMaster6.xml" /><Relationship Id="rId60" Type="http://schemas.openxmlformats.org/officeDocument/2006/relationships/slide" Target="slides/slide52.xml" /><Relationship Id="rId61" Type="http://schemas.openxmlformats.org/officeDocument/2006/relationships/slide" Target="slides/slide53.xml" /><Relationship Id="rId62" Type="http://schemas.openxmlformats.org/officeDocument/2006/relationships/slide" Target="slides/slide54.xml" /><Relationship Id="rId63" Type="http://schemas.openxmlformats.org/officeDocument/2006/relationships/slide" Target="slides/slide55.xml" /><Relationship Id="rId64" Type="http://schemas.openxmlformats.org/officeDocument/2006/relationships/slide" Target="slides/slide56.xml" /><Relationship Id="rId65" Type="http://schemas.openxmlformats.org/officeDocument/2006/relationships/tags" Target="tags/tag1.xml" /><Relationship Id="rId66" Type="http://schemas.openxmlformats.org/officeDocument/2006/relationships/presProps" Target="presProps.xml" /><Relationship Id="rId67" Type="http://schemas.openxmlformats.org/officeDocument/2006/relationships/viewProps" Target="viewProps.xml" /><Relationship Id="rId68" Type="http://schemas.openxmlformats.org/officeDocument/2006/relationships/theme" Target="theme/theme1.xml" /><Relationship Id="rId69" Type="http://schemas.openxmlformats.org/officeDocument/2006/relationships/tableStyles" Target="tableStyles.xml" /><Relationship Id="rId7" Type="http://schemas.openxmlformats.org/officeDocument/2006/relationships/slideMaster" Target="slideMasters/slideMaster7.xml" /><Relationship Id="rId8" Type="http://schemas.openxmlformats.org/officeDocument/2006/relationships/notesMaster" Target="notesMasters/notesMaster1.xml" /><Relationship Id="rId9" Type="http://schemas.openxmlformats.org/officeDocument/2006/relationships/slide" Target="slides/slide1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"/>
          <c:y val="0.04569268599152565"/>
          <c:w val="0.96313107013702393"/>
          <c:h val="0.844379305839538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invertIfNegative val="1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5B0-4D52-9B94-76A0CCB55EBE}"/>
              </c:ext>
            </c:extLst>
          </c:dPt>
          <c:dPt>
            <c:idx val="1"/>
            <c:invertIfNegative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5B0-4D52-9B94-76A0CCB55EBE}"/>
              </c:ext>
            </c:extLst>
          </c:dPt>
          <c:dLbls>
            <c:delete val="1"/>
            <c:extLst/>
          </c:dLbls>
          <c:cat>
            <c:strRef>
              <c:f>Лист1!$A$2:$A$3</c:f>
              <c:strCache>
                <c:ptCount val="2"/>
                <c:pt idx="0">
                  <c:v>Грант</c:v>
                </c:pt>
                <c:pt idx="1">
                  <c:v>Софинансирование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B0-4D52-9B94-76A0CCB55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8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5" cy="340440"/>
          </a:xfrm>
          <a:prstGeom prst="rect">
            <a:avLst/>
          </a:prstGeom>
        </p:spPr>
        <p:txBody>
          <a:bodyPr vert="horz" lIns="80653" tIns="40327" rIns="80653" bIns="40327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603" y="0"/>
            <a:ext cx="4307735" cy="340440"/>
          </a:xfrm>
          <a:prstGeom prst="rect">
            <a:avLst/>
          </a:prstGeom>
        </p:spPr>
        <p:txBody>
          <a:bodyPr vert="horz" lIns="80653" tIns="40327" rIns="80653" bIns="40327" rtlCol="0"/>
          <a:lstStyle>
            <a:lvl1pPr algn="r">
              <a:defRPr sz="1100"/>
            </a:lvl1pPr>
          </a:lstStyle>
          <a:p>
            <a:fld id="{6FD07ED4-D5BF-4DBA-B465-C9359FB2354A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37075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93" y="3234175"/>
            <a:ext cx="7952740" cy="3063955"/>
          </a:xfrm>
          <a:prstGeom prst="rect">
            <a:avLst/>
          </a:prstGeom>
        </p:spPr>
        <p:txBody>
          <a:bodyPr vert="horz" lIns="80653" tIns="40327" rIns="80653" bIns="4032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6773"/>
            <a:ext cx="4307735" cy="340440"/>
          </a:xfrm>
          <a:prstGeom prst="rect">
            <a:avLst/>
          </a:prstGeom>
        </p:spPr>
        <p:txBody>
          <a:bodyPr vert="horz" lIns="80653" tIns="40327" rIns="80653" bIns="40327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603" y="6466773"/>
            <a:ext cx="4307735" cy="340440"/>
          </a:xfrm>
          <a:prstGeom prst="rect">
            <a:avLst/>
          </a:prstGeom>
        </p:spPr>
        <p:txBody>
          <a:bodyPr vert="horz" lIns="80653" tIns="40327" rIns="80653" bIns="40327" rtlCol="0" anchor="b"/>
          <a:lstStyle>
            <a:lvl1pPr algn="r">
              <a:defRPr sz="1100"/>
            </a:lvl1pPr>
          </a:lstStyle>
          <a:p>
            <a:fld id="{9FA7C6B7-2CF5-46E7-B8A0-0A43F95CD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0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7C6B7-2CF5-46E7-B8A0-0A43F95CDCC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95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7C6B7-2CF5-46E7-B8A0-0A43F95CDCC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635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7C6B7-2CF5-46E7-B8A0-0A43F95CDCC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790698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262626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F7F7F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-30"/>
              <a:t>‹#›</a:t>
            </a:fld>
            <a:endParaRPr spc="-30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CD8D479-8942-46E8-A226-A4E01F7A105C}" type="slidenum">
              <a:rPr lang="ru-RU" smtClean="0">
                <a:solidFill>
                  <a:srgbClr val="8BAA00">
                    <a:lumMod val="50000"/>
                  </a:srgbClr>
                </a:solidFill>
              </a:rPr>
              <a:t>‹#›</a:t>
            </a:fld>
            <a:endParaRPr lang="ru-RU"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4CB2CC-35F0-48D8-B42B-98E8C2903E26}" type="datetime1">
              <a:rPr lang="ru-RU" smtClean="0">
                <a:solidFill>
                  <a:srgbClr val="8BAA00">
                    <a:lumMod val="50000"/>
                  </a:srgbClr>
                </a:solidFill>
              </a:rPr>
              <a:t>27.02.2026</a:t>
            </a:fld>
            <a:endParaRPr lang="ru-RU"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">
                <a:solidFill>
                  <a:srgbClr val="8BAA00">
                    <a:lumMod val="50000"/>
                  </a:srgbClr>
                </a:solidFill>
              </a:rPr>
              <a:t>Добавить нижний колонтитул</a:t>
            </a:r>
            <a:endParaRPr lang="en-US">
              <a:solidFill>
                <a:srgbClr val="8BAA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21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6708-CAE7-412C-B33F-A74F7F05E1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27.02.2026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CCE7-597D-4676-8506-60DF571E25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99979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6708-CAE7-412C-B33F-A74F7F05E1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27.02.2026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CCE7-597D-4676-8506-60DF571E25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5630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6708-CAE7-412C-B33F-A74F7F05E1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27.02.2026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CCE7-597D-4676-8506-60DF571E25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35052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262626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8961" y="2330109"/>
            <a:ext cx="3161029" cy="3736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rgbClr val="262626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F7F7F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-30"/>
              <a:t>‹#›</a:t>
            </a:fld>
            <a:endParaRPr spc="-30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F7F7F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-30"/>
              <a:t>‹#›</a:t>
            </a:fld>
            <a:endParaRPr spc="-30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6708-CAE7-412C-B33F-A74F7F05E135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1CCE7-597D-4676-8506-60DF571E2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69144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B747CA-7290-4C9C-985A-A6536F935AE6}" type="datetime1">
              <a:rPr lang="ru-RU" smtClean="0">
                <a:solidFill>
                  <a:srgbClr val="A5B592"/>
                </a:solidFill>
              </a:rPr>
              <a:t>27.02.2026</a:t>
            </a:fld>
            <a:endParaRPr lang="ru-RU">
              <a:solidFill>
                <a:srgbClr val="A5B592"/>
              </a:solidFill>
            </a:endParaRP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>
                <a:solidFill>
                  <a:srgbClr val="A5B592"/>
                </a:solidFill>
              </a:rPr>
              <a:t>
              </a:t>
            </a:r>
            <a:endParaRPr lang="ru-RU">
              <a:solidFill>
                <a:srgbClr val="A5B592"/>
              </a:solidFill>
            </a:endParaRPr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ru-RU" smtClean="0">
                <a:solidFill>
                  <a:srgbClr val="A5B592"/>
                </a:solidFill>
              </a:rPr>
              <a:t>‹#›</a:t>
            </a:fld>
            <a:endParaRPr lang="ru-RU">
              <a:solidFill>
                <a:srgbClr val="A5B5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6839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63720D-7F75-460A-8556-A3CF4526D302}" type="datetime1">
              <a:rPr lang="ru-RU" smtClean="0">
                <a:solidFill>
                  <a:srgbClr val="A5B592"/>
                </a:solidFill>
              </a:rPr>
              <a:t>27.02.2026</a:t>
            </a:fld>
            <a:endParaRPr lang="ru-RU">
              <a:solidFill>
                <a:srgbClr val="A5B592"/>
              </a:solidFill>
            </a:endParaRPr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>
                <a:solidFill>
                  <a:srgbClr val="A5B592"/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2F0A33C-B6D6-454E-A4EA-5198AC78DEE3}" type="slidenum">
              <a:rPr lang="ru-RU" smtClean="0">
                <a:solidFill>
                  <a:srgbClr val="A5B592"/>
                </a:solidFill>
              </a:rPr>
              <a:t>‹#›</a:t>
            </a:fld>
            <a:endParaRPr lang="ru-RU">
              <a:solidFill>
                <a:srgbClr val="A5B5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2544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5E9043-9D87-468C-B209-BBE6FB22E4FD}" type="datetime1">
              <a:rPr lang="ru-RU" smtClean="0">
                <a:solidFill>
                  <a:srgbClr val="A5B592"/>
                </a:solidFill>
              </a:rPr>
              <a:t>27.02.2026</a:t>
            </a:fld>
            <a:endParaRPr lang="ru-RU">
              <a:solidFill>
                <a:srgbClr val="A5B592"/>
              </a:solidFill>
            </a:endParaRPr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>
                <a:solidFill>
                  <a:srgbClr val="A5B592"/>
                </a:solidFill>
              </a:rPr>
              <a:t>
              </a:t>
            </a:r>
            <a:endParaRPr lang="ru-RU">
              <a:solidFill>
                <a:srgbClr val="A5B592"/>
              </a:solidFill>
            </a:endParaRP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ru-RU" smtClean="0">
                <a:solidFill>
                  <a:srgbClr val="A5B592"/>
                </a:solidFill>
              </a:rPr>
              <a:t>‹#›</a:t>
            </a:fld>
            <a:endParaRPr lang="ru-RU">
              <a:solidFill>
                <a:srgbClr val="A5B5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5091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5E9043-9D87-468C-B209-BBE6FB22E4FD}" type="datetime1">
              <a:rPr lang="ru-RU" smtClean="0">
                <a:solidFill>
                  <a:srgbClr val="A5B592"/>
                </a:solidFill>
              </a:rPr>
              <a:t>27.02.2026</a:t>
            </a:fld>
            <a:endParaRPr lang="ru-RU">
              <a:solidFill>
                <a:srgbClr val="A5B592"/>
              </a:solidFill>
            </a:endParaRPr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>
                <a:solidFill>
                  <a:srgbClr val="A5B592"/>
                </a:solidFill>
              </a:rPr>
              <a:t>
              </a:t>
            </a:r>
            <a:endParaRPr lang="ru-RU">
              <a:solidFill>
                <a:srgbClr val="A5B592"/>
              </a:solidFill>
            </a:endParaRP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ru-RU" smtClean="0">
                <a:solidFill>
                  <a:srgbClr val="A5B592"/>
                </a:solidFill>
              </a:rPr>
              <a:t>‹#›</a:t>
            </a:fld>
            <a:endParaRPr lang="ru-RU">
              <a:solidFill>
                <a:srgbClr val="A5B5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5719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5E9043-9D87-468C-B209-BBE6FB22E4FD}" type="datetime1">
              <a:rPr lang="ru-RU" smtClean="0">
                <a:solidFill>
                  <a:srgbClr val="A5B592"/>
                </a:solidFill>
              </a:rPr>
              <a:t>27.02.2026</a:t>
            </a:fld>
            <a:endParaRPr lang="ru-RU">
              <a:solidFill>
                <a:srgbClr val="A5B592"/>
              </a:solidFill>
            </a:endParaRPr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>
                <a:solidFill>
                  <a:srgbClr val="A5B592"/>
                </a:solidFill>
              </a:rPr>
              <a:t>
              </a:t>
            </a:r>
            <a:endParaRPr lang="ru-RU">
              <a:solidFill>
                <a:srgbClr val="A5B592"/>
              </a:solidFill>
            </a:endParaRP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ru-RU" smtClean="0">
                <a:solidFill>
                  <a:srgbClr val="A5B592"/>
                </a:solidFill>
              </a:rPr>
              <a:t>‹#›</a:t>
            </a:fld>
            <a:endParaRPr lang="ru-RU">
              <a:solidFill>
                <a:srgbClr val="A5B5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3712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image" Target="../media/image1.png" /><Relationship Id="rId6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slideLayout" Target="../slideLayouts/slideLayout6.xml" /><Relationship Id="rId3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slideLayout" Target="../slideLayouts/slideLayout12.xml" /><Relationship Id="rId3" Type="http://schemas.openxmlformats.org/officeDocument/2006/relationships/slideLayout" Target="../slideLayouts/slideLayout13.xml" /><Relationship Id="rId4" Type="http://schemas.openxmlformats.org/officeDocument/2006/relationships/theme" Target="../theme/theme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bg object 16"/>
          <p:cNvSpPr/>
          <p:nvPr/>
        </p:nvSpPr>
        <p:spPr>
          <a:xfrm>
            <a:off x="671372" y="839670"/>
            <a:ext cx="10862310" cy="0"/>
          </a:xfrm>
          <a:custGeom>
            <a:rect l="l" t="t" r="r" b="b"/>
            <a:pathLst>
              <a:path w="10862310">
                <a:moveTo>
                  <a:pt x="0" y="0"/>
                </a:moveTo>
                <a:lnTo>
                  <a:pt x="10861816" y="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5"/>
          <a:stretch>
            <a:fillRect/>
          </a:stretch>
        </p:blipFill>
        <p:spPr>
          <a:xfrm>
            <a:off x="658812" y="367196"/>
            <a:ext cx="1272401" cy="4528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7543" y="1169118"/>
            <a:ext cx="10876913" cy="7410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0" i="0">
                <a:solidFill>
                  <a:srgbClr val="262626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38442" y="6558788"/>
            <a:ext cx="203834" cy="210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7F7F7F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-30"/>
              <a:t>‹#›</a:t>
            </a:fld>
            <a:endParaRPr spc="-3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4140" r:id="rId4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defTabSz="457200"/>
            <a:fld id="{8E0918B6-8CEE-40C7-BF07-9AA0BD63B15D}" type="datetime1">
              <a:rPr lang="ru-RU" smtClean="0">
                <a:solidFill>
                  <a:srgbClr val="A5B592"/>
                </a:solidFill>
              </a:rPr>
              <a:pPr defTabSz="457200"/>
              <a:t>27.02.2026</a:t>
            </a:fld>
            <a:endParaRPr lang="ru-RU">
              <a:solidFill>
                <a:srgbClr val="A5B592"/>
              </a:solidFill>
            </a:endParaRPr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defTabSz="457200"/>
            <a:r>
              <a:rPr lang="ru-RU">
                <a:solidFill>
                  <a:srgbClr val="A5B592"/>
                </a:solidFill>
              </a:rPr>
              <a:t>
              </a:t>
            </a:r>
            <a:endParaRPr lang="ru-RU">
              <a:solidFill>
                <a:srgbClr val="A5B592"/>
              </a:solidFill>
            </a:endParaRP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defTabSz="457200"/>
            <a:fld id="{6D22F896-40B5-4ADD-8801-0D06FADFA095}" type="slidenum">
              <a:rPr lang="ru-RU" smtClean="0">
                <a:solidFill>
                  <a:srgbClr val="A5B592"/>
                </a:solidFill>
              </a:rPr>
              <a:pPr defTabSz="457200"/>
              <a:t>‹#›</a:t>
            </a:fld>
            <a:endParaRPr lang="ru-RU">
              <a:solidFill>
                <a:srgbClr val="A5B5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59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8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defTabSz="457200"/>
            <a:fld id="{8E0918B6-8CEE-40C7-BF07-9AA0BD63B15D}" type="datetime1">
              <a:rPr lang="ru-RU" smtClean="0">
                <a:solidFill>
                  <a:srgbClr val="A5B592"/>
                </a:solidFill>
              </a:rPr>
              <a:pPr defTabSz="457200"/>
              <a:t>27.02.2026</a:t>
            </a:fld>
            <a:endParaRPr lang="ru-RU">
              <a:solidFill>
                <a:srgbClr val="A5B592"/>
              </a:solidFill>
            </a:endParaRPr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defTabSz="457200"/>
            <a:r>
              <a:rPr lang="ru-RU">
                <a:solidFill>
                  <a:srgbClr val="A5B592"/>
                </a:solidFill>
              </a:rPr>
              <a:t>
              </a:t>
            </a:r>
            <a:endParaRPr lang="ru-RU">
              <a:solidFill>
                <a:srgbClr val="A5B592"/>
              </a:solidFill>
            </a:endParaRP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defTabSz="457200"/>
            <a:fld id="{6D22F896-40B5-4ADD-8801-0D06FADFA095}" type="slidenum">
              <a:rPr lang="ru-RU" smtClean="0">
                <a:solidFill>
                  <a:srgbClr val="A5B592"/>
                </a:solidFill>
              </a:rPr>
              <a:pPr defTabSz="457200"/>
              <a:t>‹#›</a:t>
            </a:fld>
            <a:endParaRPr lang="ru-RU">
              <a:solidFill>
                <a:srgbClr val="A5B5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0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defTabSz="457200"/>
            <a:fld id="{8E0918B6-8CEE-40C7-BF07-9AA0BD63B15D}" type="datetime1">
              <a:rPr lang="ru-RU" smtClean="0">
                <a:solidFill>
                  <a:srgbClr val="A5B592"/>
                </a:solidFill>
              </a:rPr>
              <a:pPr defTabSz="457200"/>
              <a:t>27.02.2026</a:t>
            </a:fld>
            <a:endParaRPr lang="ru-RU">
              <a:solidFill>
                <a:srgbClr val="A5B592"/>
              </a:solidFill>
            </a:endParaRPr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defTabSz="457200"/>
            <a:r>
              <a:rPr lang="ru-RU">
                <a:solidFill>
                  <a:srgbClr val="A5B592"/>
                </a:solidFill>
              </a:rPr>
              <a:t>
              </a:t>
            </a:r>
            <a:endParaRPr lang="ru-RU">
              <a:solidFill>
                <a:srgbClr val="A5B592"/>
              </a:solidFill>
            </a:endParaRP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defTabSz="457200"/>
            <a:fld id="{6D22F896-40B5-4ADD-8801-0D06FADFA095}" type="slidenum">
              <a:rPr lang="ru-RU" smtClean="0">
                <a:solidFill>
                  <a:srgbClr val="A5B592"/>
                </a:solidFill>
              </a:rPr>
              <a:pPr defTabSz="457200"/>
              <a:t>‹#›</a:t>
            </a:fld>
            <a:endParaRPr lang="ru-RU">
              <a:solidFill>
                <a:srgbClr val="A5B5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4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defTabSz="457200"/>
            <a:fld id="{8E0918B6-8CEE-40C7-BF07-9AA0BD63B15D}" type="datetime1">
              <a:rPr lang="ru-RU" smtClean="0">
                <a:solidFill>
                  <a:srgbClr val="A5B592"/>
                </a:solidFill>
              </a:rPr>
              <a:pPr defTabSz="457200"/>
              <a:t>27.02.2026</a:t>
            </a:fld>
            <a:endParaRPr lang="ru-RU">
              <a:solidFill>
                <a:srgbClr val="A5B592"/>
              </a:solidFill>
            </a:endParaRPr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defTabSz="457200"/>
            <a:r>
              <a:rPr lang="ru-RU">
                <a:solidFill>
                  <a:srgbClr val="A5B592"/>
                </a:solidFill>
              </a:rPr>
              <a:t>
              </a:t>
            </a:r>
            <a:endParaRPr lang="ru-RU">
              <a:solidFill>
                <a:srgbClr val="A5B592"/>
              </a:solidFill>
            </a:endParaRP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defTabSz="457200"/>
            <a:fld id="{6D22F896-40B5-4ADD-8801-0D06FADFA095}" type="slidenum">
              <a:rPr lang="ru-RU" smtClean="0">
                <a:solidFill>
                  <a:srgbClr val="A5B592"/>
                </a:solidFill>
              </a:rPr>
              <a:pPr defTabSz="457200"/>
              <a:t>‹#›</a:t>
            </a:fld>
            <a:endParaRPr lang="ru-RU">
              <a:solidFill>
                <a:srgbClr val="A5B5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16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BAA00">
                  <a:lumMod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ru-RU" smtClean="0">
                <a:solidFill>
                  <a:srgbClr val="8BAA00">
                    <a:lumMod val="50000"/>
                  </a:srgbClr>
                </a:solidFill>
              </a:rPr>
              <a:t>‹#›</a:t>
            </a:fld>
            <a:endParaRPr lang="ru-RU"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1B4E433-1349-4167-9370-08225F16CED3}" type="datetime1">
              <a:rPr lang="ru-RU" smtClean="0">
                <a:solidFill>
                  <a:srgbClr val="8BAA00">
                    <a:lumMod val="50000"/>
                  </a:srgbClr>
                </a:solidFill>
              </a:rPr>
              <a:t>27.02.2026</a:t>
            </a:fld>
            <a:endParaRPr lang="ru-RU">
              <a:solidFill>
                <a:srgbClr val="8BAA00">
                  <a:lumMod val="50000"/>
                </a:srgbClr>
              </a:solidFill>
            </a:endParaRPr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">
                <a:solidFill>
                  <a:srgbClr val="8BAA00">
                    <a:lumMod val="50000"/>
                  </a:srgbClr>
                </a:solidFill>
              </a:rPr>
              <a:t>Добавить нижний колонтитул</a:t>
            </a:r>
            <a:endParaRPr lang="en-US">
              <a:solidFill>
                <a:srgbClr val="8BAA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59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46708-CAE7-412C-B33F-A74F7F05E1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27.02.2026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1CCE7-597D-4676-8506-60DF571E25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2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2" r:id="rId2"/>
    <p:sldLayoutId id="2147484133" r:id="rId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Relationship Id="rId4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png" /><Relationship Id="rId3" Type="http://schemas.microsoft.com/office/2007/relationships/hdphoto" Target="../media/image14.wdp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png" /><Relationship Id="rId3" Type="http://schemas.microsoft.com/office/2007/relationships/hdphoto" Target="../media/image18.wdp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png" /><Relationship Id="rId3" Type="http://schemas.microsoft.com/office/2007/relationships/hdphoto" Target="../media/image20.wdp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jpeg" /><Relationship Id="rId3" Type="http://schemas.openxmlformats.org/officeDocument/2006/relationships/image" Target="../media/image24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16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5.jpeg" /><Relationship Id="rId3" Type="http://schemas.openxmlformats.org/officeDocument/2006/relationships/image" Target="../media/image26.jpeg" /><Relationship Id="rId4" Type="http://schemas.openxmlformats.org/officeDocument/2006/relationships/image" Target="../media/image27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chart" Target="../charts/chart1.xml" /><Relationship Id="rId3" Type="http://schemas.openxmlformats.org/officeDocument/2006/relationships/image" Target="../media/image28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8.png" /><Relationship Id="rId3" Type="http://schemas.openxmlformats.org/officeDocument/2006/relationships/image" Target="../media/image29.jpeg" /><Relationship Id="rId4" Type="http://schemas.openxmlformats.org/officeDocument/2006/relationships/image" Target="../media/image30.jpeg" /><Relationship Id="rId5" Type="http://schemas.openxmlformats.org/officeDocument/2006/relationships/image" Target="../media/image31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32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33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34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35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36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5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7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8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jpe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39.jpe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40.jpe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41.jpe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42.jpe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4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44.jpeg" /><Relationship Id="rId3" Type="http://schemas.openxmlformats.org/officeDocument/2006/relationships/image" Target="../media/image45.jpeg" /><Relationship Id="rId4" Type="http://schemas.openxmlformats.org/officeDocument/2006/relationships/image" Target="../media/image46.jpeg" /><Relationship Id="rId5" Type="http://schemas.openxmlformats.org/officeDocument/2006/relationships/image" Target="../media/image47.pn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48.jpeg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9.jpeg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0.jpeg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51.jpeg" /><Relationship Id="rId3" Type="http://schemas.openxmlformats.org/officeDocument/2006/relationships/image" Target="../media/image52.jpeg" /><Relationship Id="rId4" Type="http://schemas.openxmlformats.org/officeDocument/2006/relationships/image" Target="../media/image53.png" /><Relationship Id="rId5" Type="http://schemas.openxmlformats.org/officeDocument/2006/relationships/image" Target="../media/image54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openxmlformats.org/officeDocument/2006/relationships/image" Target="../media/image7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/>
          <p:nvPr/>
        </p:nvSpPr>
        <p:spPr>
          <a:xfrm>
            <a:off x="11447980" y="6571488"/>
            <a:ext cx="55244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spc="-95">
                <a:solidFill>
                  <a:srgbClr val="7F7F7F"/>
                </a:solidFill>
                <a:latin typeface="Trebuchet MS"/>
                <a:cs typeface="Trebuchet MS"/>
              </a:rPr>
              <a:t>1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8812" y="367196"/>
            <a:ext cx="10874375" cy="477520"/>
            <a:chOff x="658812" y="367196"/>
            <a:chExt cx="10874375" cy="477520"/>
          </a:xfrm>
        </p:grpSpPr>
        <p:sp>
          <p:nvSpPr>
            <p:cNvPr id="4" name="object 4"/>
            <p:cNvSpPr/>
            <p:nvPr/>
          </p:nvSpPr>
          <p:spPr>
            <a:xfrm>
              <a:off x="671372" y="839670"/>
              <a:ext cx="10862310" cy="0"/>
            </a:xfrm>
            <a:custGeom>
              <a:rect l="l" t="t" r="r" b="b"/>
              <a:pathLst>
                <a:path w="10862310">
                  <a:moveTo>
                    <a:pt x="0" y="0"/>
                  </a:moveTo>
                  <a:lnTo>
                    <a:pt x="10861816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58812" y="367196"/>
              <a:ext cx="1272401" cy="45284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0"/>
            <a:ext cx="12191098" cy="6858433"/>
            <a:chExt cx="12191098" cy="6858433"/>
          </a:xfrm>
        </p:grpSpPr>
        <p:sp>
          <p:nvSpPr>
            <p:cNvPr id="7" name="object 7"/>
            <p:cNvSpPr/>
            <p:nvPr/>
          </p:nvSpPr>
          <p:spPr>
            <a:xfrm>
              <a:off x="7868653" y="3233854"/>
              <a:ext cx="4322445" cy="3624579"/>
            </a:xfrm>
            <a:custGeom>
              <a:rect l="l" t="t" r="r" b="b"/>
              <a:pathLst>
                <a:path w="4322445" h="3624579">
                  <a:moveTo>
                    <a:pt x="4322423" y="0"/>
                  </a:moveTo>
                  <a:lnTo>
                    <a:pt x="0" y="0"/>
                  </a:lnTo>
                  <a:lnTo>
                    <a:pt x="0" y="3624146"/>
                  </a:lnTo>
                  <a:lnTo>
                    <a:pt x="4322423" y="3624146"/>
                  </a:lnTo>
                  <a:lnTo>
                    <a:pt x="4322423" y="0"/>
                  </a:lnTo>
                  <a:close/>
                </a:path>
              </a:pathLst>
            </a:custGeom>
            <a:solidFill>
              <a:srgbClr val="F5C1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2191076" cy="34290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868653" y="0"/>
              <a:ext cx="4322445" cy="3429000"/>
            </a:xfrm>
            <a:custGeom>
              <a:rect l="l" t="t" r="r" b="b"/>
              <a:pathLst>
                <a:path w="4322445" h="3429000">
                  <a:moveTo>
                    <a:pt x="4322423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322423" y="3429000"/>
                  </a:lnTo>
                  <a:lnTo>
                    <a:pt x="4322423" y="0"/>
                  </a:lnTo>
                  <a:close/>
                </a:path>
              </a:pathLst>
            </a:custGeom>
            <a:solidFill>
              <a:srgbClr val="F5C1A3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11474" y="3673150"/>
              <a:ext cx="1479117" cy="52640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31824" y="4688811"/>
            <a:ext cx="5845176" cy="522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00"/>
              </a:spcBef>
            </a:pPr>
            <a:r>
              <a:rPr lang="ru-RU" sz="1600" cap="all" spc="80">
                <a:latin typeface="Lucida Sans Unicode"/>
                <a:cs typeface="Lucida Sans Unicode"/>
              </a:rPr>
              <a:t>Меры государственной поддержки </a:t>
            </a:r>
          </a:p>
          <a:p>
            <a:pPr marL="12700" marR="5080">
              <a:lnSpc>
                <a:spcPct val="100600"/>
              </a:lnSpc>
              <a:spcBef>
                <a:spcPts val="100"/>
              </a:spcBef>
            </a:pPr>
            <a:r>
              <a:rPr lang="ru-RU" sz="1600" cap="all" spc="80">
                <a:latin typeface="Lucida Sans Unicode"/>
                <a:cs typeface="Lucida Sans Unicode"/>
              </a:rPr>
              <a:t>малого и среднего бизнеса в Апк</a:t>
            </a:r>
            <a:endParaRPr lang="ru-RU" sz="1600" cap="all" spc="85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61656" y="1186536"/>
            <a:ext cx="10972800" cy="723275"/>
          </a:xfrm>
        </p:spPr>
        <p:txBody>
          <a:bodyPr/>
          <a:lstStyle/>
          <a:p>
            <a:pPr algn="ctr"/>
            <a:r>
              <a:rPr lang="ru-RU"/>
              <a:t>Основной документ, регулирующий </a:t>
            </a:r>
            <a:r>
              <a:rPr lang="ru-RU" smtClean="0"/>
              <a:t>государственную </a:t>
            </a:r>
            <a:r>
              <a:rPr lang="ru-RU"/>
              <a:t>поддержку АПК на федеральном </a:t>
            </a:r>
            <a:r>
              <a:rPr lang="ru-RU" smtClean="0"/>
              <a:t>уровне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70066" y="2682241"/>
            <a:ext cx="5116333" cy="2560320"/>
          </a:xfrm>
        </p:spPr>
        <p:txBody>
          <a:bodyPr/>
          <a:lstStyle/>
          <a:p>
            <a:r>
              <a:rPr lang="ru-RU" sz="2000"/>
              <a:t>Постановление </a:t>
            </a:r>
            <a:r>
              <a:rPr lang="ru-RU" sz="2000" smtClean="0"/>
              <a:t>Правительства </a:t>
            </a:r>
            <a:r>
              <a:rPr lang="ru-RU" sz="2000"/>
              <a:t>РФ от 14 </a:t>
            </a:r>
          </a:p>
          <a:p>
            <a:r>
              <a:rPr lang="ru-RU" sz="2000"/>
              <a:t>июля 2012 г. № </a:t>
            </a:r>
            <a:r>
              <a:rPr lang="ru-RU" sz="2000" smtClean="0"/>
              <a:t>717</a:t>
            </a:r>
          </a:p>
          <a:p>
            <a:r>
              <a:rPr lang="ru-RU" sz="2000" smtClean="0"/>
              <a:t> </a:t>
            </a:r>
            <a:r>
              <a:rPr lang="ru-RU" sz="2000"/>
              <a:t>"О </a:t>
            </a:r>
            <a:r>
              <a:rPr lang="ru-RU" sz="2000" smtClean="0"/>
              <a:t>Государственной </a:t>
            </a:r>
            <a:endParaRPr lang="ru-RU" sz="2000"/>
          </a:p>
          <a:p>
            <a:r>
              <a:rPr lang="ru-RU" sz="2000"/>
              <a:t>программе развития </a:t>
            </a:r>
            <a:r>
              <a:rPr lang="ru-RU" sz="2000" smtClean="0"/>
              <a:t>сельского </a:t>
            </a:r>
            <a:r>
              <a:rPr lang="ru-RU" sz="2000"/>
              <a:t>хозяйства и </a:t>
            </a:r>
            <a:r>
              <a:rPr lang="ru-RU" sz="2000" smtClean="0"/>
              <a:t>регулирования </a:t>
            </a:r>
            <a:r>
              <a:rPr lang="ru-RU" sz="2000"/>
              <a:t>рынков </a:t>
            </a:r>
            <a:r>
              <a:rPr lang="ru-RU" sz="2000" smtClean="0"/>
              <a:t>сельскохозяйственной </a:t>
            </a:r>
            <a:endParaRPr lang="ru-RU" sz="2000"/>
          </a:p>
          <a:p>
            <a:r>
              <a:rPr lang="ru-RU" sz="2000"/>
              <a:t>продукции, сырья и </a:t>
            </a:r>
            <a:r>
              <a:rPr lang="ru-RU" sz="2000" smtClean="0"/>
              <a:t>продовольствия</a:t>
            </a:r>
            <a:r>
              <a:rPr lang="ru-RU" sz="2000"/>
              <a:t>"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96296" y="2606661"/>
            <a:ext cx="57128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/>
              <a:t>В отношении малых форм </a:t>
            </a:r>
            <a:r>
              <a:rPr lang="ru-RU" sz="2000" smtClean="0"/>
              <a:t>хозяйствования </a:t>
            </a:r>
            <a:endParaRPr lang="ru-RU" sz="2000"/>
          </a:p>
          <a:p>
            <a:r>
              <a:rPr lang="ru-RU" sz="2000"/>
              <a:t>Государственная </a:t>
            </a:r>
            <a:r>
              <a:rPr lang="ru-RU" sz="2000" smtClean="0"/>
              <a:t>программа </a:t>
            </a:r>
            <a:r>
              <a:rPr lang="ru-RU" sz="2000"/>
              <a:t>включает два </a:t>
            </a:r>
          </a:p>
          <a:p>
            <a:r>
              <a:rPr lang="ru-RU" sz="2000"/>
              <a:t>приложения:</a:t>
            </a:r>
          </a:p>
          <a:p>
            <a:r>
              <a:rPr lang="ru-RU" sz="2000" smtClean="0"/>
              <a:t>- поддержка </a:t>
            </a:r>
            <a:r>
              <a:rPr lang="ru-RU" sz="2000"/>
              <a:t>развития </a:t>
            </a:r>
            <a:r>
              <a:rPr lang="ru-RU" sz="2000" smtClean="0"/>
              <a:t>сельского </a:t>
            </a:r>
            <a:r>
              <a:rPr lang="ru-RU" sz="2000"/>
              <a:t>туризма</a:t>
            </a:r>
          </a:p>
          <a:p>
            <a:r>
              <a:rPr lang="ru-RU" sz="2000" smtClean="0"/>
              <a:t>- поддержка </a:t>
            </a:r>
            <a:r>
              <a:rPr lang="ru-RU" sz="2000"/>
              <a:t>приоритетных </a:t>
            </a:r>
            <a:r>
              <a:rPr lang="ru-RU" sz="2000" smtClean="0"/>
              <a:t>направлений </a:t>
            </a:r>
            <a:r>
              <a:rPr lang="ru-RU" sz="2000"/>
              <a:t>развития </a:t>
            </a:r>
          </a:p>
          <a:p>
            <a:r>
              <a:rPr lang="ru-RU" sz="2000"/>
              <a:t>малого агробизнеса</a:t>
            </a:r>
          </a:p>
        </p:txBody>
      </p:sp>
    </p:spTree>
    <p:extLst>
      <p:ext uri="{BB962C8B-B14F-4D97-AF65-F5344CB8AC3E}">
        <p14:creationId xmlns:p14="http://schemas.microsoft.com/office/powerpoint/2010/main" val="1310862761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61656" y="1186536"/>
            <a:ext cx="10972800" cy="723275"/>
          </a:xfrm>
        </p:spPr>
        <p:txBody>
          <a:bodyPr/>
          <a:lstStyle/>
          <a:p>
            <a:pPr algn="ctr"/>
            <a:r>
              <a:rPr lang="ru-RU"/>
              <a:t>Наименование и структура нового </a:t>
            </a:r>
            <a:br>
              <a:rPr lang="ru-RU"/>
            </a:br>
            <a:r>
              <a:rPr lang="ru-RU"/>
              <a:t>приложения к Государственной программе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70066" y="2682241"/>
            <a:ext cx="5116333" cy="1231106"/>
          </a:xfrm>
        </p:spPr>
        <p:txBody>
          <a:bodyPr/>
          <a:lstStyle/>
          <a:p>
            <a:r>
              <a:rPr lang="ru-RU" sz="2000"/>
              <a:t>Федеральный проект «Развитие </a:t>
            </a:r>
          </a:p>
          <a:p>
            <a:r>
              <a:rPr lang="ru-RU" sz="2000"/>
              <a:t>малого агробизнеса» </a:t>
            </a:r>
            <a:endParaRPr lang="ru-RU" sz="2000" smtClean="0"/>
          </a:p>
          <a:p>
            <a:r>
              <a:rPr lang="ru-RU" sz="2000" i="1" smtClean="0"/>
              <a:t>(</a:t>
            </a:r>
            <a:r>
              <a:rPr lang="ru-RU" sz="2000" i="1"/>
              <a:t>включает </a:t>
            </a:r>
            <a:r>
              <a:rPr lang="ru-RU" sz="2000" i="1" smtClean="0"/>
              <a:t>в </a:t>
            </a:r>
            <a:r>
              <a:rPr lang="ru-RU" sz="2000" i="1"/>
              <a:t>себя четыре приоритетных </a:t>
            </a:r>
            <a:r>
              <a:rPr lang="ru-RU" sz="2000" i="1" smtClean="0"/>
              <a:t> направления</a:t>
            </a:r>
            <a:r>
              <a:rPr lang="ru-RU" sz="2000" i="1"/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96595" y="2823170"/>
            <a:ext cx="5608316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smtClean="0"/>
              <a:t>Развитие сельскохозяйственных потребительских кооперативов</a:t>
            </a:r>
            <a:endParaRPr lang="ru-RU" sz="2000"/>
          </a:p>
        </p:txBody>
      </p:sp>
      <p:sp>
        <p:nvSpPr>
          <p:cNvPr id="2" name="Стрелка вправо 1"/>
          <p:cNvSpPr/>
          <p:nvPr/>
        </p:nvSpPr>
        <p:spPr>
          <a:xfrm>
            <a:off x="4380411" y="4153989"/>
            <a:ext cx="1767840" cy="73152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56" y="4153989"/>
            <a:ext cx="2448175" cy="17540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53050" y="2371050"/>
            <a:ext cx="5695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/>
              <a:t>Развитие фермерских </a:t>
            </a:r>
            <a:r>
              <a:rPr lang="ru-RU" sz="2000" smtClean="0"/>
              <a:t>хозяйств</a:t>
            </a:r>
            <a:endParaRPr lang="ru-RU" sz="2000"/>
          </a:p>
        </p:txBody>
      </p:sp>
      <p:sp>
        <p:nvSpPr>
          <p:cNvPr id="10" name="Прямоугольник 9"/>
          <p:cNvSpPr/>
          <p:nvPr/>
        </p:nvSpPr>
        <p:spPr>
          <a:xfrm>
            <a:off x="6496595" y="5031003"/>
            <a:ext cx="5695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smtClean="0"/>
              <a:t>Развитие </a:t>
            </a:r>
            <a:r>
              <a:rPr lang="ru-RU" sz="2000"/>
              <a:t>инфраструктуры </a:t>
            </a:r>
            <a:r>
              <a:rPr lang="ru-RU" sz="2000" smtClean="0"/>
              <a:t>сбыта </a:t>
            </a:r>
            <a:r>
              <a:rPr lang="ru-RU" sz="2000"/>
              <a:t>фермерской </a:t>
            </a:r>
            <a:r>
              <a:rPr lang="ru-RU" sz="2000" smtClean="0"/>
              <a:t>продукции</a:t>
            </a:r>
            <a:endParaRPr lang="ru-RU" sz="2000"/>
          </a:p>
        </p:txBody>
      </p:sp>
      <p:sp>
        <p:nvSpPr>
          <p:cNvPr id="11" name="Прямоугольник 10"/>
          <p:cNvSpPr/>
          <p:nvPr/>
        </p:nvSpPr>
        <p:spPr>
          <a:xfrm>
            <a:off x="6453050" y="4088669"/>
            <a:ext cx="5695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smtClean="0"/>
              <a:t>Поддержка </a:t>
            </a:r>
            <a:r>
              <a:rPr lang="ru-RU" sz="2000"/>
              <a:t>малых </a:t>
            </a:r>
            <a:r>
              <a:rPr lang="ru-RU" sz="2000" smtClean="0"/>
              <a:t>сельскохозяйственных </a:t>
            </a:r>
            <a:endParaRPr lang="ru-RU" sz="2000"/>
          </a:p>
          <a:p>
            <a:r>
              <a:rPr lang="ru-RU" sz="2000" smtClean="0"/>
              <a:t>       товаропроизводителей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4284849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1"/>
      <p:bldP spid="9" grpId="2"/>
      <p:bldP spid="10" grpId="3"/>
      <p:bldP spid="11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543" y="1169118"/>
            <a:ext cx="10876913" cy="361637"/>
          </a:xfrm>
        </p:spPr>
        <p:txBody>
          <a:bodyPr/>
          <a:lstStyle/>
          <a:p>
            <a:r>
              <a:rPr lang="ru-RU"/>
              <a:t>Приоритетное направление «Развитие </a:t>
            </a:r>
            <a:r>
              <a:rPr lang="ru-RU" smtClean="0"/>
              <a:t>фермерских </a:t>
            </a:r>
            <a:r>
              <a:rPr lang="ru-RU"/>
              <a:t>хозяйств»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10616" y="2608784"/>
            <a:ext cx="5602504" cy="2111263"/>
          </a:xfrm>
        </p:spPr>
        <p:txBody>
          <a:bodyPr/>
          <a:lstStyle/>
          <a:p>
            <a:r>
              <a:rPr lang="ru-RU" sz="2000"/>
              <a:t>Грант на развитие </a:t>
            </a:r>
            <a:r>
              <a:rPr lang="ru-RU" sz="2000" smtClean="0"/>
              <a:t>фермерского хозяйства</a:t>
            </a:r>
          </a:p>
          <a:p>
            <a:endParaRPr lang="ru-RU" sz="2000"/>
          </a:p>
          <a:p>
            <a:r>
              <a:rPr lang="ru-RU" sz="2000" smtClean="0"/>
              <a:t>Возмещение </a:t>
            </a:r>
            <a:r>
              <a:rPr lang="ru-RU" sz="2000"/>
              <a:t>затрат </a:t>
            </a:r>
            <a:r>
              <a:rPr lang="ru-RU" sz="2000" smtClean="0"/>
              <a:t>КФХ</a:t>
            </a:r>
          </a:p>
          <a:p>
            <a:endParaRPr lang="ru-RU" sz="2000"/>
          </a:p>
          <a:p>
            <a:r>
              <a:rPr lang="ru-RU" sz="2000" smtClean="0"/>
              <a:t>Грант </a:t>
            </a:r>
            <a:r>
              <a:rPr lang="ru-RU" sz="2000"/>
              <a:t>«Агромотиватор»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63" y="2349252"/>
            <a:ext cx="5303837" cy="2983408"/>
          </a:xfrm>
        </p:spPr>
      </p:pic>
    </p:spTree>
    <p:extLst>
      <p:ext uri="{BB962C8B-B14F-4D97-AF65-F5344CB8AC3E}">
        <p14:creationId xmlns:p14="http://schemas.microsoft.com/office/powerpoint/2010/main" val="110693382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543" y="1169118"/>
            <a:ext cx="10876913" cy="361637"/>
          </a:xfrm>
        </p:spPr>
        <p:txBody>
          <a:bodyPr/>
          <a:lstStyle/>
          <a:p>
            <a:r>
              <a:rPr lang="ru-RU"/>
              <a:t>Грант на развитие фермерского хозяйства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30925" y="1864767"/>
            <a:ext cx="4563291" cy="3500958"/>
          </a:xfrm>
        </p:spPr>
        <p:txBody>
          <a:bodyPr/>
          <a:lstStyle/>
          <a:p>
            <a:r>
              <a:rPr lang="ru-RU">
                <a:latin typeface="+mj-lt"/>
              </a:rPr>
              <a:t>Заявитель - </a:t>
            </a:r>
            <a:r>
              <a:rPr lang="ru-RU" smtClean="0">
                <a:latin typeface="+mj-lt"/>
              </a:rPr>
              <a:t>крестьянское </a:t>
            </a:r>
            <a:r>
              <a:rPr lang="ru-RU">
                <a:latin typeface="+mj-lt"/>
              </a:rPr>
              <a:t>(фермерское) хозяйство, число членов которого </a:t>
            </a:r>
          </a:p>
          <a:p>
            <a:r>
              <a:rPr lang="ru-RU">
                <a:latin typeface="+mj-lt"/>
              </a:rPr>
              <a:t>составляет 2 (включая главу крестьянского (фермерского) хозяйства) и </a:t>
            </a:r>
            <a:r>
              <a:rPr lang="ru-RU" smtClean="0">
                <a:latin typeface="+mj-lt"/>
              </a:rPr>
              <a:t>более </a:t>
            </a:r>
            <a:r>
              <a:rPr lang="ru-RU">
                <a:latin typeface="+mj-lt"/>
              </a:rPr>
              <a:t>членов </a:t>
            </a:r>
            <a:r>
              <a:rPr lang="ru-RU" smtClean="0">
                <a:latin typeface="+mj-lt"/>
              </a:rPr>
              <a:t>семьи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>
                <a:latin typeface="+mj-lt"/>
              </a:rPr>
              <a:t>осуществляющие деятельность более 12 месяцев с даты </a:t>
            </a:r>
            <a:r>
              <a:rPr lang="ru-RU" smtClean="0">
                <a:latin typeface="+mj-lt"/>
              </a:rPr>
              <a:t>регистрации</a:t>
            </a:r>
          </a:p>
          <a:p>
            <a:endParaRPr lang="ru-RU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>
                <a:latin typeface="+mj-lt"/>
              </a:rPr>
              <a:t>осуществляющие деятельность на сельской территории или территории </a:t>
            </a:r>
          </a:p>
          <a:p>
            <a:r>
              <a:rPr lang="ru-RU">
                <a:latin typeface="+mj-lt"/>
              </a:rPr>
              <a:t>сельской агломерации субъекта Российской Федерации</a:t>
            </a:r>
          </a:p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294811" y="1885972"/>
            <a:ext cx="6762160" cy="276998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/>
              <a:t>до </a:t>
            </a:r>
            <a:r>
              <a:rPr lang="ru-RU" b="1"/>
              <a:t>5</a:t>
            </a:r>
            <a:r>
              <a:rPr lang="ru-RU"/>
              <a:t> млн. рублей </a:t>
            </a:r>
            <a:r>
              <a:rPr lang="ru-RU" smtClean="0"/>
              <a:t>- не </a:t>
            </a:r>
            <a:r>
              <a:rPr lang="ru-RU"/>
              <a:t>менее 10 процентов </a:t>
            </a:r>
            <a:r>
              <a:rPr lang="ru-RU" smtClean="0"/>
              <a:t>собственных средств от стоимости </a:t>
            </a:r>
            <a:r>
              <a:rPr lang="ru-RU"/>
              <a:t>проекта;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mtClean="0"/>
              <a:t>до </a:t>
            </a:r>
            <a:r>
              <a:rPr lang="ru-RU" b="1"/>
              <a:t>8</a:t>
            </a:r>
            <a:r>
              <a:rPr lang="ru-RU"/>
              <a:t> млн. рублей - не менее </a:t>
            </a:r>
            <a:r>
              <a:rPr lang="ru-RU" smtClean="0"/>
              <a:t>20 </a:t>
            </a:r>
            <a:r>
              <a:rPr lang="ru-RU"/>
              <a:t>процентов собственных средств от стоимости проекта;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mtClean="0"/>
              <a:t>до </a:t>
            </a:r>
            <a:r>
              <a:rPr lang="ru-RU" b="1"/>
              <a:t>15</a:t>
            </a:r>
            <a:r>
              <a:rPr lang="ru-RU"/>
              <a:t> млн. рублей </a:t>
            </a:r>
            <a:r>
              <a:rPr lang="ru-RU" smtClean="0"/>
              <a:t>- </a:t>
            </a:r>
            <a:r>
              <a:rPr lang="ru-RU"/>
              <a:t>не менее </a:t>
            </a:r>
            <a:r>
              <a:rPr lang="ru-RU" smtClean="0"/>
              <a:t>30 </a:t>
            </a:r>
            <a:r>
              <a:rPr lang="ru-RU"/>
              <a:t>процентов собственных средств от стоимости проекта;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mtClean="0"/>
              <a:t>до </a:t>
            </a:r>
            <a:r>
              <a:rPr lang="ru-RU" b="1"/>
              <a:t>30 </a:t>
            </a:r>
            <a:r>
              <a:rPr lang="ru-RU"/>
              <a:t>млн. рублей - не менее </a:t>
            </a:r>
            <a:r>
              <a:rPr lang="ru-RU" smtClean="0"/>
              <a:t>40 </a:t>
            </a:r>
            <a:r>
              <a:rPr lang="ru-RU"/>
              <a:t>процентов собственных средств от стоимости проекта;</a:t>
            </a:r>
          </a:p>
          <a:p>
            <a:endParaRPr lang="ru-RU" smtClean="0"/>
          </a:p>
          <a:p>
            <a:r>
              <a:rPr lang="ru-RU" smtClean="0"/>
              <a:t>Минимальный </a:t>
            </a:r>
            <a:r>
              <a:rPr lang="ru-RU"/>
              <a:t>размер гранта – 3 млн. </a:t>
            </a:r>
            <a:r>
              <a:rPr lang="ru-RU" smtClean="0"/>
              <a:t>руб.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89801" y="594412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Заявителем грантов в </a:t>
            </a:r>
            <a:r>
              <a:rPr lang="ru-RU" smtClean="0"/>
              <a:t>сумме </a:t>
            </a:r>
            <a:r>
              <a:rPr lang="ru-RU"/>
              <a:t>до 8 млн. руб. </a:t>
            </a:r>
            <a:r>
              <a:rPr lang="ru-RU" smtClean="0"/>
              <a:t>может </a:t>
            </a:r>
            <a:r>
              <a:rPr lang="ru-RU"/>
              <a:t>быть также </a:t>
            </a:r>
            <a:r>
              <a:rPr lang="ru-RU" smtClean="0"/>
              <a:t>гражданин</a:t>
            </a:r>
            <a:r>
              <a:rPr lang="ru-RU"/>
              <a:t>, </a:t>
            </a:r>
            <a:r>
              <a:rPr lang="ru-RU" smtClean="0"/>
              <a:t>планирующий </a:t>
            </a:r>
            <a:r>
              <a:rPr lang="ru-RU"/>
              <a:t>создание </a:t>
            </a:r>
            <a:r>
              <a:rPr lang="ru-RU" smtClean="0"/>
              <a:t>КФХ</a:t>
            </a: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29" y="4040132"/>
            <a:ext cx="2389142" cy="23891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rcRect l="3772" t="4635" r="50300"/>
          <a:stretch>
            <a:fillRect/>
          </a:stretch>
        </p:blipFill>
        <p:spPr>
          <a:xfrm>
            <a:off x="7290386" y="4814672"/>
            <a:ext cx="984069" cy="2043328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8447314" y="5365725"/>
            <a:ext cx="1132115" cy="41721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40944" y="5552865"/>
            <a:ext cx="6252755" cy="1399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063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1"/>
      <p:bldP spid="6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543" y="1169118"/>
            <a:ext cx="10876913" cy="361637"/>
          </a:xfrm>
        </p:spPr>
        <p:txBody>
          <a:bodyPr/>
          <a:lstStyle/>
          <a:p>
            <a:r>
              <a:rPr lang="ru-RU"/>
              <a:t>Проект грантополучателя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7460" y="2388021"/>
            <a:ext cx="6769451" cy="2423740"/>
          </a:xfrm>
        </p:spPr>
        <p:txBody>
          <a:bodyPr/>
          <a:lstStyle/>
          <a:p>
            <a:r>
              <a:rPr lang="ru-RU"/>
              <a:t>Документ (бизнес-план), представляемый в </a:t>
            </a:r>
            <a:r>
              <a:rPr lang="ru-RU" smtClean="0"/>
              <a:t>уполномоченный </a:t>
            </a:r>
            <a:r>
              <a:rPr lang="ru-RU"/>
              <a:t>орган в порядке и по форме, которые </a:t>
            </a:r>
          </a:p>
          <a:p>
            <a:r>
              <a:rPr lang="ru-RU"/>
              <a:t>установлены уполномоченным органом, в который </a:t>
            </a:r>
          </a:p>
          <a:p>
            <a:r>
              <a:rPr lang="ru-RU"/>
              <a:t>включаются направления расходов и условия </a:t>
            </a:r>
          </a:p>
          <a:p>
            <a:r>
              <a:rPr lang="ru-RU"/>
              <a:t>использования … гранта на развитие фермерского </a:t>
            </a:r>
          </a:p>
          <a:p>
            <a:r>
              <a:rPr lang="ru-RU"/>
              <a:t>хозяйства…, а также плановые показатели деятельности, </a:t>
            </a:r>
          </a:p>
          <a:p>
            <a:r>
              <a:rPr lang="ru-RU"/>
              <a:t>обязательство по исполнению которых включается в </a:t>
            </a:r>
          </a:p>
          <a:p>
            <a:r>
              <a:rPr lang="ru-RU"/>
              <a:t>соглашение о предоставлении средств, заключаемое </a:t>
            </a:r>
          </a:p>
          <a:p>
            <a:r>
              <a:rPr lang="ru-RU"/>
              <a:t>между грантополучателем и уполномоченным органом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3"/>
          </p:nvPr>
        </p:nvPicPr>
        <p:blipFill>
          <a:blip r:embed="rId2"/>
          <a:stretch>
            <a:fillRect/>
          </a:stretch>
        </p:blipFill>
        <p:spPr>
          <a:xfrm>
            <a:off x="8091771" y="1530755"/>
            <a:ext cx="361594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08803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543" y="1169118"/>
            <a:ext cx="10876913" cy="723275"/>
          </a:xfrm>
        </p:spPr>
        <p:txBody>
          <a:bodyPr/>
          <a:lstStyle/>
          <a:p>
            <a:r>
              <a:rPr lang="ru-RU"/>
              <a:t>Плановые показатели </a:t>
            </a:r>
            <a:r>
              <a:rPr lang="ru-RU" smtClean="0"/>
              <a:t>деятельности</a:t>
            </a:r>
            <a:br>
              <a:rPr lang="ru-RU"/>
            </a:b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00343" y="1892393"/>
            <a:ext cx="6557074" cy="4371662"/>
          </a:xfrm>
        </p:spPr>
        <p:txBody>
          <a:bodyPr/>
          <a:lstStyle/>
          <a:p>
            <a:r>
              <a:rPr lang="ru-RU"/>
              <a:t>Включаемые в проект грантополучателя </a:t>
            </a:r>
            <a:r>
              <a:rPr lang="ru-RU" smtClean="0"/>
              <a:t>производственные </a:t>
            </a:r>
            <a:r>
              <a:rPr lang="ru-RU"/>
              <a:t>и экономические </a:t>
            </a:r>
          </a:p>
          <a:p>
            <a:r>
              <a:rPr lang="ru-RU"/>
              <a:t>показатели, в том числе</a:t>
            </a:r>
            <a:r>
              <a:rPr lang="ru-RU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smtClean="0"/>
              <a:t>объем </a:t>
            </a:r>
            <a:r>
              <a:rPr lang="ru-RU" b="1"/>
              <a:t>производства и реализации </a:t>
            </a:r>
            <a:endParaRPr lang="ru-RU" b="1" smtClean="0"/>
          </a:p>
          <a:p>
            <a:r>
              <a:rPr lang="ru-RU" b="1" smtClean="0"/>
              <a:t>сельскохозяйственной продукции</a:t>
            </a:r>
            <a:r>
              <a:rPr lang="ru-RU" smtClean="0"/>
              <a:t>, </a:t>
            </a:r>
          </a:p>
          <a:p>
            <a:r>
              <a:rPr lang="ru-RU" smtClean="0"/>
              <a:t>выраженный </a:t>
            </a:r>
            <a:r>
              <a:rPr lang="ru-RU"/>
              <a:t>в натуральных и денежных </a:t>
            </a:r>
          </a:p>
          <a:p>
            <a:r>
              <a:rPr lang="ru-RU"/>
              <a:t>показателях,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smtClean="0"/>
              <a:t>количество </a:t>
            </a:r>
            <a:r>
              <a:rPr lang="ru-RU" b="1"/>
              <a:t>новых работников, </a:t>
            </a:r>
          </a:p>
          <a:p>
            <a:r>
              <a:rPr lang="ru-RU" b="1"/>
              <a:t>трудоустроенных на постоянную работу</a:t>
            </a:r>
            <a:r>
              <a:rPr lang="ru-RU"/>
              <a:t>, </a:t>
            </a:r>
          </a:p>
          <a:p>
            <a:r>
              <a:rPr lang="ru-RU"/>
              <a:t>сведения о которых подтверждаются </a:t>
            </a:r>
          </a:p>
          <a:p>
            <a:r>
              <a:rPr lang="ru-RU"/>
              <a:t>справкой налогового органа (количество – в зависимости от суммы гранта, глава </a:t>
            </a:r>
          </a:p>
          <a:p>
            <a:r>
              <a:rPr lang="ru-RU"/>
              <a:t>КФХ признаётся работником),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smtClean="0"/>
              <a:t>сохранение </a:t>
            </a:r>
            <a:r>
              <a:rPr lang="ru-RU" b="1"/>
              <a:t>созданных рабочих мест </a:t>
            </a:r>
            <a:r>
              <a:rPr lang="ru-RU"/>
              <a:t>в </a:t>
            </a:r>
          </a:p>
          <a:p>
            <a:r>
              <a:rPr lang="ru-RU"/>
              <a:t>течение не менее чем 5 лет с даты </a:t>
            </a:r>
          </a:p>
          <a:p>
            <a:r>
              <a:rPr lang="ru-RU"/>
              <a:t>получения гранта</a:t>
            </a:r>
            <a:r>
              <a:rPr lang="ru-RU" smtClean="0"/>
              <a:t>.</a:t>
            </a:r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3"/>
          </p:nvPr>
        </p:nvPicPr>
        <p:blipFill>
          <a:blip r:embed="rId2"/>
          <a:stretch>
            <a:fillRect/>
          </a:stretch>
        </p:blipFill>
        <p:spPr>
          <a:xfrm>
            <a:off x="6690043" y="2001375"/>
            <a:ext cx="5303837" cy="344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71157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рямоугольник 4"/>
          <p:cNvSpPr/>
          <p:nvPr/>
        </p:nvSpPr>
        <p:spPr>
          <a:xfrm>
            <a:off x="448056" y="2048256"/>
            <a:ext cx="11086400" cy="297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543" y="1169118"/>
            <a:ext cx="10876913" cy="723275"/>
          </a:xfrm>
        </p:spPr>
        <p:txBody>
          <a:bodyPr/>
          <a:lstStyle/>
          <a:p>
            <a:r>
              <a:rPr lang="ru-RU"/>
              <a:t>Грант на развитие </a:t>
            </a:r>
            <a:r>
              <a:rPr lang="ru-RU" smtClean="0"/>
              <a:t>КФХ </a:t>
            </a:r>
            <a:r>
              <a:rPr lang="ru-RU"/>
              <a:t>предоставляется </a:t>
            </a:r>
            <a:r>
              <a:rPr lang="ru-RU" smtClean="0"/>
              <a:t>однократно</a:t>
            </a:r>
            <a:br>
              <a:rPr lang="ru-RU"/>
            </a:b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57543" y="2430693"/>
            <a:ext cx="10469287" cy="1885131"/>
          </a:xfrm>
        </p:spPr>
        <p:txBody>
          <a:bodyPr/>
          <a:lstStyle/>
          <a:p>
            <a:pPr algn="ctr"/>
            <a:r>
              <a:rPr lang="ru-RU"/>
              <a:t>Получение гранта на развитие </a:t>
            </a:r>
            <a:r>
              <a:rPr lang="ru-RU" smtClean="0"/>
              <a:t>фермерского </a:t>
            </a:r>
            <a:r>
              <a:rPr lang="ru-RU"/>
              <a:t>хозяйства крестьянским </a:t>
            </a:r>
            <a:r>
              <a:rPr lang="ru-RU" smtClean="0"/>
              <a:t>(</a:t>
            </a:r>
            <a:r>
              <a:rPr lang="ru-RU"/>
              <a:t>фермерским) хозяйством или </a:t>
            </a:r>
            <a:r>
              <a:rPr lang="ru-RU" smtClean="0"/>
              <a:t>индивидуальным </a:t>
            </a:r>
            <a:r>
              <a:rPr lang="ru-RU"/>
              <a:t>предпринимателем, </a:t>
            </a:r>
            <a:r>
              <a:rPr lang="ru-RU" smtClean="0"/>
              <a:t>являющимся </a:t>
            </a:r>
            <a:r>
              <a:rPr lang="ru-RU"/>
              <a:t>главой крестьянского </a:t>
            </a:r>
          </a:p>
          <a:p>
            <a:pPr algn="ctr"/>
            <a:r>
              <a:rPr lang="ru-RU"/>
              <a:t>(фермерского) хозяйства…, ранее </a:t>
            </a:r>
            <a:r>
              <a:rPr lang="ru-RU" smtClean="0"/>
              <a:t>являвшимися </a:t>
            </a:r>
            <a:r>
              <a:rPr lang="ru-RU"/>
              <a:t>получателями грантов в рамках </a:t>
            </a:r>
          </a:p>
          <a:p>
            <a:pPr algn="ctr"/>
            <a:r>
              <a:rPr lang="ru-RU"/>
              <a:t>Государственной программы, средств </a:t>
            </a:r>
            <a:r>
              <a:rPr lang="ru-RU" smtClean="0"/>
              <a:t>финансовой </a:t>
            </a:r>
            <a:r>
              <a:rPr lang="ru-RU"/>
              <a:t>поддержки (за исключением </a:t>
            </a:r>
          </a:p>
          <a:p>
            <a:pPr algn="ctr"/>
            <a:r>
              <a:rPr lang="ru-RU"/>
              <a:t>социальных выплат и выплат на организацию </a:t>
            </a:r>
            <a:r>
              <a:rPr lang="ru-RU" smtClean="0"/>
              <a:t>начального </a:t>
            </a:r>
            <a:r>
              <a:rPr lang="ru-RU"/>
              <a:t>этапа предпринимательской </a:t>
            </a:r>
          </a:p>
          <a:p>
            <a:pPr algn="ctr"/>
            <a:r>
              <a:rPr lang="ru-RU"/>
              <a:t>деятельности, субсидий, предоставляемых </a:t>
            </a:r>
            <a:r>
              <a:rPr lang="ru-RU" smtClean="0"/>
              <a:t>гражданам</a:t>
            </a:r>
            <a:r>
              <a:rPr lang="ru-RU"/>
              <a:t>, ведущим личные подсобные </a:t>
            </a:r>
          </a:p>
          <a:p>
            <a:pPr algn="ctr"/>
            <a:r>
              <a:rPr lang="ru-RU"/>
              <a:t>хозяйства, в соответствии с Государственной </a:t>
            </a:r>
            <a:r>
              <a:rPr lang="ru-RU" smtClean="0"/>
              <a:t>программой</a:t>
            </a:r>
            <a:r>
              <a:rPr lang="ru-RU"/>
              <a:t>), не допускается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2717" y="4276066"/>
            <a:ext cx="3261739" cy="2252853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9687697" y="6005749"/>
            <a:ext cx="303762" cy="31089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067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174" y="1530755"/>
            <a:ext cx="5200650" cy="52006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543" y="1169118"/>
            <a:ext cx="10876913" cy="361637"/>
          </a:xfrm>
        </p:spPr>
        <p:txBody>
          <a:bodyPr/>
          <a:lstStyle/>
          <a:p>
            <a:r>
              <a:rPr lang="ru-RU"/>
              <a:t>Возмещение затрат </a:t>
            </a:r>
            <a:r>
              <a:rPr lang="ru-RU" smtClean="0"/>
              <a:t>крестьянского (</a:t>
            </a:r>
            <a:r>
              <a:rPr lang="ru-RU"/>
              <a:t>фермерского) хозяйства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85217" y="2083221"/>
            <a:ext cx="5001768" cy="2423740"/>
          </a:xfrm>
        </p:spPr>
        <p:txBody>
          <a:bodyPr/>
          <a:lstStyle/>
          <a:p>
            <a:r>
              <a:rPr lang="ru-RU"/>
              <a:t>Средства предоставляются </a:t>
            </a:r>
            <a:r>
              <a:rPr lang="ru-RU" smtClean="0"/>
              <a:t>на </a:t>
            </a:r>
            <a:r>
              <a:rPr lang="ru-RU"/>
              <a:t>возмещение </a:t>
            </a:r>
          </a:p>
          <a:p>
            <a:r>
              <a:rPr lang="ru-RU"/>
              <a:t>(обеспечение) до 60 </a:t>
            </a:r>
            <a:r>
              <a:rPr lang="ru-RU" smtClean="0"/>
              <a:t>процентов </a:t>
            </a:r>
            <a:r>
              <a:rPr lang="ru-RU"/>
              <a:t>затрат заявителя </a:t>
            </a:r>
            <a:r>
              <a:rPr lang="ru-RU" smtClean="0"/>
              <a:t>(</a:t>
            </a:r>
            <a:r>
              <a:rPr lang="ru-RU"/>
              <a:t>до 70 </a:t>
            </a:r>
            <a:r>
              <a:rPr lang="ru-RU" smtClean="0"/>
              <a:t>– </a:t>
            </a:r>
            <a:r>
              <a:rPr lang="ru-RU"/>
              <a:t>при производстве </a:t>
            </a:r>
          </a:p>
          <a:p>
            <a:r>
              <a:rPr lang="ru-RU"/>
              <a:t>органической продукции), </a:t>
            </a:r>
          </a:p>
          <a:p>
            <a:r>
              <a:rPr lang="ru-RU"/>
              <a:t>перечень которых </a:t>
            </a:r>
            <a:r>
              <a:rPr lang="ru-RU" smtClean="0"/>
              <a:t>устанавливается Министерством</a:t>
            </a:r>
            <a:r>
              <a:rPr lang="ru-RU"/>
              <a:t>, но не более </a:t>
            </a:r>
            <a:r>
              <a:rPr lang="ru-RU" smtClean="0"/>
              <a:t>20 </a:t>
            </a:r>
            <a:r>
              <a:rPr lang="ru-RU"/>
              <a:t>млн. рублей на одного </a:t>
            </a:r>
            <a:r>
              <a:rPr lang="ru-RU" smtClean="0"/>
              <a:t>заявителя</a:t>
            </a:r>
            <a:r>
              <a:rPr lang="ru-RU"/>
              <a:t>, за исключением </a:t>
            </a:r>
            <a:r>
              <a:rPr lang="ru-RU" smtClean="0"/>
              <a:t>затрат</a:t>
            </a:r>
            <a:r>
              <a:rPr lang="ru-RU"/>
              <a:t>, возмещаемых в </a:t>
            </a:r>
            <a:r>
              <a:rPr lang="ru-RU" smtClean="0"/>
              <a:t>составе </a:t>
            </a:r>
            <a:r>
              <a:rPr lang="ru-RU"/>
              <a:t>гранта на развитие </a:t>
            </a:r>
            <a:r>
              <a:rPr lang="ru-RU" smtClean="0"/>
              <a:t>фермерского </a:t>
            </a:r>
            <a:r>
              <a:rPr lang="ru-RU"/>
              <a:t>хозяйства»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6327817" y="4347972"/>
            <a:ext cx="5303520" cy="70788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/>
              <a:t>до </a:t>
            </a:r>
            <a:r>
              <a:rPr lang="ru-RU" sz="2800" b="1">
                <a:solidFill>
                  <a:srgbClr val="FF0000"/>
                </a:solidFill>
              </a:rPr>
              <a:t>60 </a:t>
            </a:r>
            <a:r>
              <a:rPr lang="ru-RU" sz="2800" b="1" smtClean="0">
                <a:solidFill>
                  <a:srgbClr val="FF0000"/>
                </a:solidFill>
              </a:rPr>
              <a:t>%</a:t>
            </a:r>
            <a:r>
              <a:rPr lang="ru-RU" smtClean="0"/>
              <a:t> затрат</a:t>
            </a:r>
          </a:p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142" y="4800524"/>
            <a:ext cx="2450804" cy="1755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60592" y="5055858"/>
            <a:ext cx="3868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/>
              <a:t>не более </a:t>
            </a:r>
            <a:r>
              <a:rPr lang="ru-RU" sz="2800" b="1">
                <a:solidFill>
                  <a:srgbClr val="00B050"/>
                </a:solidFill>
              </a:rPr>
              <a:t>20 млн. рублей </a:t>
            </a:r>
          </a:p>
        </p:txBody>
      </p:sp>
    </p:spTree>
    <p:extLst>
      <p:ext uri="{BB962C8B-B14F-4D97-AF65-F5344CB8AC3E}">
        <p14:creationId xmlns:p14="http://schemas.microsoft.com/office/powerpoint/2010/main" val="2866641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3"/>
          </p:nvPr>
        </p:nvPicPr>
        <p:blipFill>
          <a:blip r:embed="rId2"/>
          <a:stretch>
            <a:fillRect/>
          </a:stretch>
        </p:blipFill>
        <p:spPr>
          <a:xfrm>
            <a:off x="6667500" y="1577975"/>
            <a:ext cx="4850257" cy="48502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543" y="1169118"/>
            <a:ext cx="10876913" cy="361637"/>
          </a:xfrm>
        </p:spPr>
        <p:txBody>
          <a:bodyPr/>
          <a:lstStyle/>
          <a:p>
            <a:r>
              <a:rPr lang="ru-RU"/>
              <a:t>Условия предоставления субсидий КФХ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84391" y="2182304"/>
            <a:ext cx="5165767" cy="2154436"/>
          </a:xfrm>
        </p:spPr>
        <p:txBody>
          <a:bodyPr/>
          <a:lstStyle/>
          <a:p>
            <a:r>
              <a:rPr lang="ru-RU"/>
              <a:t>КФХ должно быть зарегистрировано не позднее, чем 12 </a:t>
            </a:r>
            <a:r>
              <a:rPr lang="ru-RU" smtClean="0"/>
              <a:t>месяцев </a:t>
            </a:r>
            <a:r>
              <a:rPr lang="ru-RU"/>
              <a:t>назад,</a:t>
            </a:r>
          </a:p>
          <a:p>
            <a:endParaRPr lang="ru-RU"/>
          </a:p>
          <a:p>
            <a:r>
              <a:rPr lang="ru-RU" smtClean="0"/>
              <a:t>Ежегодный </a:t>
            </a:r>
            <a:r>
              <a:rPr lang="ru-RU"/>
              <a:t>прирост объема производства </a:t>
            </a:r>
          </a:p>
          <a:p>
            <a:r>
              <a:rPr lang="ru-RU"/>
              <a:t>сельскохозяйственной продукции не менее чем в </a:t>
            </a:r>
            <a:r>
              <a:rPr lang="ru-RU" smtClean="0"/>
              <a:t>течение </a:t>
            </a:r>
            <a:r>
              <a:rPr lang="ru-RU"/>
              <a:t>2 лет с даты получения средств, включая год </a:t>
            </a:r>
            <a:r>
              <a:rPr lang="ru-RU" smtClean="0"/>
              <a:t>получения </a:t>
            </a:r>
            <a:r>
              <a:rPr lang="ru-RU"/>
              <a:t>средств, в размере не менее 7 процентов.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04606" y="4140446"/>
            <a:ext cx="3885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mtClean="0"/>
              <a:t>Не </a:t>
            </a:r>
            <a:r>
              <a:rPr lang="ru-RU"/>
              <a:t>позднее, чем 12 месяцев назад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04606" y="5099673"/>
            <a:ext cx="3624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mtClean="0"/>
              <a:t>Ежегодный прирост не </a:t>
            </a:r>
            <a:r>
              <a:rPr lang="ru-RU"/>
              <a:t>менее 7 </a:t>
            </a:r>
          </a:p>
        </p:txBody>
      </p:sp>
    </p:spTree>
    <p:extLst>
      <p:ext uri="{BB962C8B-B14F-4D97-AF65-F5344CB8AC3E}">
        <p14:creationId xmlns:p14="http://schemas.microsoft.com/office/powerpoint/2010/main" val="3330856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рямоугольник 4"/>
          <p:cNvSpPr/>
          <p:nvPr/>
        </p:nvSpPr>
        <p:spPr>
          <a:xfrm>
            <a:off x="448056" y="2048256"/>
            <a:ext cx="11086400" cy="297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543" y="1169118"/>
            <a:ext cx="10876913" cy="361637"/>
          </a:xfrm>
        </p:spPr>
        <p:txBody>
          <a:bodyPr/>
          <a:lstStyle/>
          <a:p>
            <a:r>
              <a:rPr lang="ru-RU"/>
              <a:t>Грант и субсидии на </a:t>
            </a:r>
            <a:r>
              <a:rPr lang="ru-RU" smtClean="0"/>
              <a:t> развитие </a:t>
            </a:r>
            <a:r>
              <a:rPr lang="ru-RU"/>
              <a:t>КФХ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400851" y="2787309"/>
            <a:ext cx="9390295" cy="1077218"/>
          </a:xfrm>
        </p:spPr>
        <p:txBody>
          <a:bodyPr/>
          <a:lstStyle/>
          <a:p>
            <a:pPr algn="ctr"/>
            <a:r>
              <a:rPr lang="ru-RU"/>
              <a:t>Допускается одновременное </a:t>
            </a:r>
            <a:r>
              <a:rPr lang="ru-RU" smtClean="0"/>
              <a:t>предоставление </a:t>
            </a:r>
            <a:r>
              <a:rPr lang="ru-RU"/>
              <a:t>гранта и </a:t>
            </a:r>
            <a:r>
              <a:rPr lang="ru-RU" smtClean="0"/>
              <a:t>субсидий</a:t>
            </a:r>
            <a:r>
              <a:rPr lang="ru-RU"/>
              <a:t>, в случае, если </a:t>
            </a:r>
          </a:p>
          <a:p>
            <a:pPr algn="ctr"/>
            <a:r>
              <a:rPr lang="ru-RU"/>
              <a:t>проектом грантополучателя, </a:t>
            </a:r>
            <a:r>
              <a:rPr lang="ru-RU" smtClean="0"/>
              <a:t>реализация </a:t>
            </a:r>
            <a:r>
              <a:rPr lang="ru-RU"/>
              <a:t>которого </a:t>
            </a:r>
            <a:r>
              <a:rPr lang="ru-RU" smtClean="0"/>
              <a:t>планируется </a:t>
            </a:r>
            <a:r>
              <a:rPr lang="ru-RU"/>
              <a:t>за счет средств </a:t>
            </a:r>
          </a:p>
          <a:p>
            <a:pPr algn="ctr"/>
            <a:r>
              <a:rPr lang="ru-RU"/>
              <a:t>гранта на развитие </a:t>
            </a:r>
            <a:r>
              <a:rPr lang="ru-RU" smtClean="0"/>
              <a:t>фермерского </a:t>
            </a:r>
            <a:r>
              <a:rPr lang="ru-RU"/>
              <a:t>хозяйства, не </a:t>
            </a:r>
            <a:r>
              <a:rPr lang="ru-RU" smtClean="0"/>
              <a:t>предусмотрены </a:t>
            </a:r>
            <a:r>
              <a:rPr lang="ru-RU"/>
              <a:t>затраты, </a:t>
            </a:r>
          </a:p>
          <a:p>
            <a:pPr algn="ctr"/>
            <a:r>
              <a:rPr lang="ru-RU"/>
              <a:t>возмещаемые посредством </a:t>
            </a:r>
            <a:r>
              <a:rPr lang="ru-RU" smtClean="0"/>
              <a:t>субсидий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6725" y="4230346"/>
            <a:ext cx="3261739" cy="2252853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9751705" y="6046617"/>
            <a:ext cx="303762" cy="31089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133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/>
          <p:nvPr/>
        </p:nvSpPr>
        <p:spPr>
          <a:xfrm>
            <a:off x="11427342" y="6571995"/>
            <a:ext cx="882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>
                <a:solidFill>
                  <a:srgbClr val="7F7F7F"/>
                </a:solidFill>
                <a:latin typeface="Trebuchet MS"/>
                <a:cs typeface="Trebuchet MS"/>
              </a:rPr>
              <a:t>2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46735" y="926068"/>
            <a:ext cx="11164888" cy="10772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ts val="2815"/>
              </a:lnSpc>
              <a:spcBef>
                <a:spcPts val="100"/>
              </a:spcBef>
            </a:pPr>
            <a:r>
              <a:rPr lang="ru-RU" spc="200"/>
              <a:t>Получатели мер государственной поддержки АПК – </a:t>
            </a:r>
            <a:br>
              <a:rPr lang="ru-RU" spc="200"/>
            </a:br>
            <a:br>
              <a:rPr lang="ru-RU" spc="200"/>
            </a:br>
            <a:endParaRPr lang="ru-RU" sz="2000" spc="200"/>
          </a:p>
        </p:txBody>
      </p:sp>
      <p:sp>
        <p:nvSpPr>
          <p:cNvPr id="25" name="Прямоугольник 24"/>
          <p:cNvSpPr/>
          <p:nvPr/>
        </p:nvSpPr>
        <p:spPr>
          <a:xfrm>
            <a:off x="603014" y="1295400"/>
            <a:ext cx="11125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200"/>
              <a:t>отвечающие требованиям Федерального закона </a:t>
            </a:r>
            <a:br>
              <a:rPr lang="ru-RU" sz="2000" spc="200"/>
            </a:br>
            <a:r>
              <a:rPr lang="ru-RU" sz="2000" spc="200"/>
              <a:t>от 29 декабря 2006 г. № 264-ФЗ "О развитии сельского хозяйства"</a:t>
            </a:r>
            <a:endParaRPr lang="ru-RU" sz="2000"/>
          </a:p>
        </p:txBody>
      </p:sp>
      <p:sp>
        <p:nvSpPr>
          <p:cNvPr id="26" name="Прямоугольник 25"/>
          <p:cNvSpPr/>
          <p:nvPr/>
        </p:nvSpPr>
        <p:spPr>
          <a:xfrm>
            <a:off x="627076" y="2000127"/>
            <a:ext cx="1084439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/>
              <a:t>сельскохозяйственные товаропроизводители;</a:t>
            </a:r>
          </a:p>
          <a:p>
            <a:endParaRPr lang="ru-RU" sz="90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/>
              <a:t>организации и индивидуальные предприниматели, осуществляющие первичную и (или) последующую (промышленную) переработку сельскохозяйственной продукции</a:t>
            </a:r>
          </a:p>
        </p:txBody>
      </p:sp>
      <p:sp>
        <p:nvSpPr>
          <p:cNvPr id="27" name="object 6"/>
          <p:cNvSpPr/>
          <p:nvPr/>
        </p:nvSpPr>
        <p:spPr>
          <a:xfrm>
            <a:off x="883816" y="3952598"/>
            <a:ext cx="4997155" cy="1214206"/>
          </a:xfrm>
          <a:custGeom>
            <a:rect l="l" t="t" r="r" b="b"/>
            <a:pathLst>
              <a:path w="5337175" h="3642360">
                <a:moveTo>
                  <a:pt x="5162878" y="0"/>
                </a:moveTo>
                <a:lnTo>
                  <a:pt x="174159" y="0"/>
                </a:lnTo>
                <a:lnTo>
                  <a:pt x="127861" y="6221"/>
                </a:lnTo>
                <a:lnTo>
                  <a:pt x="86258" y="23777"/>
                </a:lnTo>
                <a:lnTo>
                  <a:pt x="51010" y="51010"/>
                </a:lnTo>
                <a:lnTo>
                  <a:pt x="23777" y="86258"/>
                </a:lnTo>
                <a:lnTo>
                  <a:pt x="6221" y="127861"/>
                </a:lnTo>
                <a:lnTo>
                  <a:pt x="0" y="174160"/>
                </a:lnTo>
                <a:lnTo>
                  <a:pt x="0" y="3467837"/>
                </a:lnTo>
                <a:lnTo>
                  <a:pt x="6221" y="3514136"/>
                </a:lnTo>
                <a:lnTo>
                  <a:pt x="23777" y="3555739"/>
                </a:lnTo>
                <a:lnTo>
                  <a:pt x="51010" y="3590987"/>
                </a:lnTo>
                <a:lnTo>
                  <a:pt x="86258" y="3618219"/>
                </a:lnTo>
                <a:lnTo>
                  <a:pt x="127861" y="3635776"/>
                </a:lnTo>
                <a:lnTo>
                  <a:pt x="174159" y="3641997"/>
                </a:lnTo>
                <a:lnTo>
                  <a:pt x="5162878" y="3641997"/>
                </a:lnTo>
                <a:lnTo>
                  <a:pt x="5209177" y="3635776"/>
                </a:lnTo>
                <a:lnTo>
                  <a:pt x="5250780" y="3618219"/>
                </a:lnTo>
                <a:lnTo>
                  <a:pt x="5286028" y="3590987"/>
                </a:lnTo>
                <a:lnTo>
                  <a:pt x="5313260" y="3555739"/>
                </a:lnTo>
                <a:lnTo>
                  <a:pt x="5330817" y="3514136"/>
                </a:lnTo>
                <a:lnTo>
                  <a:pt x="5337038" y="3467837"/>
                </a:lnTo>
                <a:lnTo>
                  <a:pt x="5337038" y="174160"/>
                </a:lnTo>
                <a:lnTo>
                  <a:pt x="5330817" y="127861"/>
                </a:lnTo>
                <a:lnTo>
                  <a:pt x="5313260" y="86258"/>
                </a:lnTo>
                <a:lnTo>
                  <a:pt x="5286028" y="51010"/>
                </a:lnTo>
                <a:lnTo>
                  <a:pt x="5250780" y="23777"/>
                </a:lnTo>
                <a:lnTo>
                  <a:pt x="5209177" y="6221"/>
                </a:lnTo>
                <a:lnTo>
                  <a:pt x="5162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just"/>
            <a:r>
              <a:rPr lang="ru-RU" sz="1700"/>
              <a:t>Доля дохода от реализации сельскохозяйственной продукции (продукции первичной и (или) последующей переработки) в общем доходе – не менее 70% за календарный год</a:t>
            </a:r>
            <a:endParaRPr sz="1700"/>
          </a:p>
        </p:txBody>
      </p:sp>
      <p:pic>
        <p:nvPicPr>
          <p:cNvPr id="29" name="object 9"/>
          <p:cNvPicPr/>
          <p:nvPr/>
        </p:nvPicPr>
        <p:blipFill>
          <a:blip r:embed="rId2"/>
          <a:stretch>
            <a:fillRect/>
          </a:stretch>
        </p:blipFill>
        <p:spPr>
          <a:xfrm>
            <a:off x="896399" y="3248510"/>
            <a:ext cx="704088" cy="704088"/>
          </a:xfrm>
          <a:prstGeom prst="rect">
            <a:avLst/>
          </a:prstGeom>
        </p:spPr>
      </p:pic>
      <p:pic>
        <p:nvPicPr>
          <p:cNvPr id="30" name="object 10"/>
          <p:cNvPicPr/>
          <p:nvPr/>
        </p:nvPicPr>
        <p:blipFill>
          <a:blip r:embed="rId3"/>
          <a:stretch>
            <a:fillRect/>
          </a:stretch>
        </p:blipFill>
        <p:spPr>
          <a:xfrm>
            <a:off x="6554725" y="3198907"/>
            <a:ext cx="667512" cy="896112"/>
          </a:xfrm>
          <a:prstGeom prst="rect">
            <a:avLst/>
          </a:prstGeom>
        </p:spPr>
      </p:pic>
      <p:sp>
        <p:nvSpPr>
          <p:cNvPr id="31" name="object 6"/>
          <p:cNvSpPr/>
          <p:nvPr/>
        </p:nvSpPr>
        <p:spPr>
          <a:xfrm>
            <a:off x="6554724" y="3951164"/>
            <a:ext cx="5337175" cy="1215640"/>
          </a:xfrm>
          <a:custGeom>
            <a:rect l="l" t="t" r="r" b="b"/>
            <a:pathLst>
              <a:path w="5337175" h="3642360">
                <a:moveTo>
                  <a:pt x="5162878" y="0"/>
                </a:moveTo>
                <a:lnTo>
                  <a:pt x="174159" y="0"/>
                </a:lnTo>
                <a:lnTo>
                  <a:pt x="127861" y="6221"/>
                </a:lnTo>
                <a:lnTo>
                  <a:pt x="86258" y="23777"/>
                </a:lnTo>
                <a:lnTo>
                  <a:pt x="51010" y="51010"/>
                </a:lnTo>
                <a:lnTo>
                  <a:pt x="23777" y="86258"/>
                </a:lnTo>
                <a:lnTo>
                  <a:pt x="6221" y="127861"/>
                </a:lnTo>
                <a:lnTo>
                  <a:pt x="0" y="174160"/>
                </a:lnTo>
                <a:lnTo>
                  <a:pt x="0" y="3467837"/>
                </a:lnTo>
                <a:lnTo>
                  <a:pt x="6221" y="3514136"/>
                </a:lnTo>
                <a:lnTo>
                  <a:pt x="23777" y="3555739"/>
                </a:lnTo>
                <a:lnTo>
                  <a:pt x="51010" y="3590987"/>
                </a:lnTo>
                <a:lnTo>
                  <a:pt x="86258" y="3618219"/>
                </a:lnTo>
                <a:lnTo>
                  <a:pt x="127861" y="3635776"/>
                </a:lnTo>
                <a:lnTo>
                  <a:pt x="174159" y="3641997"/>
                </a:lnTo>
                <a:lnTo>
                  <a:pt x="5162878" y="3641997"/>
                </a:lnTo>
                <a:lnTo>
                  <a:pt x="5209177" y="3635776"/>
                </a:lnTo>
                <a:lnTo>
                  <a:pt x="5250780" y="3618219"/>
                </a:lnTo>
                <a:lnTo>
                  <a:pt x="5286028" y="3590987"/>
                </a:lnTo>
                <a:lnTo>
                  <a:pt x="5313260" y="3555739"/>
                </a:lnTo>
                <a:lnTo>
                  <a:pt x="5330817" y="3514136"/>
                </a:lnTo>
                <a:lnTo>
                  <a:pt x="5337038" y="3467837"/>
                </a:lnTo>
                <a:lnTo>
                  <a:pt x="5337038" y="174160"/>
                </a:lnTo>
                <a:lnTo>
                  <a:pt x="5330817" y="127861"/>
                </a:lnTo>
                <a:lnTo>
                  <a:pt x="5313260" y="86258"/>
                </a:lnTo>
                <a:lnTo>
                  <a:pt x="5286028" y="51010"/>
                </a:lnTo>
                <a:lnTo>
                  <a:pt x="5250780" y="23777"/>
                </a:lnTo>
                <a:lnTo>
                  <a:pt x="5209177" y="6221"/>
                </a:lnTo>
                <a:lnTo>
                  <a:pt x="5162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just"/>
            <a:r>
              <a:rPr lang="ru-RU" sz="1700"/>
              <a:t>Доля дохода от реализации сельскохозяйственной продукции (продукции первичной и (или) последующей переработки) в общем доходе – не менее 50% за календарный год</a:t>
            </a:r>
          </a:p>
          <a:p>
            <a:endParaRPr lang="ru-RU" sz="900"/>
          </a:p>
        </p:txBody>
      </p:sp>
      <p:sp>
        <p:nvSpPr>
          <p:cNvPr id="32" name="Прямоугольник 31"/>
          <p:cNvSpPr/>
          <p:nvPr/>
        </p:nvSpPr>
        <p:spPr>
          <a:xfrm>
            <a:off x="1738220" y="3380806"/>
            <a:ext cx="361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/>
              <a:t>Для федеральных мер поддержки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424679" y="3353160"/>
            <a:ext cx="3687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/>
              <a:t>Для региональных мер поддержки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83816" y="5291031"/>
            <a:ext cx="110080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/>
              <a:t>Условие </a:t>
            </a:r>
            <a:r>
              <a:rPr lang="ru-RU" sz="1600"/>
              <a:t>предоставления субсидий -</a:t>
            </a:r>
            <a:r>
              <a:rPr lang="ru-RU" sz="1600">
                <a:solidFill>
                  <a:srgbClr val="FF0000"/>
                </a:solidFill>
              </a:rPr>
              <a:t> </a:t>
            </a:r>
            <a:r>
              <a:rPr lang="ru-RU" sz="1600"/>
              <a:t>своевременно предоставившие отчетность о финансово-экономической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372314699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рямоугольник 4"/>
          <p:cNvSpPr/>
          <p:nvPr/>
        </p:nvSpPr>
        <p:spPr>
          <a:xfrm>
            <a:off x="557784" y="1755648"/>
            <a:ext cx="5221224" cy="45537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543" y="1169118"/>
            <a:ext cx="10876913" cy="361637"/>
          </a:xfrm>
        </p:spPr>
        <p:txBody>
          <a:bodyPr/>
          <a:lstStyle/>
          <a:p>
            <a:r>
              <a:rPr lang="ru-RU"/>
              <a:t>Грант «Агромотиватор»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32113" y="1927773"/>
            <a:ext cx="4909735" cy="4039567"/>
          </a:xfrm>
        </p:spPr>
        <p:txBody>
          <a:bodyPr/>
          <a:lstStyle/>
          <a:p>
            <a:r>
              <a:rPr lang="ru-RU" b="1"/>
              <a:t>Размер гранта</a:t>
            </a:r>
            <a:r>
              <a:rPr lang="ru-RU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mtClean="0"/>
              <a:t>не </a:t>
            </a:r>
            <a:r>
              <a:rPr lang="ru-RU"/>
              <a:t>превышает 7 млн. рублей, но не более 90 </a:t>
            </a:r>
            <a:r>
              <a:rPr lang="ru-RU" smtClean="0"/>
              <a:t>процентов </a:t>
            </a:r>
            <a:r>
              <a:rPr lang="ru-RU"/>
              <a:t>затрат – на реализацию проекта </a:t>
            </a:r>
            <a:r>
              <a:rPr lang="ru-RU" err="1" smtClean="0"/>
              <a:t>грантополучателя</a:t>
            </a:r>
            <a:r>
              <a:rPr lang="ru-RU"/>
              <a:t>, направленного на разведение </a:t>
            </a:r>
            <a:r>
              <a:rPr lang="ru-RU" smtClean="0"/>
              <a:t>крупного </a:t>
            </a:r>
            <a:r>
              <a:rPr lang="ru-RU"/>
              <a:t>рогатого и (или) мелкого рогатого скота;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mtClean="0"/>
              <a:t>не </a:t>
            </a:r>
            <a:r>
              <a:rPr lang="ru-RU"/>
              <a:t>превышает 5 млн. рублей, но не более 90 </a:t>
            </a:r>
            <a:r>
              <a:rPr lang="ru-RU" smtClean="0"/>
              <a:t>процентов </a:t>
            </a:r>
            <a:r>
              <a:rPr lang="ru-RU"/>
              <a:t>затрат – на реализацию проекта </a:t>
            </a:r>
            <a:r>
              <a:rPr lang="ru-RU" err="1" smtClean="0"/>
              <a:t>грантополучателя</a:t>
            </a:r>
            <a:r>
              <a:rPr lang="ru-RU"/>
              <a:t>, направленного на иные виды </a:t>
            </a:r>
            <a:r>
              <a:rPr lang="ru-RU" smtClean="0"/>
              <a:t>деятельности.</a:t>
            </a:r>
          </a:p>
          <a:p>
            <a:endParaRPr lang="ru-RU"/>
          </a:p>
          <a:p>
            <a:endParaRPr lang="ru-RU"/>
          </a:p>
          <a:p>
            <a:r>
              <a:rPr lang="ru-RU"/>
              <a:t>Минимальный размер гранта – 3 млн. руб.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6553200" y="2007108"/>
            <a:ext cx="5303520" cy="3600986"/>
          </a:xfrm>
        </p:spPr>
        <p:txBody>
          <a:bodyPr/>
          <a:lstStyle/>
          <a:p>
            <a:r>
              <a:rPr lang="ru-RU"/>
              <a:t>Средства, перечисляемые из бюджета субъекта </a:t>
            </a:r>
          </a:p>
          <a:p>
            <a:r>
              <a:rPr lang="ru-RU"/>
              <a:t>Российской Федерации грантополучателю – участнику </a:t>
            </a:r>
            <a:r>
              <a:rPr lang="ru-RU" smtClean="0"/>
              <a:t>специальной </a:t>
            </a:r>
            <a:r>
              <a:rPr lang="ru-RU"/>
              <a:t>военной операции для финансового </a:t>
            </a:r>
            <a:r>
              <a:rPr lang="ru-RU" smtClean="0"/>
              <a:t>обеспечения </a:t>
            </a:r>
            <a:r>
              <a:rPr lang="ru-RU"/>
              <a:t>его затрат, не возмещаемых в рамках </a:t>
            </a:r>
            <a:r>
              <a:rPr lang="ru-RU" smtClean="0"/>
              <a:t>иных </a:t>
            </a:r>
            <a:r>
              <a:rPr lang="ru-RU"/>
              <a:t>направлений государственной поддержки, </a:t>
            </a:r>
            <a:r>
              <a:rPr lang="ru-RU" smtClean="0"/>
              <a:t>связанных </a:t>
            </a:r>
            <a:r>
              <a:rPr lang="ru-RU"/>
              <a:t>с </a:t>
            </a:r>
            <a:r>
              <a:rPr lang="ru-RU" smtClean="0"/>
              <a:t>реализацией </a:t>
            </a:r>
            <a:r>
              <a:rPr lang="ru-RU"/>
              <a:t>проекта в целях развития </a:t>
            </a:r>
          </a:p>
          <a:p>
            <a:r>
              <a:rPr lang="ru-RU"/>
              <a:t>предпринимательской деятельности, осуществляемой </a:t>
            </a:r>
            <a:r>
              <a:rPr lang="ru-RU" smtClean="0"/>
              <a:t>участниками </a:t>
            </a:r>
            <a:r>
              <a:rPr lang="ru-RU"/>
              <a:t>специальной военной операции в сфере </a:t>
            </a:r>
            <a:r>
              <a:rPr lang="ru-RU" smtClean="0"/>
              <a:t>сельского </a:t>
            </a:r>
            <a:r>
              <a:rPr lang="ru-RU"/>
              <a:t>хозяйства на сельских территориях. </a:t>
            </a:r>
            <a:endParaRPr lang="ru-RU" smtClean="0"/>
          </a:p>
          <a:p>
            <a:r>
              <a:rPr lang="ru-RU" smtClean="0"/>
              <a:t>Срок использования </a:t>
            </a:r>
            <a:r>
              <a:rPr lang="ru-RU"/>
              <a:t>гранта «Агромотиватор» составляет не </a:t>
            </a:r>
            <a:r>
              <a:rPr lang="ru-RU" smtClean="0"/>
              <a:t>более </a:t>
            </a:r>
            <a:r>
              <a:rPr lang="ru-RU"/>
              <a:t>18 месяцев со дня его получения</a:t>
            </a:r>
          </a:p>
        </p:txBody>
      </p:sp>
    </p:spTree>
    <p:extLst>
      <p:ext uri="{BB962C8B-B14F-4D97-AF65-F5344CB8AC3E}">
        <p14:creationId xmlns:p14="http://schemas.microsoft.com/office/powerpoint/2010/main" val="241424564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543" y="1169118"/>
            <a:ext cx="10876913" cy="723275"/>
          </a:xfrm>
        </p:spPr>
        <p:txBody>
          <a:bodyPr/>
          <a:lstStyle/>
          <a:p>
            <a:r>
              <a:rPr lang="ru-RU"/>
              <a:t>Приоритетное направление «</a:t>
            </a:r>
            <a:r>
              <a:rPr lang="ru-RU" smtClean="0"/>
              <a:t>Развитие сельскохозяйственных потребительских кооперативов</a:t>
            </a:r>
            <a:r>
              <a:rPr lang="ru-RU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58961" y="2330108"/>
            <a:ext cx="4351951" cy="1077218"/>
          </a:xfrm>
        </p:spPr>
        <p:txBody>
          <a:bodyPr/>
          <a:lstStyle/>
          <a:p>
            <a:r>
              <a:rPr lang="ru-RU" smtClean="0"/>
              <a:t>Грант </a:t>
            </a:r>
            <a:r>
              <a:rPr lang="ru-RU"/>
              <a:t>на </a:t>
            </a:r>
            <a:r>
              <a:rPr lang="ru-RU" smtClean="0"/>
              <a:t>развитие сельскохозяйственного</a:t>
            </a:r>
            <a:endParaRPr lang="ru-RU"/>
          </a:p>
          <a:p>
            <a:r>
              <a:rPr lang="ru-RU"/>
              <a:t>потребительского</a:t>
            </a:r>
          </a:p>
          <a:p>
            <a:r>
              <a:rPr lang="ru-RU" smtClean="0"/>
              <a:t>кооператива</a:t>
            </a:r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3"/>
          </p:nvPr>
        </p:nvPicPr>
        <p:blipFill>
          <a:blip r:embed="rId2"/>
          <a:stretch>
            <a:fillRect/>
          </a:stretch>
        </p:blipFill>
        <p:spPr>
          <a:xfrm>
            <a:off x="6389740" y="1935163"/>
            <a:ext cx="5052908" cy="45259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2544" y="393526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Возмещение затрат</a:t>
            </a:r>
          </a:p>
          <a:p>
            <a:r>
              <a:rPr lang="ru-RU"/>
              <a:t>сельскохозяйственного</a:t>
            </a:r>
          </a:p>
          <a:p>
            <a:r>
              <a:rPr lang="ru-RU"/>
              <a:t>потребительского</a:t>
            </a:r>
          </a:p>
          <a:p>
            <a:r>
              <a:rPr lang="ru-RU"/>
              <a:t>кооператива</a:t>
            </a:r>
          </a:p>
        </p:txBody>
      </p:sp>
    </p:spTree>
    <p:extLst>
      <p:ext uri="{BB962C8B-B14F-4D97-AF65-F5344CB8AC3E}">
        <p14:creationId xmlns:p14="http://schemas.microsoft.com/office/powerpoint/2010/main" val="683703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543" y="1169118"/>
            <a:ext cx="10876913" cy="723275"/>
          </a:xfrm>
        </p:spPr>
        <p:txBody>
          <a:bodyPr/>
          <a:lstStyle/>
          <a:p>
            <a:r>
              <a:rPr lang="ru-RU"/>
              <a:t>Понятие «</a:t>
            </a:r>
            <a:r>
              <a:rPr lang="ru-RU" smtClean="0"/>
              <a:t>сельскохозяйственный потребительский </a:t>
            </a:r>
            <a:r>
              <a:rPr lang="ru-RU"/>
              <a:t>кооператив» для </a:t>
            </a:r>
            <a:r>
              <a:rPr lang="ru-RU" smtClean="0"/>
              <a:t>целей Государственной </a:t>
            </a:r>
            <a:r>
              <a:rPr lang="ru-RU"/>
              <a:t>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57543" y="2202093"/>
            <a:ext cx="10571289" cy="4354155"/>
          </a:xfrm>
        </p:spPr>
        <p:txBody>
          <a:bodyPr/>
          <a:lstStyle/>
          <a:p>
            <a:r>
              <a:rPr lang="ru-RU"/>
              <a:t>Юридическое лицо, являющееся субъектом малого и среднего предпринимательства в соответствии с Федеральным законом «О развитии малого и среднего предпринимательства в Российской Федерации», созданное в соответствии с Федеральным законом «О сельскохозяйственной кооперации» в форме сельскохозяйственного потребительского кооператива (за исключением сельскохозяйственного кредитного потребительского кооператива), </a:t>
            </a:r>
            <a:r>
              <a:rPr lang="ru-RU" b="1"/>
              <a:t>зарегистрированное на сельской территории или на территории сельской агломерации, осуществляющее деятельность по заготовке, хранению, подработке, переработке, сортировке, убою, первичной переработке, охлаждению, подготовке к реализации, транспортировке и реализации сельскохозяйственной продукции, дикорастущих пищевых ресурсов, а также продуктов переработки указанной продукции, объединяющее не менее 5 граждан Российской Федерации и (или) 3 сельскохозяйственных товаропроизводителей (кроме ассоциированных членов). </a:t>
            </a:r>
            <a:endParaRPr lang="ru-RU" b="1" smtClean="0"/>
          </a:p>
          <a:p>
            <a:r>
              <a:rPr lang="ru-RU" smtClean="0"/>
              <a:t>Члены </a:t>
            </a:r>
            <a:r>
              <a:rPr lang="ru-RU"/>
              <a:t>сельскохозяйственного потребительского кооператива из числа сельскохозяйственных товаропроизводителей должны относиться к микропредприятиям или малым предприятиям в соответствии с условиями, установленными Федеральным законом «О развитии малого и среднего предпринимательства в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3464752336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рямоугольник 4"/>
          <p:cNvSpPr/>
          <p:nvPr/>
        </p:nvSpPr>
        <p:spPr>
          <a:xfrm>
            <a:off x="6095999" y="1746504"/>
            <a:ext cx="5900929" cy="4581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543" y="1169118"/>
            <a:ext cx="10876913" cy="361637"/>
          </a:xfrm>
        </p:spPr>
        <p:txBody>
          <a:bodyPr/>
          <a:lstStyle/>
          <a:p>
            <a:r>
              <a:rPr lang="ru-RU"/>
              <a:t>Основные параметры гранта </a:t>
            </a:r>
            <a:r>
              <a:rPr lang="ru-RU" err="1" smtClean="0"/>
              <a:t>СПоК (размеры </a:t>
            </a:r>
            <a:r>
              <a:rPr lang="ru-RU"/>
              <a:t>и срок)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91783" y="1863765"/>
            <a:ext cx="5496369" cy="4578176"/>
          </a:xfrm>
        </p:spPr>
        <p:txBody>
          <a:bodyPr/>
          <a:lstStyle/>
          <a:p>
            <a:r>
              <a:rPr lang="ru-RU" b="1" smtClean="0"/>
              <a:t>до </a:t>
            </a:r>
            <a:r>
              <a:rPr lang="ru-RU" b="1"/>
              <a:t>10 млн. рублей </a:t>
            </a:r>
            <a:r>
              <a:rPr lang="ru-RU" smtClean="0"/>
              <a:t>- </a:t>
            </a:r>
            <a:r>
              <a:rPr lang="ru-RU"/>
              <a:t>при направлении </a:t>
            </a:r>
            <a:r>
              <a:rPr lang="ru-RU" smtClean="0"/>
              <a:t>собственных </a:t>
            </a:r>
            <a:r>
              <a:rPr lang="ru-RU"/>
              <a:t>средств заявителя в размере не менее </a:t>
            </a:r>
            <a:r>
              <a:rPr lang="ru-RU" b="1"/>
              <a:t>10</a:t>
            </a:r>
            <a:r>
              <a:rPr lang="ru-RU"/>
              <a:t> процентов стоимости </a:t>
            </a:r>
            <a:r>
              <a:rPr lang="ru-RU" smtClean="0"/>
              <a:t>проекта</a:t>
            </a:r>
            <a:endParaRPr lang="ru-RU"/>
          </a:p>
          <a:p>
            <a:endParaRPr lang="ru-RU" smtClean="0"/>
          </a:p>
          <a:p>
            <a:r>
              <a:rPr lang="ru-RU" b="1" smtClean="0"/>
              <a:t>до </a:t>
            </a:r>
            <a:r>
              <a:rPr lang="ru-RU" b="1"/>
              <a:t>30 млн. рублей </a:t>
            </a:r>
            <a:r>
              <a:rPr lang="ru-RU" smtClean="0"/>
              <a:t>- </a:t>
            </a:r>
            <a:r>
              <a:rPr lang="ru-RU"/>
              <a:t>при направлении </a:t>
            </a:r>
            <a:r>
              <a:rPr lang="ru-RU" smtClean="0"/>
              <a:t>собственных </a:t>
            </a:r>
            <a:r>
              <a:rPr lang="ru-RU"/>
              <a:t>средств заявителя в размере не менее </a:t>
            </a:r>
            <a:r>
              <a:rPr lang="ru-RU" b="1"/>
              <a:t>20</a:t>
            </a:r>
            <a:r>
              <a:rPr lang="ru-RU"/>
              <a:t> процентов стоимости </a:t>
            </a:r>
            <a:r>
              <a:rPr lang="ru-RU" smtClean="0"/>
              <a:t>проекта</a:t>
            </a:r>
          </a:p>
          <a:p>
            <a:r>
              <a:rPr lang="ru-RU" smtClean="0"/>
              <a:t> </a:t>
            </a:r>
          </a:p>
          <a:p>
            <a:r>
              <a:rPr lang="ru-RU" b="1" smtClean="0"/>
              <a:t>до </a:t>
            </a:r>
            <a:r>
              <a:rPr lang="ru-RU" b="1"/>
              <a:t>50 млн. рублей </a:t>
            </a:r>
            <a:r>
              <a:rPr lang="ru-RU"/>
              <a:t>(включительно), </a:t>
            </a:r>
            <a:r>
              <a:rPr lang="ru-RU" smtClean="0"/>
              <a:t>- </a:t>
            </a:r>
            <a:r>
              <a:rPr lang="ru-RU"/>
              <a:t>при направлении </a:t>
            </a:r>
            <a:r>
              <a:rPr lang="ru-RU" smtClean="0"/>
              <a:t>собственных </a:t>
            </a:r>
            <a:r>
              <a:rPr lang="ru-RU"/>
              <a:t>средств заявителя в размере не менее </a:t>
            </a:r>
            <a:r>
              <a:rPr lang="ru-RU" b="1"/>
              <a:t>30 </a:t>
            </a:r>
            <a:r>
              <a:rPr lang="ru-RU"/>
              <a:t>процентов стоимости </a:t>
            </a:r>
            <a:r>
              <a:rPr lang="ru-RU" smtClean="0"/>
              <a:t>проекта</a:t>
            </a:r>
            <a:endParaRPr lang="ru-RU"/>
          </a:p>
          <a:p>
            <a:endParaRPr lang="ru-RU" smtClean="0"/>
          </a:p>
          <a:p>
            <a:r>
              <a:rPr lang="ru-RU" b="1" smtClean="0"/>
              <a:t>до </a:t>
            </a:r>
            <a:r>
              <a:rPr lang="ru-RU" b="1"/>
              <a:t>70 млн. рублей </a:t>
            </a:r>
            <a:r>
              <a:rPr lang="ru-RU"/>
              <a:t>(включительно</a:t>
            </a:r>
            <a:r>
              <a:rPr lang="ru-RU" smtClean="0"/>
              <a:t>)</a:t>
            </a:r>
          </a:p>
          <a:p>
            <a:r>
              <a:rPr lang="ru-RU" smtClean="0"/>
              <a:t>- </a:t>
            </a:r>
            <a:r>
              <a:rPr lang="ru-RU"/>
              <a:t>при направлении на реализацию </a:t>
            </a:r>
            <a:r>
              <a:rPr lang="ru-RU" smtClean="0"/>
              <a:t>заявителя </a:t>
            </a:r>
            <a:r>
              <a:rPr lang="ru-RU"/>
              <a:t>в размере не менее </a:t>
            </a:r>
            <a:r>
              <a:rPr lang="ru-RU" b="1"/>
              <a:t>40</a:t>
            </a:r>
            <a:r>
              <a:rPr lang="ru-RU"/>
              <a:t> процентов стоимости </a:t>
            </a:r>
            <a:r>
              <a:rPr lang="ru-RU" smtClean="0"/>
              <a:t>проекта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6505256" y="1977200"/>
            <a:ext cx="5303520" cy="3877985"/>
          </a:xfrm>
        </p:spPr>
        <p:txBody>
          <a:bodyPr/>
          <a:lstStyle/>
          <a:p>
            <a:r>
              <a:rPr lang="ru-RU"/>
              <a:t>В случае если проект грантополучателя предусматривает организацию или развитие </a:t>
            </a:r>
            <a:r>
              <a:rPr lang="ru-RU" smtClean="0"/>
              <a:t>переработки органической </a:t>
            </a:r>
            <a:r>
              <a:rPr lang="ru-RU"/>
              <a:t>сельскохозяйственной продукции, размер доли гранта в проекте может быть увеличен </a:t>
            </a:r>
            <a:r>
              <a:rPr lang="ru-RU" smtClean="0"/>
              <a:t>на 10 процентов</a:t>
            </a:r>
          </a:p>
          <a:p>
            <a:endParaRPr lang="ru-RU"/>
          </a:p>
          <a:p>
            <a:r>
              <a:rPr lang="ru-RU"/>
              <a:t>Минимальный размер гранта – 5 млн. </a:t>
            </a:r>
            <a:r>
              <a:rPr lang="ru-RU" err="1" smtClean="0"/>
              <a:t>руб</a:t>
            </a:r>
            <a:endParaRPr lang="ru-RU" smtClean="0"/>
          </a:p>
          <a:p>
            <a:endParaRPr lang="ru-RU"/>
          </a:p>
          <a:p>
            <a:r>
              <a:rPr lang="ru-RU"/>
              <a:t>Срок использования гранта составляет не более 24 </a:t>
            </a:r>
            <a:r>
              <a:rPr lang="ru-RU" smtClean="0"/>
              <a:t>месяцев</a:t>
            </a:r>
          </a:p>
          <a:p>
            <a:endParaRPr lang="ru-RU"/>
          </a:p>
          <a:p>
            <a:r>
              <a:rPr lang="ru-RU"/>
              <a:t>Имущество, приобретённое с использованием средств гранта, подлежит внесению в неделимый </a:t>
            </a:r>
            <a:r>
              <a:rPr lang="ru-RU" smtClean="0"/>
              <a:t>фонд СПоК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254285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рямоугольник 4"/>
          <p:cNvSpPr/>
          <p:nvPr/>
        </p:nvSpPr>
        <p:spPr>
          <a:xfrm>
            <a:off x="448056" y="2109322"/>
            <a:ext cx="11086400" cy="297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543" y="1169118"/>
            <a:ext cx="10876913" cy="723275"/>
          </a:xfrm>
        </p:spPr>
        <p:txBody>
          <a:bodyPr/>
          <a:lstStyle/>
          <a:p>
            <a:r>
              <a:rPr lang="ru-RU"/>
              <a:t>Требования к СПоК могут отличаться в зависимости от величины</a:t>
            </a:r>
            <a:br>
              <a:rPr lang="ru-RU"/>
            </a:br>
            <a:r>
              <a:rPr lang="ru-RU"/>
              <a:t>запрашиваемого гранта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400851" y="2787309"/>
            <a:ext cx="9390295" cy="1615827"/>
          </a:xfrm>
        </p:spPr>
        <p:txBody>
          <a:bodyPr/>
          <a:lstStyle/>
          <a:p>
            <a:pPr algn="ctr"/>
            <a:r>
              <a:rPr lang="ru-RU"/>
              <a:t>В случае направления на отбор проекта грантополучателя на предоставление гранта на развитие сельскохозяйственного потребительского кооператива в сумме свыше 10 млн. руб., срок деятельности сельскохозяйственного потребительского кооператива должен быть </a:t>
            </a:r>
            <a:r>
              <a:rPr lang="ru-RU" b="1"/>
              <a:t>более 12 месяцев </a:t>
            </a:r>
            <a:r>
              <a:rPr lang="ru-RU"/>
              <a:t>со дня регистрации, число членов такого сельскохозяйственного потребительского кооператива должно составлять </a:t>
            </a:r>
            <a:r>
              <a:rPr lang="ru-RU" b="1"/>
              <a:t>не менее 10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6725" y="4230346"/>
            <a:ext cx="3261739" cy="2252853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9751705" y="6046617"/>
            <a:ext cx="303762" cy="31089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483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543" y="1169118"/>
            <a:ext cx="10876913" cy="723275"/>
          </a:xfrm>
        </p:spPr>
        <p:txBody>
          <a:bodyPr/>
          <a:lstStyle/>
          <a:p>
            <a:r>
              <a:rPr lang="ru-RU"/>
              <a:t>Субсидии </a:t>
            </a:r>
            <a:r>
              <a:rPr lang="ru-RU" smtClean="0"/>
              <a:t>сельскохозяйственным потребительским </a:t>
            </a:r>
            <a:r>
              <a:rPr lang="ru-RU"/>
              <a:t>кооперативам на </a:t>
            </a:r>
            <a:r>
              <a:rPr lang="ru-RU" smtClean="0"/>
              <a:t>возмещение понесённых </a:t>
            </a:r>
            <a:r>
              <a:rPr lang="ru-RU"/>
              <a:t>затрат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57543" y="2715768"/>
            <a:ext cx="5606097" cy="2920687"/>
          </a:xfrm>
        </p:spPr>
        <p:txBody>
          <a:bodyPr/>
          <a:lstStyle/>
          <a:p>
            <a:r>
              <a:rPr lang="ru-RU"/>
              <a:t>Получателями субсидий могут</a:t>
            </a:r>
          </a:p>
          <a:p>
            <a:r>
              <a:rPr lang="ru-RU"/>
              <a:t>быть кооперативы</a:t>
            </a:r>
            <a:r>
              <a:rPr lang="ru-RU" smtClean="0"/>
              <a:t>, осуществляющее деятельность по </a:t>
            </a:r>
            <a:r>
              <a:rPr lang="ru-RU"/>
              <a:t>заготовке, хранению,</a:t>
            </a:r>
          </a:p>
          <a:p>
            <a:r>
              <a:rPr lang="ru-RU"/>
              <a:t>подработке, переработке</a:t>
            </a:r>
            <a:r>
              <a:rPr lang="ru-RU" smtClean="0"/>
              <a:t>, сортировке</a:t>
            </a:r>
            <a:r>
              <a:rPr lang="ru-RU"/>
              <a:t>, убою, </a:t>
            </a:r>
            <a:r>
              <a:rPr lang="ru-RU" smtClean="0"/>
              <a:t>первичной переработке</a:t>
            </a:r>
            <a:r>
              <a:rPr lang="ru-RU"/>
              <a:t>, охлаждению,</a:t>
            </a:r>
          </a:p>
          <a:p>
            <a:r>
              <a:rPr lang="ru-RU"/>
              <a:t>подготовке к реализации</a:t>
            </a:r>
            <a:r>
              <a:rPr lang="ru-RU" smtClean="0"/>
              <a:t>, транспортировке </a:t>
            </a:r>
            <a:r>
              <a:rPr lang="ru-RU"/>
              <a:t>и </a:t>
            </a:r>
            <a:r>
              <a:rPr lang="ru-RU" smtClean="0"/>
              <a:t>реализации сельскохозяйственной</a:t>
            </a:r>
            <a:endParaRPr lang="ru-RU"/>
          </a:p>
          <a:p>
            <a:r>
              <a:rPr lang="ru-RU"/>
              <a:t>продукции, пищевых </a:t>
            </a:r>
            <a:r>
              <a:rPr lang="ru-RU" smtClean="0"/>
              <a:t>лесных ресурсов</a:t>
            </a:r>
            <a:r>
              <a:rPr lang="ru-RU"/>
              <a:t>, а также </a:t>
            </a:r>
            <a:r>
              <a:rPr lang="ru-RU" smtClean="0"/>
              <a:t>продуктов переработки </a:t>
            </a:r>
            <a:r>
              <a:rPr lang="ru-RU"/>
              <a:t>указанной</a:t>
            </a:r>
          </a:p>
          <a:p>
            <a:r>
              <a:rPr lang="ru-RU"/>
              <a:t>продукции</a:t>
            </a:r>
          </a:p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3"/>
          </p:nvPr>
        </p:nvPicPr>
        <p:blipFill>
          <a:blip r:embed="rId2"/>
          <a:stretch>
            <a:fillRect/>
          </a:stretch>
        </p:blipFill>
        <p:spPr>
          <a:xfrm>
            <a:off x="6537149" y="2056892"/>
            <a:ext cx="4531268" cy="45259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94576" y="4480559"/>
            <a:ext cx="36850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/>
              <a:t>Кооператив должен объединять не</a:t>
            </a:r>
          </a:p>
          <a:p>
            <a:pPr algn="ctr"/>
            <a:r>
              <a:rPr lang="ru-RU"/>
              <a:t>менее 5 граждан Российской</a:t>
            </a:r>
          </a:p>
          <a:p>
            <a:pPr algn="ctr"/>
            <a:r>
              <a:rPr lang="ru-RU"/>
              <a:t>Федерации и (или) 3</a:t>
            </a:r>
          </a:p>
          <a:p>
            <a:pPr algn="ctr"/>
            <a:r>
              <a:rPr lang="ru-RU"/>
              <a:t>сельскохозяйственных</a:t>
            </a:r>
          </a:p>
          <a:p>
            <a:pPr algn="ctr"/>
            <a:r>
              <a:rPr lang="ru-RU" smtClean="0"/>
              <a:t>товаропроизводителей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679596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543" y="1169118"/>
            <a:ext cx="10876913" cy="1808187"/>
          </a:xfrm>
        </p:spPr>
        <p:txBody>
          <a:bodyPr/>
          <a:lstStyle/>
          <a:p>
            <a:r>
              <a:rPr lang="ru-RU"/>
              <a:t>Возмещение затрат СПоК на приобретение сельскохозяйственной</a:t>
            </a:r>
            <a:br>
              <a:rPr lang="ru-RU"/>
            </a:br>
            <a:r>
              <a:rPr lang="ru-RU"/>
              <a:t>техники, специализированного автотранспорта, оборудования для</a:t>
            </a:r>
            <a:br>
              <a:rPr lang="ru-RU"/>
            </a:br>
            <a:r>
              <a:rPr lang="ru-RU"/>
              <a:t>организации хранения, переработки, упаковки, маркировки,</a:t>
            </a:r>
            <a:br>
              <a:rPr lang="ru-RU"/>
            </a:br>
            <a:r>
              <a:rPr lang="ru-RU"/>
              <a:t>транспортировки и реализации сельскохозяйственной продукции и</a:t>
            </a:r>
            <a:br>
              <a:rPr lang="ru-RU"/>
            </a:br>
            <a:r>
              <a:rPr lang="ru-RU"/>
              <a:t>мобильных торговых объектов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21551" y="3544233"/>
            <a:ext cx="10406697" cy="215443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/>
              <a:t>Срок эксплуатации не </a:t>
            </a:r>
            <a:r>
              <a:rPr lang="ru-RU" smtClean="0"/>
              <a:t>превышает трех </a:t>
            </a:r>
            <a:r>
              <a:rPr lang="ru-RU"/>
              <a:t>лет с даты </a:t>
            </a:r>
            <a:r>
              <a:rPr lang="ru-RU" smtClean="0"/>
              <a:t>производства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mtClean="0"/>
              <a:t>Техника </a:t>
            </a:r>
            <a:r>
              <a:rPr lang="ru-RU"/>
              <a:t>/ </a:t>
            </a:r>
            <a:r>
              <a:rPr lang="ru-RU" smtClean="0"/>
              <a:t>оборудование предназначены </a:t>
            </a:r>
            <a:r>
              <a:rPr lang="ru-RU"/>
              <a:t>для оказания </a:t>
            </a:r>
            <a:r>
              <a:rPr lang="ru-RU" smtClean="0"/>
              <a:t>услуг членам кооператива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mtClean="0"/>
              <a:t>Компенсируется </a:t>
            </a:r>
            <a:r>
              <a:rPr lang="ru-RU"/>
              <a:t>до 50 % затрат, </a:t>
            </a:r>
            <a:r>
              <a:rPr lang="ru-RU" smtClean="0"/>
              <a:t>но не </a:t>
            </a:r>
            <a:r>
              <a:rPr lang="ru-RU"/>
              <a:t>более 10 млн. руб. на </a:t>
            </a:r>
            <a:r>
              <a:rPr lang="ru-RU" smtClean="0"/>
              <a:t>один СПоК</a:t>
            </a:r>
            <a:endParaRPr lang="ru-RU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mtClean="0"/>
              <a:t>Перечень </a:t>
            </a:r>
            <a:r>
              <a:rPr lang="ru-RU"/>
              <a:t>оборудования </a:t>
            </a:r>
            <a:r>
              <a:rPr lang="ru-RU" smtClean="0"/>
              <a:t>и сельскохозяйственной техники устанавливается </a:t>
            </a:r>
            <a:r>
              <a:rPr lang="ru-RU"/>
              <a:t>НПА субъекта РФ</a:t>
            </a:r>
          </a:p>
        </p:txBody>
      </p:sp>
    </p:spTree>
    <p:extLst>
      <p:ext uri="{BB962C8B-B14F-4D97-AF65-F5344CB8AC3E}">
        <p14:creationId xmlns:p14="http://schemas.microsoft.com/office/powerpoint/2010/main" val="4180743331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65" y="1110814"/>
            <a:ext cx="10876913" cy="723275"/>
          </a:xfrm>
        </p:spPr>
        <p:txBody>
          <a:bodyPr/>
          <a:lstStyle/>
          <a:p>
            <a:r>
              <a:rPr lang="ru-RU" smtClean="0"/>
              <a:t>Государственная поддержка инфраструктуры сбыта </a:t>
            </a:r>
            <a:r>
              <a:rPr lang="ru-RU"/>
              <a:t>фермерской</a:t>
            </a:r>
            <a:br>
              <a:rPr lang="ru-RU"/>
            </a:br>
            <a:r>
              <a:rPr lang="ru-RU"/>
              <a:t>продукции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38965" y="2119797"/>
            <a:ext cx="4913482" cy="538609"/>
          </a:xfrm>
        </p:spPr>
        <p:txBody>
          <a:bodyPr/>
          <a:lstStyle/>
          <a:p>
            <a:r>
              <a:rPr lang="ru-RU" b="1"/>
              <a:t>В 2024 г. в 264-ФЗ </a:t>
            </a:r>
            <a:r>
              <a:rPr lang="ru-RU" b="1" smtClean="0"/>
              <a:t> добавлено понятие «</a:t>
            </a:r>
            <a:r>
              <a:rPr lang="ru-RU" b="1" err="1"/>
              <a:t>агроагрегатор»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65" y="4763948"/>
            <a:ext cx="2450804" cy="1755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4704" y="2944114"/>
            <a:ext cx="62987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err="1"/>
              <a:t>Агроагрегаторы</a:t>
            </a:r>
            <a:r>
              <a:rPr lang="ru-RU"/>
              <a:t> -организации</a:t>
            </a:r>
            <a:r>
              <a:rPr lang="ru-RU" smtClean="0"/>
              <a:t>, основные </a:t>
            </a:r>
            <a:r>
              <a:rPr lang="ru-RU"/>
              <a:t>виды </a:t>
            </a:r>
            <a:r>
              <a:rPr lang="ru-RU" smtClean="0"/>
              <a:t>деятельности которых </a:t>
            </a:r>
            <a:r>
              <a:rPr lang="ru-RU"/>
              <a:t>относятся к сфере</a:t>
            </a:r>
          </a:p>
          <a:p>
            <a:r>
              <a:rPr lang="ru-RU"/>
              <a:t>обращения </a:t>
            </a:r>
            <a:r>
              <a:rPr lang="ru-RU" smtClean="0"/>
              <a:t>фермерской продукции </a:t>
            </a:r>
            <a:r>
              <a:rPr lang="ru-RU"/>
              <a:t>и которые</a:t>
            </a:r>
          </a:p>
          <a:p>
            <a:r>
              <a:rPr lang="ru-RU"/>
              <a:t>соответствуют критериям</a:t>
            </a:r>
            <a:r>
              <a:rPr lang="ru-RU" smtClean="0"/>
              <a:t>, определяемым </a:t>
            </a:r>
            <a:r>
              <a:rPr lang="ru-RU"/>
              <a:t>Правительством</a:t>
            </a:r>
          </a:p>
          <a:p>
            <a:r>
              <a:rPr lang="ru-RU"/>
              <a:t>Российской </a:t>
            </a:r>
            <a:r>
              <a:rPr lang="ru-RU" smtClean="0"/>
              <a:t>Федерации (</a:t>
            </a:r>
            <a:r>
              <a:rPr lang="ru-RU"/>
              <a:t>Распоряжение Правительства</a:t>
            </a:r>
          </a:p>
          <a:p>
            <a:r>
              <a:rPr lang="ru-RU"/>
              <a:t>Российской Федерации от </a:t>
            </a:r>
            <a:r>
              <a:rPr lang="ru-RU" smtClean="0"/>
              <a:t>28 февраля </a:t>
            </a:r>
            <a:r>
              <a:rPr lang="ru-RU"/>
              <a:t>2025 г. № 470-р)</a:t>
            </a:r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half" idx="3"/>
          </p:nvPr>
        </p:nvPicPr>
        <p:blipFill>
          <a:blip r:embed="rId3"/>
          <a:stretch>
            <a:fillRect/>
          </a:stretch>
        </p:blipFill>
        <p:spPr>
          <a:xfrm>
            <a:off x="6419164" y="1470611"/>
            <a:ext cx="5387389" cy="53873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024063" y="3727823"/>
            <a:ext cx="6635496" cy="3130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/>
              <a:t>Государственная поддержка </a:t>
            </a:r>
            <a:r>
              <a:rPr lang="ru-RU" smtClean="0"/>
              <a:t>может</a:t>
            </a:r>
            <a:endParaRPr lang="ru-RU"/>
          </a:p>
          <a:p>
            <a:r>
              <a:rPr lang="ru-RU"/>
              <a:t>оказываться следующим</a:t>
            </a:r>
          </a:p>
          <a:p>
            <a:r>
              <a:rPr lang="ru-RU" err="1"/>
              <a:t>агроагрегаторам:</a:t>
            </a:r>
          </a:p>
          <a:p>
            <a:r>
              <a:rPr lang="ru-RU"/>
              <a:t>1) сельскохозяйственным</a:t>
            </a:r>
          </a:p>
          <a:p>
            <a:r>
              <a:rPr lang="ru-RU"/>
              <a:t>потребительским кооперативам </a:t>
            </a:r>
            <a:endParaRPr lang="ru-RU" smtClean="0"/>
          </a:p>
          <a:p>
            <a:r>
              <a:rPr lang="ru-RU" smtClean="0"/>
              <a:t>2</a:t>
            </a:r>
            <a:r>
              <a:rPr lang="ru-RU"/>
              <a:t>) организациям, не менее</a:t>
            </a:r>
          </a:p>
          <a:p>
            <a:r>
              <a:rPr lang="ru-RU"/>
              <a:t>пятидесяти одного процента доли</a:t>
            </a:r>
          </a:p>
          <a:p>
            <a:r>
              <a:rPr lang="ru-RU"/>
              <a:t>(акций) которых принадлежат</a:t>
            </a:r>
          </a:p>
          <a:p>
            <a:r>
              <a:rPr lang="ru-RU"/>
              <a:t>сельскохозяйственным</a:t>
            </a:r>
          </a:p>
          <a:p>
            <a:r>
              <a:rPr lang="ru-RU"/>
              <a:t>товаропроизводителям…</a:t>
            </a:r>
          </a:p>
          <a:p>
            <a:r>
              <a:rPr lang="ru-RU"/>
              <a:t>264-ФЗ, статья 14.1, часть 2</a:t>
            </a:r>
          </a:p>
        </p:txBody>
      </p:sp>
    </p:spTree>
    <p:extLst>
      <p:ext uri="{BB962C8B-B14F-4D97-AF65-F5344CB8AC3E}">
        <p14:creationId xmlns:p14="http://schemas.microsoft.com/office/powerpoint/2010/main" val="409608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070" y="2037501"/>
            <a:ext cx="4773930" cy="3650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543" y="1169118"/>
            <a:ext cx="10876913" cy="361637"/>
          </a:xfrm>
        </p:spPr>
        <p:txBody>
          <a:bodyPr/>
          <a:lstStyle/>
          <a:p>
            <a:r>
              <a:rPr lang="ru-RU"/>
              <a:t>Меры поддержки агроагрегаторов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57543" y="2037501"/>
            <a:ext cx="10306113" cy="4578176"/>
          </a:xfrm>
        </p:spPr>
        <p:txBody>
          <a:bodyPr/>
          <a:lstStyle/>
          <a:p>
            <a:r>
              <a:rPr lang="ru-RU"/>
              <a:t>Возмещение части затрат, связанных: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mtClean="0"/>
              <a:t>с </a:t>
            </a:r>
            <a:r>
              <a:rPr lang="ru-RU"/>
              <a:t>закупкой сельскохозяйственной продукции у поставщиков</a:t>
            </a:r>
          </a:p>
          <a:p>
            <a:r>
              <a:rPr lang="ru-RU"/>
              <a:t>фермерской продукции - в размере от 10 до 15 процентов</a:t>
            </a:r>
            <a:r>
              <a:rPr lang="ru-RU" smtClean="0"/>
              <a:t>;</a:t>
            </a:r>
          </a:p>
          <a:p>
            <a:endParaRPr lang="ru-RU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mtClean="0"/>
              <a:t>связанных </a:t>
            </a:r>
            <a:r>
              <a:rPr lang="ru-RU"/>
              <a:t>с приобретением и последующим внесением в</a:t>
            </a:r>
          </a:p>
          <a:p>
            <a:r>
              <a:rPr lang="ru-RU"/>
              <a:t>неделимый фонд объектов, предназначенных для заготовки,</a:t>
            </a:r>
          </a:p>
          <a:p>
            <a:r>
              <a:rPr lang="ru-RU"/>
              <a:t>хранения, подработке, переработки, сортировки, первичной</a:t>
            </a:r>
          </a:p>
          <a:p>
            <a:r>
              <a:rPr lang="ru-RU"/>
              <a:t>переработки, охлаждения, подготовки к реализации,</a:t>
            </a:r>
          </a:p>
          <a:p>
            <a:r>
              <a:rPr lang="ru-RU"/>
              <a:t>транспортировке и реализации сельскохозяйственной</a:t>
            </a:r>
          </a:p>
          <a:p>
            <a:r>
              <a:rPr lang="ru-RU"/>
              <a:t>продукции … </a:t>
            </a:r>
            <a:endParaRPr lang="ru-RU" smtClean="0"/>
          </a:p>
          <a:p>
            <a:r>
              <a:rPr lang="ru-RU" smtClean="0"/>
              <a:t>- </a:t>
            </a:r>
            <a:r>
              <a:rPr lang="ru-RU" b="1"/>
              <a:t>в размере, не превышающем 30 процентов</a:t>
            </a:r>
          </a:p>
          <a:p>
            <a:r>
              <a:rPr lang="ru-RU" b="1"/>
              <a:t>затрат, но не более 20 млн. рублей </a:t>
            </a:r>
            <a:r>
              <a:rPr lang="ru-RU"/>
              <a:t>из расчета на один</a:t>
            </a:r>
          </a:p>
          <a:p>
            <a:r>
              <a:rPr lang="ru-RU" err="1"/>
              <a:t>агроагрегатор</a:t>
            </a:r>
            <a:r>
              <a:rPr lang="ru-RU" smtClean="0"/>
              <a:t>;</a:t>
            </a:r>
          </a:p>
          <a:p>
            <a:endParaRPr lang="ru-RU"/>
          </a:p>
          <a:p>
            <a:r>
              <a:rPr lang="ru-RU" i="1"/>
              <a:t>К агроагрегатору установлены требования (с точки зрения</a:t>
            </a:r>
          </a:p>
          <a:p>
            <a:r>
              <a:rPr lang="ru-RU" i="1"/>
              <a:t>количества поставщиков, их доли в поставках, показателей</a:t>
            </a:r>
          </a:p>
          <a:p>
            <a:r>
              <a:rPr lang="ru-RU" i="1"/>
              <a:t>выручки и т.д.)</a:t>
            </a:r>
          </a:p>
        </p:txBody>
      </p:sp>
    </p:spTree>
    <p:extLst>
      <p:ext uri="{BB962C8B-B14F-4D97-AF65-F5344CB8AC3E}">
        <p14:creationId xmlns:p14="http://schemas.microsoft.com/office/powerpoint/2010/main" val="1263759533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Прямоугольник 5"/>
          <p:cNvSpPr/>
          <p:nvPr/>
        </p:nvSpPr>
        <p:spPr>
          <a:xfrm>
            <a:off x="566928" y="2488627"/>
            <a:ext cx="10967528" cy="25314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543" y="1169118"/>
            <a:ext cx="10876913" cy="1084912"/>
          </a:xfrm>
        </p:spPr>
        <p:txBody>
          <a:bodyPr/>
          <a:lstStyle/>
          <a:p>
            <a:r>
              <a:rPr lang="ru-RU"/>
              <a:t>Новый вид поддержки – финансовое </a:t>
            </a:r>
            <a:r>
              <a:rPr lang="ru-RU" smtClean="0"/>
              <a:t>обеспечение (</a:t>
            </a:r>
            <a:r>
              <a:rPr lang="ru-RU"/>
              <a:t>возмещение) затрат, связанных с </a:t>
            </a:r>
            <a:r>
              <a:rPr lang="ru-RU" smtClean="0"/>
              <a:t>реализацией проекта </a:t>
            </a:r>
            <a:r>
              <a:rPr lang="ru-RU"/>
              <a:t>по внедрению газопоршневых установок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57543" y="2650149"/>
            <a:ext cx="10434129" cy="2040723"/>
          </a:xfrm>
        </p:spPr>
        <p:txBody>
          <a:bodyPr/>
          <a:lstStyle/>
          <a:p>
            <a:r>
              <a:rPr lang="ru-RU"/>
              <a:t>Проект по внедрению газо-поршневой установки» - проект</a:t>
            </a:r>
          </a:p>
          <a:p>
            <a:r>
              <a:rPr lang="ru-RU"/>
              <a:t>(бизнес-план), предусматривающий приобретение газопоршневой установки с целью выработки электроэнергии</a:t>
            </a:r>
            <a:r>
              <a:rPr lang="ru-RU" smtClean="0"/>
              <a:t>, включая </a:t>
            </a:r>
            <a:r>
              <a:rPr lang="ru-RU"/>
              <a:t>проектирование, монтаж и выполнение работ по</a:t>
            </a:r>
          </a:p>
          <a:p>
            <a:r>
              <a:rPr lang="ru-RU"/>
              <a:t>техническому присоединению к </a:t>
            </a:r>
            <a:r>
              <a:rPr lang="ru-RU" smtClean="0"/>
              <a:t>газораспределительным сетям</a:t>
            </a:r>
            <a:r>
              <a:rPr lang="ru-RU"/>
              <a:t>, направленный на снижение </a:t>
            </a:r>
            <a:r>
              <a:rPr lang="ru-RU" smtClean="0"/>
              <a:t>стоимости электроэнергии</a:t>
            </a:r>
            <a:r>
              <a:rPr lang="ru-RU"/>
              <a:t>, используемой для производства</a:t>
            </a:r>
          </a:p>
          <a:p>
            <a:r>
              <a:rPr lang="ru-RU"/>
              <a:t>сельскохозяйственной продукции и продуктов ее </a:t>
            </a:r>
            <a:r>
              <a:rPr lang="ru-RU" smtClean="0"/>
              <a:t>первичной и </a:t>
            </a:r>
            <a:r>
              <a:rPr lang="ru-RU"/>
              <a:t>последующей переработки, а также на </a:t>
            </a:r>
            <a:r>
              <a:rPr lang="ru-RU" smtClean="0"/>
              <a:t>хранение сельскохозяйственной </a:t>
            </a:r>
            <a:r>
              <a:rPr lang="ru-RU"/>
              <a:t>продукции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53" y="5111958"/>
            <a:ext cx="2322523" cy="166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1367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object 2"/>
          <p:cNvGrpSpPr/>
          <p:nvPr/>
        </p:nvGrpSpPr>
        <p:grpSpPr>
          <a:xfrm>
            <a:off x="121694" y="1835993"/>
            <a:ext cx="11753235" cy="5022007"/>
            <a:chOff x="347325" y="1845670"/>
            <a:chExt cx="11753235" cy="5022007"/>
          </a:xfrm>
        </p:grpSpPr>
        <p:pic>
          <p:nvPicPr>
            <p:cNvPr id="5" name="object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02336" y="1874521"/>
              <a:ext cx="5928360" cy="17830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71874" y="2139910"/>
              <a:ext cx="5337175" cy="1214724"/>
            </a:xfrm>
            <a:custGeom>
              <a:rect l="l" t="t" r="r" b="b"/>
              <a:pathLst>
                <a:path w="5337175" h="2118995">
                  <a:moveTo>
                    <a:pt x="5235731" y="0"/>
                  </a:moveTo>
                  <a:lnTo>
                    <a:pt x="101306" y="0"/>
                  </a:lnTo>
                  <a:lnTo>
                    <a:pt x="61873" y="7961"/>
                  </a:lnTo>
                  <a:lnTo>
                    <a:pt x="29672" y="29672"/>
                  </a:lnTo>
                  <a:lnTo>
                    <a:pt x="7961" y="61874"/>
                  </a:lnTo>
                  <a:lnTo>
                    <a:pt x="0" y="101307"/>
                  </a:lnTo>
                  <a:lnTo>
                    <a:pt x="0" y="2017240"/>
                  </a:lnTo>
                  <a:lnTo>
                    <a:pt x="7961" y="2056673"/>
                  </a:lnTo>
                  <a:lnTo>
                    <a:pt x="29672" y="2088874"/>
                  </a:lnTo>
                  <a:lnTo>
                    <a:pt x="61873" y="2110585"/>
                  </a:lnTo>
                  <a:lnTo>
                    <a:pt x="101306" y="2118546"/>
                  </a:lnTo>
                  <a:lnTo>
                    <a:pt x="5235731" y="2118546"/>
                  </a:lnTo>
                  <a:lnTo>
                    <a:pt x="5275164" y="2110585"/>
                  </a:lnTo>
                  <a:lnTo>
                    <a:pt x="5307366" y="2088874"/>
                  </a:lnTo>
                  <a:lnTo>
                    <a:pt x="5329077" y="2056673"/>
                  </a:lnTo>
                  <a:lnTo>
                    <a:pt x="5337038" y="2017240"/>
                  </a:lnTo>
                  <a:lnTo>
                    <a:pt x="5337038" y="101307"/>
                  </a:lnTo>
                  <a:lnTo>
                    <a:pt x="5329077" y="61874"/>
                  </a:lnTo>
                  <a:lnTo>
                    <a:pt x="5307366" y="29672"/>
                  </a:lnTo>
                  <a:lnTo>
                    <a:pt x="5275164" y="7961"/>
                  </a:lnTo>
                  <a:lnTo>
                    <a:pt x="52357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73380" y="3554737"/>
              <a:ext cx="5928360" cy="1783080"/>
            </a:xfrm>
            <a:prstGeom prst="rect">
              <a:avLst/>
            </a:prstGeom>
          </p:spPr>
        </p:pic>
        <p:sp>
          <p:nvSpPr>
            <p:cNvPr id="36" name="object 6"/>
            <p:cNvSpPr/>
            <p:nvPr/>
          </p:nvSpPr>
          <p:spPr>
            <a:xfrm>
              <a:off x="642918" y="3820126"/>
              <a:ext cx="5337175" cy="1214724"/>
            </a:xfrm>
            <a:custGeom>
              <a:rect l="l" t="t" r="r" b="b"/>
              <a:pathLst>
                <a:path w="5337175" h="2118995">
                  <a:moveTo>
                    <a:pt x="5235731" y="0"/>
                  </a:moveTo>
                  <a:lnTo>
                    <a:pt x="101306" y="0"/>
                  </a:lnTo>
                  <a:lnTo>
                    <a:pt x="61873" y="7961"/>
                  </a:lnTo>
                  <a:lnTo>
                    <a:pt x="29672" y="29672"/>
                  </a:lnTo>
                  <a:lnTo>
                    <a:pt x="7961" y="61874"/>
                  </a:lnTo>
                  <a:lnTo>
                    <a:pt x="0" y="101307"/>
                  </a:lnTo>
                  <a:lnTo>
                    <a:pt x="0" y="2017240"/>
                  </a:lnTo>
                  <a:lnTo>
                    <a:pt x="7961" y="2056673"/>
                  </a:lnTo>
                  <a:lnTo>
                    <a:pt x="29672" y="2088874"/>
                  </a:lnTo>
                  <a:lnTo>
                    <a:pt x="61873" y="2110585"/>
                  </a:lnTo>
                  <a:lnTo>
                    <a:pt x="101306" y="2118546"/>
                  </a:lnTo>
                  <a:lnTo>
                    <a:pt x="5235731" y="2118546"/>
                  </a:lnTo>
                  <a:lnTo>
                    <a:pt x="5275164" y="2110585"/>
                  </a:lnTo>
                  <a:lnTo>
                    <a:pt x="5307366" y="2088874"/>
                  </a:lnTo>
                  <a:lnTo>
                    <a:pt x="5329077" y="2056673"/>
                  </a:lnTo>
                  <a:lnTo>
                    <a:pt x="5337038" y="2017240"/>
                  </a:lnTo>
                  <a:lnTo>
                    <a:pt x="5337038" y="101307"/>
                  </a:lnTo>
                  <a:lnTo>
                    <a:pt x="5329077" y="61874"/>
                  </a:lnTo>
                  <a:lnTo>
                    <a:pt x="5307366" y="29672"/>
                  </a:lnTo>
                  <a:lnTo>
                    <a:pt x="5275164" y="7961"/>
                  </a:lnTo>
                  <a:lnTo>
                    <a:pt x="52357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172200" y="5084597"/>
              <a:ext cx="5928360" cy="1783080"/>
            </a:xfrm>
            <a:prstGeom prst="rect">
              <a:avLst/>
            </a:prstGeom>
          </p:spPr>
        </p:pic>
        <p:sp>
          <p:nvSpPr>
            <p:cNvPr id="39" name="object 6"/>
            <p:cNvSpPr/>
            <p:nvPr/>
          </p:nvSpPr>
          <p:spPr>
            <a:xfrm>
              <a:off x="6412781" y="5357391"/>
              <a:ext cx="5337175" cy="1214724"/>
            </a:xfrm>
            <a:custGeom>
              <a:rect l="l" t="t" r="r" b="b"/>
              <a:pathLst>
                <a:path w="5337175" h="2118995">
                  <a:moveTo>
                    <a:pt x="5235731" y="0"/>
                  </a:moveTo>
                  <a:lnTo>
                    <a:pt x="101306" y="0"/>
                  </a:lnTo>
                  <a:lnTo>
                    <a:pt x="61873" y="7961"/>
                  </a:lnTo>
                  <a:lnTo>
                    <a:pt x="29672" y="29672"/>
                  </a:lnTo>
                  <a:lnTo>
                    <a:pt x="7961" y="61874"/>
                  </a:lnTo>
                  <a:lnTo>
                    <a:pt x="0" y="101307"/>
                  </a:lnTo>
                  <a:lnTo>
                    <a:pt x="0" y="2017240"/>
                  </a:lnTo>
                  <a:lnTo>
                    <a:pt x="7961" y="2056673"/>
                  </a:lnTo>
                  <a:lnTo>
                    <a:pt x="29672" y="2088874"/>
                  </a:lnTo>
                  <a:lnTo>
                    <a:pt x="61873" y="2110585"/>
                  </a:lnTo>
                  <a:lnTo>
                    <a:pt x="101306" y="2118546"/>
                  </a:lnTo>
                  <a:lnTo>
                    <a:pt x="5235731" y="2118546"/>
                  </a:lnTo>
                  <a:lnTo>
                    <a:pt x="5275164" y="2110585"/>
                  </a:lnTo>
                  <a:lnTo>
                    <a:pt x="5307366" y="2088874"/>
                  </a:lnTo>
                  <a:lnTo>
                    <a:pt x="5329077" y="2056673"/>
                  </a:lnTo>
                  <a:lnTo>
                    <a:pt x="5337038" y="2017240"/>
                  </a:lnTo>
                  <a:lnTo>
                    <a:pt x="5337038" y="101307"/>
                  </a:lnTo>
                  <a:lnTo>
                    <a:pt x="5329077" y="61874"/>
                  </a:lnTo>
                  <a:lnTo>
                    <a:pt x="5307366" y="29672"/>
                  </a:lnTo>
                  <a:lnTo>
                    <a:pt x="5275164" y="7961"/>
                  </a:lnTo>
                  <a:lnTo>
                    <a:pt x="52357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172200" y="1845670"/>
              <a:ext cx="5928360" cy="1825430"/>
            </a:xfrm>
            <a:prstGeom prst="rect">
              <a:avLst/>
            </a:prstGeom>
          </p:spPr>
        </p:pic>
        <p:sp>
          <p:nvSpPr>
            <p:cNvPr id="42" name="object 6"/>
            <p:cNvSpPr/>
            <p:nvPr/>
          </p:nvSpPr>
          <p:spPr>
            <a:xfrm>
              <a:off x="6441738" y="2111058"/>
              <a:ext cx="5337175" cy="1243575"/>
            </a:xfrm>
            <a:custGeom>
              <a:rect l="l" t="t" r="r" b="b"/>
              <a:pathLst>
                <a:path w="5337175" h="2118995">
                  <a:moveTo>
                    <a:pt x="5235731" y="0"/>
                  </a:moveTo>
                  <a:lnTo>
                    <a:pt x="101306" y="0"/>
                  </a:lnTo>
                  <a:lnTo>
                    <a:pt x="61873" y="7961"/>
                  </a:lnTo>
                  <a:lnTo>
                    <a:pt x="29672" y="29672"/>
                  </a:lnTo>
                  <a:lnTo>
                    <a:pt x="7961" y="61874"/>
                  </a:lnTo>
                  <a:lnTo>
                    <a:pt x="0" y="101307"/>
                  </a:lnTo>
                  <a:lnTo>
                    <a:pt x="0" y="2017240"/>
                  </a:lnTo>
                  <a:lnTo>
                    <a:pt x="7961" y="2056673"/>
                  </a:lnTo>
                  <a:lnTo>
                    <a:pt x="29672" y="2088874"/>
                  </a:lnTo>
                  <a:lnTo>
                    <a:pt x="61873" y="2110585"/>
                  </a:lnTo>
                  <a:lnTo>
                    <a:pt x="101306" y="2118546"/>
                  </a:lnTo>
                  <a:lnTo>
                    <a:pt x="5235731" y="2118546"/>
                  </a:lnTo>
                  <a:lnTo>
                    <a:pt x="5275164" y="2110585"/>
                  </a:lnTo>
                  <a:lnTo>
                    <a:pt x="5307366" y="2088874"/>
                  </a:lnTo>
                  <a:lnTo>
                    <a:pt x="5329077" y="2056673"/>
                  </a:lnTo>
                  <a:lnTo>
                    <a:pt x="5337038" y="2017240"/>
                  </a:lnTo>
                  <a:lnTo>
                    <a:pt x="5337038" y="101307"/>
                  </a:lnTo>
                  <a:lnTo>
                    <a:pt x="5329077" y="61874"/>
                  </a:lnTo>
                  <a:lnTo>
                    <a:pt x="5307366" y="29672"/>
                  </a:lnTo>
                  <a:lnTo>
                    <a:pt x="5275164" y="7961"/>
                  </a:lnTo>
                  <a:lnTo>
                    <a:pt x="52357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143244" y="3525886"/>
              <a:ext cx="5928360" cy="1783080"/>
            </a:xfrm>
            <a:prstGeom prst="rect">
              <a:avLst/>
            </a:prstGeom>
          </p:spPr>
        </p:pic>
        <p:sp>
          <p:nvSpPr>
            <p:cNvPr id="44" name="object 6"/>
            <p:cNvSpPr/>
            <p:nvPr/>
          </p:nvSpPr>
          <p:spPr>
            <a:xfrm>
              <a:off x="6441738" y="3791275"/>
              <a:ext cx="5308219" cy="1214724"/>
            </a:xfrm>
            <a:custGeom>
              <a:rect l="l" t="t" r="r" b="b"/>
              <a:pathLst>
                <a:path w="5337175" h="2118995">
                  <a:moveTo>
                    <a:pt x="5235731" y="0"/>
                  </a:moveTo>
                  <a:lnTo>
                    <a:pt x="101306" y="0"/>
                  </a:lnTo>
                  <a:lnTo>
                    <a:pt x="61873" y="7961"/>
                  </a:lnTo>
                  <a:lnTo>
                    <a:pt x="29672" y="29672"/>
                  </a:lnTo>
                  <a:lnTo>
                    <a:pt x="7961" y="61874"/>
                  </a:lnTo>
                  <a:lnTo>
                    <a:pt x="0" y="101307"/>
                  </a:lnTo>
                  <a:lnTo>
                    <a:pt x="0" y="2017240"/>
                  </a:lnTo>
                  <a:lnTo>
                    <a:pt x="7961" y="2056673"/>
                  </a:lnTo>
                  <a:lnTo>
                    <a:pt x="29672" y="2088874"/>
                  </a:lnTo>
                  <a:lnTo>
                    <a:pt x="61873" y="2110585"/>
                  </a:lnTo>
                  <a:lnTo>
                    <a:pt x="101306" y="2118546"/>
                  </a:lnTo>
                  <a:lnTo>
                    <a:pt x="5235731" y="2118546"/>
                  </a:lnTo>
                  <a:lnTo>
                    <a:pt x="5275164" y="2110585"/>
                  </a:lnTo>
                  <a:lnTo>
                    <a:pt x="5307366" y="2088874"/>
                  </a:lnTo>
                  <a:lnTo>
                    <a:pt x="5329077" y="2056673"/>
                  </a:lnTo>
                  <a:lnTo>
                    <a:pt x="5337038" y="2017240"/>
                  </a:lnTo>
                  <a:lnTo>
                    <a:pt x="5337038" y="101307"/>
                  </a:lnTo>
                  <a:lnTo>
                    <a:pt x="5329077" y="61874"/>
                  </a:lnTo>
                  <a:lnTo>
                    <a:pt x="5307366" y="29672"/>
                  </a:lnTo>
                  <a:lnTo>
                    <a:pt x="5275164" y="7961"/>
                  </a:lnTo>
                  <a:lnTo>
                    <a:pt x="52357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47325" y="5074920"/>
              <a:ext cx="5928360" cy="1783080"/>
            </a:xfrm>
            <a:prstGeom prst="rect">
              <a:avLst/>
            </a:prstGeom>
          </p:spPr>
        </p:pic>
        <p:sp>
          <p:nvSpPr>
            <p:cNvPr id="23" name="object 6"/>
            <p:cNvSpPr/>
            <p:nvPr/>
          </p:nvSpPr>
          <p:spPr>
            <a:xfrm>
              <a:off x="697928" y="5359098"/>
              <a:ext cx="5337175" cy="1214724"/>
            </a:xfrm>
            <a:custGeom>
              <a:rect l="l" t="t" r="r" b="b"/>
              <a:pathLst>
                <a:path w="5337175" h="2118995">
                  <a:moveTo>
                    <a:pt x="5235731" y="0"/>
                  </a:moveTo>
                  <a:lnTo>
                    <a:pt x="101306" y="0"/>
                  </a:lnTo>
                  <a:lnTo>
                    <a:pt x="61873" y="7961"/>
                  </a:lnTo>
                  <a:lnTo>
                    <a:pt x="29672" y="29672"/>
                  </a:lnTo>
                  <a:lnTo>
                    <a:pt x="7961" y="61874"/>
                  </a:lnTo>
                  <a:lnTo>
                    <a:pt x="0" y="101307"/>
                  </a:lnTo>
                  <a:lnTo>
                    <a:pt x="0" y="2017240"/>
                  </a:lnTo>
                  <a:lnTo>
                    <a:pt x="7961" y="2056673"/>
                  </a:lnTo>
                  <a:lnTo>
                    <a:pt x="29672" y="2088874"/>
                  </a:lnTo>
                  <a:lnTo>
                    <a:pt x="61873" y="2110585"/>
                  </a:lnTo>
                  <a:lnTo>
                    <a:pt x="101306" y="2118546"/>
                  </a:lnTo>
                  <a:lnTo>
                    <a:pt x="5235731" y="2118546"/>
                  </a:lnTo>
                  <a:lnTo>
                    <a:pt x="5275164" y="2110585"/>
                  </a:lnTo>
                  <a:lnTo>
                    <a:pt x="5307366" y="2088874"/>
                  </a:lnTo>
                  <a:lnTo>
                    <a:pt x="5329077" y="2056673"/>
                  </a:lnTo>
                  <a:lnTo>
                    <a:pt x="5337038" y="2017240"/>
                  </a:lnTo>
                  <a:lnTo>
                    <a:pt x="5337038" y="101307"/>
                  </a:lnTo>
                  <a:lnTo>
                    <a:pt x="5329077" y="61874"/>
                  </a:lnTo>
                  <a:lnTo>
                    <a:pt x="5307366" y="29672"/>
                  </a:lnTo>
                  <a:lnTo>
                    <a:pt x="5275164" y="7961"/>
                  </a:lnTo>
                  <a:lnTo>
                    <a:pt x="52357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57543" y="1169118"/>
            <a:ext cx="5461000" cy="74104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204"/>
              </a:spcBef>
            </a:pPr>
            <a:r>
              <a:rPr lang="ru-RU" cap="all" spc="175"/>
              <a:t>Основные Направления</a:t>
            </a:r>
            <a:r>
              <a:rPr lang="ru-RU" spc="175"/>
              <a:t> </a:t>
            </a:r>
            <a:r>
              <a:rPr spc="135"/>
              <a:t>ГОСУДАРСТВЕННОЙ</a:t>
            </a:r>
            <a:r>
              <a:rPr spc="-145"/>
              <a:t> </a:t>
            </a:r>
            <a:r>
              <a:rPr spc="180"/>
              <a:t>ПОДДЕРЖКИ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-30"/>
              <a:t>3</a:t>
            </a:fld>
            <a:endParaRPr spc="-30"/>
          </a:p>
        </p:txBody>
      </p:sp>
      <p:sp>
        <p:nvSpPr>
          <p:cNvPr id="34" name="Прямоугольник 33"/>
          <p:cNvSpPr/>
          <p:nvPr/>
        </p:nvSpPr>
        <p:spPr>
          <a:xfrm>
            <a:off x="838200" y="2275545"/>
            <a:ext cx="4998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t>1. Обеспечение производства продукции сельского хозяйства, а также продукции </a:t>
            </a:r>
          </a:p>
          <a:p>
            <a:pPr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t>ее первичной и последующей переработки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38200" y="4106884"/>
            <a:ext cx="4998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t>2. Развитие инвестиционной деятельности в агропромышленном комплексе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819325" y="5641587"/>
            <a:ext cx="5036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t>3. Льготное кредитование на цели текущей и инвестиционной деятельности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592824" y="2275545"/>
            <a:ext cx="502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t>4. Грантовая поддержка на создание и развитие сельскохозяйственного производства и переработки сельскохозяйственной продукции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625765" y="5780086"/>
            <a:ext cx="5036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t>6. Комплексное развитие сельских территорий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637020" y="4123111"/>
            <a:ext cx="4998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t>5. Поддержка кадрового обеспечения сельскохозяйственного 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val="671217890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18" y="2160835"/>
            <a:ext cx="4535817" cy="45297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Средства предоставляются малым сельскохозяйственным товаропроизводителям на…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922614" y="4297680"/>
            <a:ext cx="3567090" cy="2423740"/>
          </a:xfrm>
        </p:spPr>
        <p:txBody>
          <a:bodyPr/>
          <a:lstStyle/>
          <a:p>
            <a:pPr algn="ctr"/>
            <a:r>
              <a:rPr lang="ru-RU"/>
              <a:t>…обеспечение</a:t>
            </a:r>
          </a:p>
          <a:p>
            <a:pPr algn="ctr"/>
            <a:r>
              <a:rPr lang="ru-RU"/>
              <a:t>(возмещение) до </a:t>
            </a:r>
            <a:r>
              <a:rPr lang="ru-RU" b="1"/>
              <a:t>60</a:t>
            </a:r>
          </a:p>
          <a:p>
            <a:pPr algn="ctr"/>
            <a:r>
              <a:rPr lang="ru-RU" b="1"/>
              <a:t>процентов затрат </a:t>
            </a:r>
            <a:r>
              <a:rPr lang="ru-RU"/>
              <a:t>малых</a:t>
            </a:r>
          </a:p>
          <a:p>
            <a:pPr algn="ctr"/>
            <a:r>
              <a:rPr lang="ru-RU"/>
              <a:t>сельскохозяйственных</a:t>
            </a:r>
          </a:p>
          <a:p>
            <a:pPr algn="ctr"/>
            <a:r>
              <a:rPr lang="ru-RU"/>
              <a:t>товаропроизводителей ,</a:t>
            </a:r>
          </a:p>
          <a:p>
            <a:pPr algn="ctr"/>
            <a:r>
              <a:rPr lang="ru-RU"/>
              <a:t>но </a:t>
            </a:r>
            <a:r>
              <a:rPr lang="ru-RU" b="1"/>
              <a:t>не более 10 млн</a:t>
            </a:r>
            <a:r>
              <a:rPr lang="ru-RU"/>
              <a:t>.</a:t>
            </a:r>
          </a:p>
          <a:p>
            <a:pPr algn="ctr"/>
            <a:r>
              <a:rPr lang="ru-RU"/>
              <a:t>рублей на одного малого</a:t>
            </a:r>
          </a:p>
          <a:p>
            <a:pPr algn="ctr"/>
            <a:r>
              <a:rPr lang="ru-RU"/>
              <a:t>сельскохозяйственного</a:t>
            </a:r>
          </a:p>
          <a:p>
            <a:pPr algn="ctr"/>
            <a:r>
              <a:rPr lang="ru-RU"/>
              <a:t>товаропроизводителя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3"/>
          </p:nvPr>
        </p:nvPicPr>
        <p:blipFill>
          <a:blip r:embed="rId3"/>
          <a:stretch>
            <a:fillRect/>
          </a:stretch>
        </p:blipFill>
        <p:spPr>
          <a:xfrm>
            <a:off x="6230619" y="2529734"/>
            <a:ext cx="5303837" cy="353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52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669" y="5061925"/>
            <a:ext cx="2322523" cy="16638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Новый вид поддержки – организация минипекарен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mtClean="0"/>
              <a:t>«Проект по организации малой сельской пекарни» - проект (бизнес-план), предусматривающий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mtClean="0"/>
              <a:t>приобретение,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mtClean="0"/>
              <a:t>строительство, капитальный ремонт, реконструкцию или модернизацию производственных объектов, предназначенных для производства хлеба и хлебобулочных изделий,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mtClean="0"/>
              <a:t>приобретение и монтаж оборудования для указанных производственных объектов,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mtClean="0"/>
              <a:t>приобретение специализированного автотранспорта для перевозки хлеба и хлебобулочных изделий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367464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91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mtClean="0"/>
              <a:t>Поддержка может осуществляться </a:t>
            </a:r>
            <a:br>
              <a:rPr lang="ru-RU" smtClean="0"/>
            </a:br>
            <a:r>
              <a:rPr lang="ru-RU" smtClean="0"/>
              <a:t>в двух формах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92230" y="2259099"/>
            <a:ext cx="5002427" cy="2639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smtClean="0"/>
              <a:t>грант на реализацию проекта </a:t>
            </a:r>
            <a:r>
              <a:rPr lang="ru-RU" sz="1800" smtClean="0"/>
              <a:t>по организации малой сельской пекарни на реализацию проекта по организации малой сельской пекарни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314303" y="2259099"/>
            <a:ext cx="5039497" cy="2578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smtClean="0"/>
              <a:t>финансовое обеспечение (возмещение) затрат</a:t>
            </a:r>
            <a:r>
              <a:rPr lang="ru-RU" smtClean="0"/>
              <a:t>, </a:t>
            </a:r>
            <a:r>
              <a:rPr lang="ru-RU" sz="1700" smtClean="0"/>
              <a:t>связанных с приобретением и монтажом оборудования для производственных объектов, предназначенных для производства хлеба и хлебобулочных изделий, приобретение специализированного автотранспорта для перевозки хлеба и хлебобулочных изделий</a:t>
            </a:r>
            <a:endParaRPr lang="ru-RU" sz="1700"/>
          </a:p>
        </p:txBody>
      </p:sp>
      <p:sp>
        <p:nvSpPr>
          <p:cNvPr id="3" name="Стрелка влево 2"/>
          <p:cNvSpPr/>
          <p:nvPr/>
        </p:nvSpPr>
        <p:spPr>
          <a:xfrm rot="19253852">
            <a:off x="3179805" y="1443554"/>
            <a:ext cx="1070919" cy="4429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13399911">
            <a:off x="7906921" y="1461305"/>
            <a:ext cx="1070919" cy="4429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 l="760" b="4442"/>
          <a:stretch>
            <a:fillRect/>
          </a:stretch>
        </p:blipFill>
        <p:spPr>
          <a:xfrm>
            <a:off x="192230" y="3791395"/>
            <a:ext cx="4917989" cy="28071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168" y="5133574"/>
            <a:ext cx="1896020" cy="18960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785" y="4600295"/>
            <a:ext cx="4033822" cy="139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77092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157" y="-32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mtClean="0"/>
              <a:t>Грант на реализацию проекта </a:t>
            </a:r>
            <a:endParaRPr lang="ru-RU"/>
          </a:p>
        </p:txBody>
      </p:sp>
      <p:graphicFrame>
        <p:nvGraphicFramePr>
          <p:cNvPr id="10" name="Диаграмма 9"/>
          <p:cNvGraphicFramePr/>
          <p:nvPr>
            <p:extLst/>
          </p:nvPr>
        </p:nvGraphicFramePr>
        <p:xfrm>
          <a:off x="1842530" y="2397211"/>
          <a:ext cx="3100173" cy="3057382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330" y="-130347"/>
            <a:ext cx="3981422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rot="21373292">
            <a:off x="8732068" y="3508041"/>
            <a:ext cx="2117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solidFill>
                  <a:schemeClr val="bg1"/>
                </a:solidFill>
              </a:rPr>
              <a:t>Сумма гранта не более 10 млн. рублей, но не более 50% стоимости проекта 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12759" y="3409091"/>
            <a:ext cx="13723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smtClean="0"/>
              <a:t>10 млн. рублей</a:t>
            </a:r>
            <a:endParaRPr lang="ru-RU" sz="1400"/>
          </a:p>
        </p:txBody>
      </p:sp>
      <p:sp>
        <p:nvSpPr>
          <p:cNvPr id="17" name="Прямоугольник 16"/>
          <p:cNvSpPr/>
          <p:nvPr/>
        </p:nvSpPr>
        <p:spPr>
          <a:xfrm>
            <a:off x="3427731" y="3409090"/>
            <a:ext cx="13723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smtClean="0"/>
              <a:t>10 млн. рублей</a:t>
            </a:r>
            <a:endParaRPr lang="ru-RU" sz="1400"/>
          </a:p>
        </p:txBody>
      </p:sp>
      <p:sp>
        <p:nvSpPr>
          <p:cNvPr id="18" name="Прямоугольник 17"/>
          <p:cNvSpPr/>
          <p:nvPr/>
        </p:nvSpPr>
        <p:spPr>
          <a:xfrm>
            <a:off x="5347793" y="2427305"/>
            <a:ext cx="72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/>
              <a:t>Грант</a:t>
            </a:r>
            <a:endParaRPr lang="ru-RU" b="1"/>
          </a:p>
        </p:txBody>
      </p:sp>
      <p:sp>
        <p:nvSpPr>
          <p:cNvPr id="19" name="Прямоугольник 18"/>
          <p:cNvSpPr/>
          <p:nvPr/>
        </p:nvSpPr>
        <p:spPr>
          <a:xfrm>
            <a:off x="300604" y="2420685"/>
            <a:ext cx="216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/>
              <a:t>Собственный вклад</a:t>
            </a:r>
            <a:endParaRPr lang="ru-RU" b="1"/>
          </a:p>
        </p:txBody>
      </p:sp>
      <p:sp>
        <p:nvSpPr>
          <p:cNvPr id="20" name="Стрелка вправо 19"/>
          <p:cNvSpPr/>
          <p:nvPr/>
        </p:nvSpPr>
        <p:spPr>
          <a:xfrm rot="2465461">
            <a:off x="867068" y="3060238"/>
            <a:ext cx="947351" cy="33374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8604049">
            <a:off x="4838068" y="3046146"/>
            <a:ext cx="947351" cy="333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598395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162" y="1354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mtClean="0"/>
              <a:t>Финансовое обеспечение </a:t>
            </a:r>
            <a:br>
              <a:rPr lang="ru-RU" smtClean="0"/>
            </a:br>
            <a:r>
              <a:rPr lang="ru-RU" smtClean="0"/>
              <a:t>(возмещение) затрат 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03698" y="1461006"/>
            <a:ext cx="5039497" cy="2578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smtClean="0"/>
              <a:t>Затраты: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700" smtClean="0"/>
              <a:t>приобретение и монтаж оборудования для производственных объектов, предназначенных для производства хлеба и хлебобулочных изделий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700" smtClean="0"/>
              <a:t>приобретение специализированного автотранспорта для перевозки хлеба и хлебобулочных изделий</a:t>
            </a:r>
            <a:endParaRPr lang="ru-RU" sz="170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743" y="0"/>
            <a:ext cx="3981422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 rot="21366764">
            <a:off x="8393915" y="3585106"/>
            <a:ext cx="18515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solidFill>
                  <a:schemeClr val="bg1"/>
                </a:solidFill>
              </a:rPr>
              <a:t>до 50 процентов затрат, но не более 5 млн.рублей </a:t>
            </a:r>
            <a:r>
              <a:rPr lang="ru-RU" smtClean="0"/>
              <a:t>рублей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 l="1" r="-914" b="32994"/>
          <a:stretch>
            <a:fillRect/>
          </a:stretch>
        </p:blipFill>
        <p:spPr>
          <a:xfrm>
            <a:off x="420901" y="3937686"/>
            <a:ext cx="3895633" cy="25866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620" y="4959316"/>
            <a:ext cx="1898684" cy="18986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rcRect l="2276" t="66028"/>
          <a:stretch>
            <a:fillRect/>
          </a:stretch>
        </p:blipFill>
        <p:spPr>
          <a:xfrm>
            <a:off x="4456443" y="4039493"/>
            <a:ext cx="2800165" cy="97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9634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Получатели поддержки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mtClean="0"/>
              <a:t>Индивидуальные предприниматели и юридические лица, осуществляющие производство хлеба и хлебобулочных изделий, </a:t>
            </a:r>
          </a:p>
          <a:p>
            <a:r>
              <a:rPr lang="ru-RU" smtClean="0"/>
              <a:t>отвечающие критериям субъекта микропредприятия или малого предприятия и включенные в единый реестр субъектов малого и среднего предпринимательства в соответствии с Федеральным законом «О развитии малого и среднего предпринимательства в Российской Федерации»,</a:t>
            </a:r>
          </a:p>
          <a:p>
            <a:r>
              <a:rPr lang="ru-RU" smtClean="0"/>
              <a:t>зарегистрированные и осуществляющие деятельность на сельских территориях или территориях сельских агломераций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mtClean="0"/>
              <a:t>ОКВЭД (основной или дополнительный) </a:t>
            </a:r>
          </a:p>
          <a:p>
            <a:r>
              <a:rPr lang="ru-RU" smtClean="0"/>
              <a:t>10.71 «Производство хлеба и мучных кондитерских изделий, тортов и пирожных недлительного хранения»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l="6336" t="13184" r="5976" b="18589"/>
          <a:stretch>
            <a:fillRect/>
          </a:stretch>
        </p:blipFill>
        <p:spPr>
          <a:xfrm>
            <a:off x="6598508" y="3285835"/>
            <a:ext cx="3484607" cy="271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99624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mtClean="0"/>
              <a:t>Решение о предоставлении гранта по организации малой сельской пекарни</a:t>
            </a:r>
            <a:br>
              <a:rPr lang="ru-RU" smtClean="0"/>
            </a:b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5095"/>
            <a:ext cx="10515600" cy="4351338"/>
          </a:xfrm>
        </p:spPr>
        <p:txBody>
          <a:bodyPr/>
          <a:lstStyle/>
          <a:p>
            <a:r>
              <a:rPr lang="ru-RU" smtClean="0"/>
              <a:t>Решение о предоставлении гранта по организации малой сельской пекарни принимается по проектам, перечень которых согласован Министерством на основании решения </a:t>
            </a:r>
            <a:r>
              <a:rPr lang="ru-RU" b="1" smtClean="0"/>
              <a:t>региональной конкурсной комиссии</a:t>
            </a:r>
            <a:r>
              <a:rPr lang="ru-RU" smtClean="0"/>
              <a:t>, в порядке, определяемом Министерством</a:t>
            </a:r>
          </a:p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946" y="3901431"/>
            <a:ext cx="5684108" cy="295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67304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697" y="1908003"/>
            <a:ext cx="7877433" cy="4351338"/>
          </a:xfrm>
        </p:spPr>
        <p:txBody>
          <a:bodyPr>
            <a:normAutofit fontScale="70000" lnSpcReduction="20000"/>
          </a:bodyPr>
          <a:lstStyle/>
          <a:p>
            <a:r>
              <a:rPr lang="ru-RU" smtClean="0"/>
              <a:t>обеспечения получателями государственной поддержки в соответствии с абзацем вторым указанного подпункта в течение </a:t>
            </a:r>
            <a:r>
              <a:rPr lang="ru-RU" b="1" smtClean="0"/>
              <a:t>не менее 5 лет </a:t>
            </a:r>
            <a:r>
              <a:rPr lang="ru-RU" smtClean="0"/>
              <a:t>с даты получения гранта ежегодного прироста объема производства хлеба и (или) хлебобулочных изделий в размере </a:t>
            </a:r>
            <a:r>
              <a:rPr lang="ru-RU" b="1" smtClean="0"/>
              <a:t>не менее чем 3 процентов</a:t>
            </a:r>
            <a:r>
              <a:rPr lang="ru-RU" smtClean="0"/>
              <a:t>;</a:t>
            </a:r>
          </a:p>
          <a:p>
            <a:r>
              <a:rPr lang="ru-RU" smtClean="0"/>
              <a:t>обеспечения получателями государственной поддержки в соответствии с абзацем третьим указанного подпункта в течение </a:t>
            </a:r>
            <a:r>
              <a:rPr lang="ru-RU" b="1" smtClean="0"/>
              <a:t>не менее двух лет</a:t>
            </a:r>
            <a:r>
              <a:rPr lang="ru-RU" smtClean="0"/>
              <a:t> с даты получения гранта ежегодного прироста объема производства хлеба и (или) хлебобулочных изделий в размере </a:t>
            </a:r>
            <a:r>
              <a:rPr lang="ru-RU" b="1" smtClean="0"/>
              <a:t>не менее чем 3 процентов</a:t>
            </a:r>
            <a:r>
              <a:rPr lang="ru-RU" smtClean="0"/>
              <a:t>;</a:t>
            </a:r>
          </a:p>
          <a:p>
            <a:r>
              <a:rPr lang="ru-RU" smtClean="0"/>
              <a:t> реализации проекта по организации малой сельской пекарни на сельской территории или на территории сельской агломерации;</a:t>
            </a:r>
          </a:p>
          <a:p>
            <a:r>
              <a:rPr lang="ru-RU" smtClean="0"/>
              <a:t>мощность пекарни, организованной в рамках проекта по организации малой сельской пекарни, </a:t>
            </a:r>
            <a:r>
              <a:rPr lang="ru-RU" b="1" smtClean="0"/>
              <a:t>не должна превышать 3 000 кг хлеба и (или) хлебобулочных изделий в сутки</a:t>
            </a:r>
            <a:endParaRPr lang="ru-RU" b="1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66" y="0"/>
            <a:ext cx="3912201" cy="67400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1390580">
            <a:off x="8920643" y="3434829"/>
            <a:ext cx="21576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solidFill>
                  <a:schemeClr val="bg1"/>
                </a:solidFill>
              </a:rPr>
              <a:t>Грант: 5 лет прирост не менее 3%</a:t>
            </a:r>
          </a:p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1390580">
            <a:off x="9018839" y="4587550"/>
            <a:ext cx="23479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solidFill>
                  <a:schemeClr val="bg1"/>
                </a:solidFill>
              </a:rPr>
              <a:t>Субсидия: 2 года прирост не менее 3%</a:t>
            </a:r>
          </a:p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56" y="117990"/>
            <a:ext cx="10515600" cy="1325563"/>
          </a:xfrm>
        </p:spPr>
        <p:txBody>
          <a:bodyPr/>
          <a:lstStyle/>
          <a:p>
            <a:pPr algn="ctr"/>
            <a:r>
              <a:rPr lang="ru-RU" smtClean="0"/>
              <a:t>Условия предоставления поддержки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515656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mtClean="0"/>
              <a:t>Дополнительное условие – прохождение тестирования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454" y="2232454"/>
            <a:ext cx="7045411" cy="4109266"/>
          </a:xfrm>
        </p:spPr>
        <p:txBody>
          <a:bodyPr>
            <a:normAutofit fontScale="92500" lnSpcReduction="20000"/>
          </a:bodyPr>
          <a:lstStyle/>
          <a:p>
            <a:r>
              <a:rPr lang="ru-RU" smtClean="0"/>
              <a:t>Поддержка предоставляется при условии успешного </a:t>
            </a:r>
            <a:r>
              <a:rPr lang="ru-RU" b="1" smtClean="0"/>
              <a:t>прохождения тестирования </a:t>
            </a:r>
            <a:r>
              <a:rPr lang="ru-RU" smtClean="0"/>
              <a:t>на определение уровня предпринимательских компетенций на информационной системе, определенной Министерством экономического развития Российской Федерации. </a:t>
            </a:r>
          </a:p>
          <a:p>
            <a:r>
              <a:rPr lang="ru-RU" smtClean="0"/>
              <a:t>Порядок прохождения тестирования на определение уровня предпринимательских компетенций, а также формы тестирования, включая вопросы, содержащиеся в таких формах, устанавливаются Министерством экономического развития Российской Федерации по согласованию с Министерством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989" y="2232454"/>
            <a:ext cx="4048897" cy="404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25664"/>
      </p:ext>
    </p:extLst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Прямоугольник 16"/>
          <p:cNvSpPr/>
          <p:nvPr/>
        </p:nvSpPr>
        <p:spPr>
          <a:xfrm>
            <a:off x="8135659" y="2580348"/>
            <a:ext cx="3597987" cy="36579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182619" y="2567031"/>
            <a:ext cx="3597987" cy="36579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1892" y="2593666"/>
            <a:ext cx="3597987" cy="36579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8350577" y="1550415"/>
            <a:ext cx="3908380" cy="93090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016954" y="1570392"/>
            <a:ext cx="4266666" cy="90427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73262" y="1559896"/>
            <a:ext cx="3908380" cy="93090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2606" y="186738"/>
            <a:ext cx="10515600" cy="1325563"/>
          </a:xfrm>
        </p:spPr>
        <p:txBody>
          <a:bodyPr/>
          <a:lstStyle/>
          <a:p>
            <a:r>
              <a:rPr lang="ru-RU" smtClean="0"/>
              <a:t>Открытие пекарни с господдержкой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7146" y="1805321"/>
            <a:ext cx="3814357" cy="407230"/>
          </a:xfrm>
        </p:spPr>
        <p:txBody>
          <a:bodyPr>
            <a:normAutofit/>
          </a:bodyPr>
          <a:lstStyle/>
          <a:p>
            <a:r>
              <a:rPr lang="ru-RU" sz="2200" smtClean="0"/>
              <a:t>1 шаг. Определение формата</a:t>
            </a:r>
            <a:endParaRPr lang="ru-RU" sz="220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51892" y="2567031"/>
            <a:ext cx="3715434" cy="3684588"/>
          </a:xfrm>
        </p:spPr>
        <p:txBody>
          <a:bodyPr>
            <a:normAutofit/>
          </a:bodyPr>
          <a:lstStyle/>
          <a:p>
            <a:r>
              <a:rPr lang="ru-RU" sz="2400" smtClean="0"/>
              <a:t>Ознакомление с условиями, вариантами и процессом открытия пекарни</a:t>
            </a:r>
          </a:p>
          <a:p>
            <a:r>
              <a:rPr lang="ru-RU" sz="2400" smtClean="0"/>
              <a:t>Расчет бизнес-плана и финансовой модели</a:t>
            </a:r>
          </a:p>
          <a:p>
            <a:r>
              <a:rPr lang="ru-RU" sz="2400" smtClean="0"/>
              <a:t>Определение формата</a:t>
            </a:r>
            <a:endParaRPr lang="ru-RU" sz="240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981642" y="1421669"/>
            <a:ext cx="4333623" cy="793395"/>
          </a:xfrm>
        </p:spPr>
        <p:txBody>
          <a:bodyPr>
            <a:normAutofit/>
          </a:bodyPr>
          <a:lstStyle/>
          <a:p>
            <a:r>
              <a:rPr lang="ru-RU" smtClean="0"/>
              <a:t>2 шаг. </a:t>
            </a:r>
            <a:r>
              <a:rPr lang="ru-RU" sz="2000" smtClean="0"/>
              <a:t>Тестирование, подача заявки</a:t>
            </a:r>
            <a:endParaRPr lang="ru-RU" sz="2000"/>
          </a:p>
        </p:txBody>
      </p:sp>
      <p:sp>
        <p:nvSpPr>
          <p:cNvPr id="9" name="Текст 6"/>
          <p:cNvSpPr txBox="1"/>
          <p:nvPr/>
        </p:nvSpPr>
        <p:spPr>
          <a:xfrm>
            <a:off x="8393783" y="1497110"/>
            <a:ext cx="4146259" cy="710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smtClean="0"/>
              <a:t>3 шаг. Реализация проекта</a:t>
            </a:r>
            <a:endParaRPr lang="ru-RU" sz="2200"/>
          </a:p>
        </p:txBody>
      </p:sp>
      <p:sp>
        <p:nvSpPr>
          <p:cNvPr id="10" name="Объект 5"/>
          <p:cNvSpPr txBox="1"/>
          <p:nvPr/>
        </p:nvSpPr>
        <p:spPr>
          <a:xfrm>
            <a:off x="4242699" y="2567031"/>
            <a:ext cx="3715434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smtClean="0"/>
              <a:t>Тестирование для получения гранта</a:t>
            </a:r>
          </a:p>
          <a:p>
            <a:r>
              <a:rPr lang="ru-RU" sz="2400" smtClean="0"/>
              <a:t>Подача заявки на грант</a:t>
            </a:r>
          </a:p>
          <a:p>
            <a:r>
              <a:rPr lang="ru-RU" sz="2400" smtClean="0"/>
              <a:t>Рассмотрение проекта региональной рабочей группой</a:t>
            </a:r>
          </a:p>
          <a:p>
            <a:r>
              <a:rPr lang="ru-RU" sz="2400" smtClean="0"/>
              <a:t>Утверждение заявки Минсельхозом РФ</a:t>
            </a:r>
          </a:p>
        </p:txBody>
      </p:sp>
      <p:sp>
        <p:nvSpPr>
          <p:cNvPr id="11" name="Объект 5"/>
          <p:cNvSpPr txBox="1"/>
          <p:nvPr/>
        </p:nvSpPr>
        <p:spPr>
          <a:xfrm>
            <a:off x="8135659" y="2633583"/>
            <a:ext cx="3715434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smtClean="0"/>
              <a:t>Получение гранта</a:t>
            </a:r>
          </a:p>
          <a:p>
            <a:r>
              <a:rPr lang="ru-RU" sz="2400" smtClean="0"/>
              <a:t>Отрытые пекарни и развитие бизнеса</a:t>
            </a:r>
          </a:p>
          <a:p>
            <a:r>
              <a:rPr lang="ru-RU" sz="2400" smtClean="0"/>
              <a:t>Отчет об использовании гранта </a:t>
            </a:r>
          </a:p>
          <a:p>
            <a:pPr marL="0" indent="0">
              <a:buNone/>
            </a:pPr>
            <a:endParaRPr lang="ru-RU" sz="240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567" y="184231"/>
            <a:ext cx="2474400" cy="154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4961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object 2"/>
          <p:cNvGrpSpPr/>
          <p:nvPr/>
        </p:nvGrpSpPr>
        <p:grpSpPr>
          <a:xfrm>
            <a:off x="250476" y="2327575"/>
            <a:ext cx="11703700" cy="4301825"/>
            <a:chOff x="402336" y="2133432"/>
            <a:chExt cx="11703700" cy="4301825"/>
          </a:xfrm>
        </p:grpSpPr>
        <p:pic>
          <p:nvPicPr>
            <p:cNvPr id="5" name="object 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02336" y="2139909"/>
              <a:ext cx="3824288" cy="42953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71874" y="2405297"/>
              <a:ext cx="3442925" cy="3436321"/>
            </a:xfrm>
            <a:custGeom>
              <a:rect l="l" t="t" r="r" b="b"/>
              <a:pathLst>
                <a:path w="5337175" h="2118995">
                  <a:moveTo>
                    <a:pt x="5235731" y="0"/>
                  </a:moveTo>
                  <a:lnTo>
                    <a:pt x="101306" y="0"/>
                  </a:lnTo>
                  <a:lnTo>
                    <a:pt x="61873" y="7961"/>
                  </a:lnTo>
                  <a:lnTo>
                    <a:pt x="29672" y="29672"/>
                  </a:lnTo>
                  <a:lnTo>
                    <a:pt x="7961" y="61874"/>
                  </a:lnTo>
                  <a:lnTo>
                    <a:pt x="0" y="101307"/>
                  </a:lnTo>
                  <a:lnTo>
                    <a:pt x="0" y="2017240"/>
                  </a:lnTo>
                  <a:lnTo>
                    <a:pt x="7961" y="2056673"/>
                  </a:lnTo>
                  <a:lnTo>
                    <a:pt x="29672" y="2088874"/>
                  </a:lnTo>
                  <a:lnTo>
                    <a:pt x="61873" y="2110585"/>
                  </a:lnTo>
                  <a:lnTo>
                    <a:pt x="101306" y="2118546"/>
                  </a:lnTo>
                  <a:lnTo>
                    <a:pt x="5235731" y="2118546"/>
                  </a:lnTo>
                  <a:lnTo>
                    <a:pt x="5275164" y="2110585"/>
                  </a:lnTo>
                  <a:lnTo>
                    <a:pt x="5307366" y="2088874"/>
                  </a:lnTo>
                  <a:lnTo>
                    <a:pt x="5329077" y="2056673"/>
                  </a:lnTo>
                  <a:lnTo>
                    <a:pt x="5337038" y="2017240"/>
                  </a:lnTo>
                  <a:lnTo>
                    <a:pt x="5337038" y="101307"/>
                  </a:lnTo>
                  <a:lnTo>
                    <a:pt x="5329077" y="61874"/>
                  </a:lnTo>
                  <a:lnTo>
                    <a:pt x="5307366" y="29672"/>
                  </a:lnTo>
                  <a:lnTo>
                    <a:pt x="5275164" y="7961"/>
                  </a:lnTo>
                  <a:lnTo>
                    <a:pt x="52357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263675" y="2133432"/>
              <a:ext cx="3960445" cy="4301825"/>
            </a:xfrm>
            <a:prstGeom prst="rect">
              <a:avLst/>
            </a:prstGeom>
          </p:spPr>
        </p:pic>
        <p:sp>
          <p:nvSpPr>
            <p:cNvPr id="33" name="object 6"/>
            <p:cNvSpPr/>
            <p:nvPr/>
          </p:nvSpPr>
          <p:spPr>
            <a:xfrm>
              <a:off x="4533214" y="2398820"/>
              <a:ext cx="3565504" cy="3441502"/>
            </a:xfrm>
            <a:custGeom>
              <a:rect l="l" t="t" r="r" b="b"/>
              <a:pathLst>
                <a:path w="5337175" h="2118995">
                  <a:moveTo>
                    <a:pt x="5235731" y="0"/>
                  </a:moveTo>
                  <a:lnTo>
                    <a:pt x="101306" y="0"/>
                  </a:lnTo>
                  <a:lnTo>
                    <a:pt x="61873" y="7961"/>
                  </a:lnTo>
                  <a:lnTo>
                    <a:pt x="29672" y="29672"/>
                  </a:lnTo>
                  <a:lnTo>
                    <a:pt x="7961" y="61874"/>
                  </a:lnTo>
                  <a:lnTo>
                    <a:pt x="0" y="101307"/>
                  </a:lnTo>
                  <a:lnTo>
                    <a:pt x="0" y="2017240"/>
                  </a:lnTo>
                  <a:lnTo>
                    <a:pt x="7961" y="2056673"/>
                  </a:lnTo>
                  <a:lnTo>
                    <a:pt x="29672" y="2088874"/>
                  </a:lnTo>
                  <a:lnTo>
                    <a:pt x="61873" y="2110585"/>
                  </a:lnTo>
                  <a:lnTo>
                    <a:pt x="101306" y="2118546"/>
                  </a:lnTo>
                  <a:lnTo>
                    <a:pt x="5235731" y="2118546"/>
                  </a:lnTo>
                  <a:lnTo>
                    <a:pt x="5275164" y="2110585"/>
                  </a:lnTo>
                  <a:lnTo>
                    <a:pt x="5307366" y="2088874"/>
                  </a:lnTo>
                  <a:lnTo>
                    <a:pt x="5329077" y="2056673"/>
                  </a:lnTo>
                  <a:lnTo>
                    <a:pt x="5337038" y="2017240"/>
                  </a:lnTo>
                  <a:lnTo>
                    <a:pt x="5337038" y="101307"/>
                  </a:lnTo>
                  <a:lnTo>
                    <a:pt x="5329077" y="61874"/>
                  </a:lnTo>
                  <a:lnTo>
                    <a:pt x="5307366" y="29672"/>
                  </a:lnTo>
                  <a:lnTo>
                    <a:pt x="5275164" y="7961"/>
                  </a:lnTo>
                  <a:lnTo>
                    <a:pt x="52357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281748" y="2133433"/>
              <a:ext cx="3824288" cy="4149423"/>
            </a:xfrm>
            <a:prstGeom prst="rect">
              <a:avLst/>
            </a:prstGeom>
          </p:spPr>
        </p:pic>
        <p:sp>
          <p:nvSpPr>
            <p:cNvPr id="36" name="object 6"/>
            <p:cNvSpPr/>
            <p:nvPr/>
          </p:nvSpPr>
          <p:spPr>
            <a:xfrm>
              <a:off x="8551286" y="2398822"/>
              <a:ext cx="3442925" cy="3441500"/>
            </a:xfrm>
            <a:custGeom>
              <a:rect l="l" t="t" r="r" b="b"/>
              <a:pathLst>
                <a:path w="5337175" h="2118995">
                  <a:moveTo>
                    <a:pt x="5235731" y="0"/>
                  </a:moveTo>
                  <a:lnTo>
                    <a:pt x="101306" y="0"/>
                  </a:lnTo>
                  <a:lnTo>
                    <a:pt x="61873" y="7961"/>
                  </a:lnTo>
                  <a:lnTo>
                    <a:pt x="29672" y="29672"/>
                  </a:lnTo>
                  <a:lnTo>
                    <a:pt x="7961" y="61874"/>
                  </a:lnTo>
                  <a:lnTo>
                    <a:pt x="0" y="101307"/>
                  </a:lnTo>
                  <a:lnTo>
                    <a:pt x="0" y="2017240"/>
                  </a:lnTo>
                  <a:lnTo>
                    <a:pt x="7961" y="2056673"/>
                  </a:lnTo>
                  <a:lnTo>
                    <a:pt x="29672" y="2088874"/>
                  </a:lnTo>
                  <a:lnTo>
                    <a:pt x="61873" y="2110585"/>
                  </a:lnTo>
                  <a:lnTo>
                    <a:pt x="101306" y="2118546"/>
                  </a:lnTo>
                  <a:lnTo>
                    <a:pt x="5235731" y="2118546"/>
                  </a:lnTo>
                  <a:lnTo>
                    <a:pt x="5275164" y="2110585"/>
                  </a:lnTo>
                  <a:lnTo>
                    <a:pt x="5307366" y="2088874"/>
                  </a:lnTo>
                  <a:lnTo>
                    <a:pt x="5329077" y="2056673"/>
                  </a:lnTo>
                  <a:lnTo>
                    <a:pt x="5337038" y="2017240"/>
                  </a:lnTo>
                  <a:lnTo>
                    <a:pt x="5337038" y="101307"/>
                  </a:lnTo>
                  <a:lnTo>
                    <a:pt x="5329077" y="61874"/>
                  </a:lnTo>
                  <a:lnTo>
                    <a:pt x="5307366" y="29672"/>
                  </a:lnTo>
                  <a:lnTo>
                    <a:pt x="5275164" y="7961"/>
                  </a:lnTo>
                  <a:lnTo>
                    <a:pt x="52357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71873" y="1120500"/>
            <a:ext cx="1083432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altLang="ru-RU" sz="2400" b="1" cap="all">
                <a:solidFill>
                  <a:schemeClr val="tx1"/>
                </a:solidFill>
                <a:latin typeface="Times New Roman" pitchFamily="18" charset="0"/>
              </a:rPr>
              <a:t>1. Обеспечение производства сельскохозяйственной продукции ее первичной и последующей переработки 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-30"/>
              <a:t>4</a:t>
            </a:fld>
            <a:endParaRPr spc="-30"/>
          </a:p>
        </p:txBody>
      </p:sp>
      <p:sp>
        <p:nvSpPr>
          <p:cNvPr id="31" name="Прямоугольник 30"/>
          <p:cNvSpPr/>
          <p:nvPr/>
        </p:nvSpPr>
        <p:spPr>
          <a:xfrm>
            <a:off x="666981" y="2599441"/>
            <a:ext cx="31430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u="sng">
                <a:latin typeface="Times New Roman" pitchFamily="18" charset="0"/>
                <a:cs typeface="Times New Roman" panose="02020603050405020304" pitchFamily="18" charset="0"/>
              </a:rPr>
              <a:t>Растениеводство:</a:t>
            </a:r>
          </a:p>
          <a:p>
            <a:pPr algn="ctr">
              <a:defRPr/>
            </a:pPr>
            <a:endParaRPr lang="ru-RU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>
                <a:latin typeface="Times New Roman" pitchFamily="18" charset="0"/>
                <a:cs typeface="Times New Roman" panose="02020603050405020304" pitchFamily="18" charset="0"/>
              </a:rPr>
              <a:t>субсидии на 1 гектар посевной площади;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>
                <a:latin typeface="Times New Roman" pitchFamily="18" charset="0"/>
                <a:cs typeface="Times New Roman" panose="02020603050405020304" pitchFamily="18" charset="0"/>
              </a:rPr>
              <a:t>субсидии на 1 тонну произведенной и реализованной продукции;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>
                <a:latin typeface="Times New Roman" pitchFamily="18" charset="0"/>
                <a:cs typeface="Times New Roman" panose="02020603050405020304" pitchFamily="18" charset="0"/>
              </a:rPr>
              <a:t>поддержка элитного семеноводства;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>
                <a:latin typeface="Times New Roman" pitchFamily="18" charset="0"/>
                <a:cs typeface="Times New Roman" panose="02020603050405020304" pitchFamily="18" charset="0"/>
              </a:rPr>
              <a:t>возмещение затрат на энергоносители;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>
                <a:latin typeface="Times New Roman" pitchFamily="18" charset="0"/>
                <a:cs typeface="Times New Roman" panose="02020603050405020304" pitchFamily="18" charset="0"/>
              </a:rPr>
              <a:t>страхование посевов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511037" y="2576229"/>
            <a:ext cx="32613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u="sng">
                <a:latin typeface="Times New Roman" pitchFamily="18" charset="0"/>
                <a:cs typeface="Times New Roman" panose="02020603050405020304" pitchFamily="18" charset="0"/>
              </a:rPr>
              <a:t>Животноводство:</a:t>
            </a:r>
          </a:p>
          <a:p>
            <a:pPr algn="ctr">
              <a:defRPr/>
            </a:pPr>
            <a:endParaRPr lang="ru-RU" b="1" u="sng">
              <a:latin typeface="Times New Roman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>
                <a:latin typeface="Times New Roman" pitchFamily="18" charset="0"/>
                <a:cs typeface="Times New Roman" panose="02020603050405020304" pitchFamily="18" charset="0"/>
              </a:rPr>
              <a:t>субсидии на поддержку производства молока;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>
                <a:latin typeface="Times New Roman" pitchFamily="18" charset="0"/>
                <a:cs typeface="Times New Roman" panose="02020603050405020304" pitchFamily="18" charset="0"/>
              </a:rPr>
              <a:t>субсидии на развитие животноводства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>
                <a:latin typeface="Times New Roman" pitchFamily="18" charset="0"/>
                <a:cs typeface="Times New Roman" panose="02020603050405020304" pitchFamily="18" charset="0"/>
              </a:rPr>
              <a:t>поддержка племенного животноводства;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>
                <a:latin typeface="Times New Roman" pitchFamily="18" charset="0"/>
                <a:cs typeface="Times New Roman" panose="02020603050405020304" pitchFamily="18" charset="0"/>
              </a:rPr>
              <a:t>страхование животных и аквакультуры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399425" y="2635066"/>
            <a:ext cx="34429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u="sng">
                <a:latin typeface="Times New Roman" pitchFamily="18" charset="0"/>
                <a:cs typeface="Times New Roman" panose="02020603050405020304" pitchFamily="18" charset="0"/>
              </a:rPr>
              <a:t>Переработка сельхозпродукции:</a:t>
            </a:r>
          </a:p>
          <a:p>
            <a:pPr algn="ctr">
              <a:defRPr/>
            </a:pPr>
            <a:endParaRPr lang="ru-RU" b="1" u="sng">
              <a:latin typeface="Times New Roman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>
                <a:latin typeface="Times New Roman" pitchFamily="18" charset="0"/>
                <a:cs typeface="Times New Roman" panose="02020603050405020304" pitchFamily="18" charset="0"/>
              </a:rPr>
              <a:t>субсидии на 1 тонну переработанного молока на пищевые продукты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>
                <a:latin typeface="Times New Roman" pitchFamily="18" charset="0"/>
                <a:cs typeface="Times New Roman" panose="02020603050405020304" pitchFamily="18" charset="0"/>
              </a:rPr>
              <a:t>субсидии организациям потребительской кооперации на закупку продукции у граждан, ведущих ЛПХ</a:t>
            </a:r>
          </a:p>
          <a:p>
            <a:pPr algn="just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577713"/>
      </p:ext>
    </p:extLst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543" y="1169118"/>
            <a:ext cx="10876913" cy="361637"/>
          </a:xfrm>
        </p:spPr>
        <p:txBody>
          <a:bodyPr/>
          <a:lstStyle/>
          <a:p>
            <a:r>
              <a:rPr lang="ru-RU"/>
              <a:t>Меры </a:t>
            </a:r>
            <a:r>
              <a:rPr lang="ru-RU" smtClean="0"/>
              <a:t>поддержки агротуризма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58961" y="2330109"/>
            <a:ext cx="3161029" cy="269304"/>
          </a:xfrm>
        </p:spPr>
        <p:txBody>
          <a:bodyPr/>
          <a:lstStyle/>
          <a:p>
            <a:r>
              <a:rPr lang="ru-RU"/>
              <a:t> </a:t>
            </a:r>
            <a:r>
              <a:rPr lang="ru-RU" smtClean="0"/>
              <a:t>Грант «</a:t>
            </a:r>
            <a:r>
              <a:rPr lang="ru-RU" err="1"/>
              <a:t>Агротуризм»</a:t>
            </a:r>
          </a:p>
        </p:txBody>
      </p:sp>
      <p:sp>
        <p:nvSpPr>
          <p:cNvPr id="5" name="Объект 2"/>
          <p:cNvSpPr txBox="1"/>
          <p:nvPr/>
        </p:nvSpPr>
        <p:spPr>
          <a:xfrm>
            <a:off x="658961" y="3471919"/>
            <a:ext cx="3161029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750" b="0" i="0">
                <a:solidFill>
                  <a:srgbClr val="262626"/>
                </a:solidFill>
                <a:latin typeface="Lucida Sans Unicode"/>
                <a:ea typeface="+mn-ea"/>
                <a:cs typeface="Lucida Sans Unicode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kern="0"/>
              <a:t> </a:t>
            </a:r>
            <a:r>
              <a:rPr lang="ru-RU" kern="0" smtClean="0"/>
              <a:t>Финансовое обеспечение</a:t>
            </a:r>
            <a:endParaRPr lang="ru-RU" kern="0"/>
          </a:p>
          <a:p>
            <a:r>
              <a:rPr lang="ru-RU" kern="0"/>
              <a:t>(возмещение</a:t>
            </a:r>
            <a:r>
              <a:rPr lang="ru-RU" kern="0" smtClean="0"/>
              <a:t>) затрат</a:t>
            </a:r>
            <a:endParaRPr lang="ru-RU" kern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3"/>
          </p:nvPr>
        </p:nvPicPr>
        <p:blipFill>
          <a:blip r:embed="rId2"/>
          <a:stretch>
            <a:fillRect/>
          </a:stretch>
        </p:blipFill>
        <p:spPr>
          <a:xfrm>
            <a:off x="5199887" y="2053580"/>
            <a:ext cx="6220969" cy="363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08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l="29461" t="24365" r="10235" b="17855"/>
          <a:stretch>
            <a:fillRect/>
          </a:stretch>
        </p:blipFill>
        <p:spPr>
          <a:xfrm>
            <a:off x="406411" y="320039"/>
            <a:ext cx="11485965" cy="61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86251"/>
      </p:ext>
    </p:extLst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рямоугольник 6"/>
          <p:cNvSpPr/>
          <p:nvPr/>
        </p:nvSpPr>
        <p:spPr>
          <a:xfrm>
            <a:off x="228600" y="3200400"/>
            <a:ext cx="6246131" cy="19342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543" y="1169118"/>
            <a:ext cx="10876913" cy="361637"/>
          </a:xfrm>
        </p:spPr>
        <p:txBody>
          <a:bodyPr/>
          <a:lstStyle/>
          <a:p>
            <a:r>
              <a:rPr lang="ru-RU" smtClean="0"/>
              <a:t>Грант «Агротуризм»</a:t>
            </a:r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3"/>
          </p:nvPr>
        </p:nvPicPr>
        <p:blipFill>
          <a:blip r:embed="rId2"/>
          <a:stretch>
            <a:fillRect/>
          </a:stretch>
        </p:blipFill>
        <p:spPr>
          <a:xfrm>
            <a:off x="6801615" y="1080247"/>
            <a:ext cx="5231889" cy="52248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8731" y="1785109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/>
              <a:t>Ограничения на резидентство и форму собственности заявителей </a:t>
            </a:r>
            <a:r>
              <a:rPr lang="ru-RU" smtClean="0"/>
              <a:t>– юридических </a:t>
            </a:r>
            <a:r>
              <a:rPr lang="ru-RU"/>
              <a:t>лиц,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mtClean="0"/>
              <a:t>Российское </a:t>
            </a:r>
            <a:r>
              <a:rPr lang="ru-RU"/>
              <a:t>гражданство заявителей – ИП,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mtClean="0"/>
              <a:t>Отсутствие </a:t>
            </a:r>
            <a:r>
              <a:rPr lang="ru-RU"/>
              <a:t>в прошлом фактов расторжения с заявителем соглашений </a:t>
            </a:r>
            <a:r>
              <a:rPr lang="ru-RU" smtClean="0"/>
              <a:t>о предоставлении </a:t>
            </a:r>
            <a:r>
              <a:rPr lang="ru-RU"/>
              <a:t>субсидий (грантов),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mtClean="0"/>
              <a:t>Наличие </a:t>
            </a:r>
            <a:r>
              <a:rPr lang="ru-RU"/>
              <a:t>у заявителя в собственности и (или) в пользовании на срок не </a:t>
            </a:r>
            <a:r>
              <a:rPr lang="ru-RU" smtClean="0"/>
              <a:t>менее 5 </a:t>
            </a:r>
            <a:r>
              <a:rPr lang="ru-RU"/>
              <a:t>лет земельного участка (участков), на котором (которых) запланирована</a:t>
            </a:r>
          </a:p>
          <a:p>
            <a:r>
              <a:rPr lang="ru-RU"/>
              <a:t>реализация проекта развития сельского туризма и вид </a:t>
            </a:r>
            <a:r>
              <a:rPr lang="ru-RU" smtClean="0"/>
              <a:t>разрешенного использования </a:t>
            </a:r>
            <a:r>
              <a:rPr lang="ru-RU"/>
              <a:t>которого (которых) соответствует плану реализации </a:t>
            </a:r>
            <a:r>
              <a:rPr lang="ru-RU" smtClean="0"/>
              <a:t>проекта развития </a:t>
            </a:r>
            <a:r>
              <a:rPr lang="ru-RU"/>
              <a:t>сельского туризма</a:t>
            </a:r>
            <a:r>
              <a:rPr lang="ru-RU" smtClean="0"/>
              <a:t>, </a:t>
            </a:r>
            <a:endParaRPr lang="ru-RU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mtClean="0"/>
              <a:t>Отсутствие </a:t>
            </a:r>
            <a:r>
              <a:rPr lang="ru-RU"/>
              <a:t>фактов банкротство, ограничения на реорганизацию,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mtClean="0"/>
              <a:t> </a:t>
            </a:r>
            <a:r>
              <a:rPr lang="ru-RU"/>
              <a:t>Отсутствие задолженности по возврату бюджетных средств, иной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/>
              <a:t>задолженности перед государством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278625" y="3788090"/>
            <a:ext cx="4151376" cy="1346522"/>
          </a:xfrm>
        </p:spPr>
        <p:txBody>
          <a:bodyPr/>
          <a:lstStyle/>
          <a:p>
            <a:r>
              <a:rPr lang="ru-RU"/>
              <a:t>Соискатель </a:t>
            </a:r>
            <a:r>
              <a:rPr lang="ru-RU" smtClean="0"/>
              <a:t>гранта «</a:t>
            </a:r>
            <a:r>
              <a:rPr lang="ru-RU" err="1"/>
              <a:t>Агротуризм» </a:t>
            </a:r>
            <a:r>
              <a:rPr lang="ru-RU" smtClean="0"/>
              <a:t>должен осуществлять деятельность</a:t>
            </a:r>
            <a:r>
              <a:rPr lang="ru-RU"/>
              <a:t>:</a:t>
            </a:r>
          </a:p>
          <a:p>
            <a:r>
              <a:rPr lang="ru-RU"/>
              <a:t>• На </a:t>
            </a:r>
            <a:r>
              <a:rPr lang="ru-RU" smtClean="0"/>
              <a:t>сельской территории</a:t>
            </a:r>
            <a:r>
              <a:rPr lang="ru-RU"/>
              <a:t>;</a:t>
            </a:r>
          </a:p>
          <a:p>
            <a:r>
              <a:rPr lang="ru-RU"/>
              <a:t>• На территории сельской</a:t>
            </a:r>
          </a:p>
          <a:p>
            <a:r>
              <a:rPr lang="ru-RU"/>
              <a:t>агломерации</a:t>
            </a:r>
          </a:p>
        </p:txBody>
      </p:sp>
    </p:spTree>
    <p:extLst>
      <p:ext uri="{BB962C8B-B14F-4D97-AF65-F5344CB8AC3E}">
        <p14:creationId xmlns:p14="http://schemas.microsoft.com/office/powerpoint/2010/main" val="1978703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Прямоугольник 5"/>
          <p:cNvSpPr/>
          <p:nvPr/>
        </p:nvSpPr>
        <p:spPr>
          <a:xfrm>
            <a:off x="448056" y="2185416"/>
            <a:ext cx="11219688" cy="25694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3 июля 2024 г. внесены изменения в Федеральный закон «О крестьянском (фермерском) хозяйстве»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77833" y="2695869"/>
            <a:ext cx="10368703" cy="3092283"/>
          </a:xfrm>
        </p:spPr>
        <p:txBody>
          <a:bodyPr/>
          <a:lstStyle/>
          <a:p>
            <a:r>
              <a:rPr lang="ru-RU"/>
              <a:t>При осуществлении фермерским хозяйством деятельности по оказанию услуг в сфере сельского туризма допускается временное размещение туристов в жилых домах, входящих в состав имущества фермерского хозяйства.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65529" y="3774686"/>
            <a:ext cx="1899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/>
              <a:t>Статья 19, часть 4</a:t>
            </a:r>
          </a:p>
        </p:txBody>
      </p:sp>
    </p:spTree>
    <p:extLst>
      <p:ext uri="{BB962C8B-B14F-4D97-AF65-F5344CB8AC3E}">
        <p14:creationId xmlns:p14="http://schemas.microsoft.com/office/powerpoint/2010/main" val="2981537684"/>
      </p:ext>
    </p:extLst>
  </p:cSld>
  <p:clrMapOvr>
    <a:masterClrMapping/>
  </p:clrMapOvr>
  <p:transition/>
  <p:timing/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>
                <a:solidFill>
                  <a:srgbClr val="002060"/>
                </a:solidFill>
              </a:rPr>
              <a:t>Федеральный закон от 02.07.2021 N 318-ФЗ "О внесении изменений в Федеральный закон </a:t>
            </a:r>
            <a:r>
              <a:rPr lang="ru-RU" sz="2700" smtClean="0">
                <a:solidFill>
                  <a:srgbClr val="002060"/>
                </a:solidFill>
              </a:rPr>
              <a:t>«Об </a:t>
            </a:r>
            <a:r>
              <a:rPr lang="ru-RU" sz="2700">
                <a:solidFill>
                  <a:srgbClr val="002060"/>
                </a:solidFill>
              </a:rPr>
              <a:t>основах туристской деятельности в Российской </a:t>
            </a:r>
            <a:r>
              <a:rPr lang="ru-RU" sz="2700" smtClean="0">
                <a:solidFill>
                  <a:srgbClr val="002060"/>
                </a:solidFill>
              </a:rPr>
              <a:t>Федерации» </a:t>
            </a:r>
            <a:r>
              <a:rPr lang="ru-RU" sz="2700">
                <a:solidFill>
                  <a:srgbClr val="002060"/>
                </a:solidFill>
              </a:rPr>
              <a:t>и </a:t>
            </a:r>
            <a:r>
              <a:rPr lang="ru-RU" sz="2700" smtClean="0">
                <a:solidFill>
                  <a:srgbClr val="002060"/>
                </a:solidFill>
              </a:rPr>
              <a:t>статья </a:t>
            </a:r>
            <a:r>
              <a:rPr lang="ru-RU" sz="2700">
                <a:solidFill>
                  <a:srgbClr val="002060"/>
                </a:solidFill>
              </a:rPr>
              <a:t>7 Федерального закона </a:t>
            </a:r>
            <a:r>
              <a:rPr lang="ru-RU" sz="2700" smtClean="0">
                <a:solidFill>
                  <a:srgbClr val="002060"/>
                </a:solidFill>
              </a:rPr>
              <a:t>«О </a:t>
            </a:r>
            <a:r>
              <a:rPr lang="ru-RU" sz="2700">
                <a:solidFill>
                  <a:srgbClr val="002060"/>
                </a:solidFill>
              </a:rPr>
              <a:t>развитии сельского </a:t>
            </a:r>
            <a:r>
              <a:rPr lang="ru-RU" sz="2700" smtClean="0">
                <a:solidFill>
                  <a:srgbClr val="002060"/>
                </a:solidFill>
              </a:rPr>
              <a:t>хозяйства»</a:t>
            </a:r>
            <a:endParaRPr lang="ru-RU" sz="270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5904" y="2222861"/>
            <a:ext cx="6978667" cy="3198092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000" b="1" smtClean="0">
                <a:solidFill>
                  <a:srgbClr val="002060"/>
                </a:solidFill>
              </a:rPr>
              <a:t>Сельский туризм </a:t>
            </a:r>
            <a:r>
              <a:rPr lang="ru-RU" sz="2000">
                <a:solidFill>
                  <a:srgbClr val="002060"/>
                </a:solidFill>
              </a:rPr>
              <a:t>- туризм, предусматривающий посещение сельской местности, малых городов с численностью населения до тридцати тысяч человек в целях отдыха, </a:t>
            </a:r>
            <a:endParaRPr lang="ru-RU" sz="2000" smtClean="0">
              <a:solidFill>
                <a:srgbClr val="002060"/>
              </a:solidFill>
            </a:endParaRPr>
          </a:p>
          <a:p>
            <a:pPr algn="just"/>
            <a:r>
              <a:rPr lang="ru-RU" sz="2000" smtClean="0">
                <a:solidFill>
                  <a:srgbClr val="002060"/>
                </a:solidFill>
              </a:rPr>
              <a:t>приобщения </a:t>
            </a:r>
            <a:r>
              <a:rPr lang="ru-RU" sz="2000">
                <a:solidFill>
                  <a:srgbClr val="002060"/>
                </a:solidFill>
              </a:rPr>
              <a:t>к традиционному укладу жизни и обычаям народов Российской Федерации, ознакомления с объектами культурного наследия (памятниками истории и культуры) народов Российской Федерации, связанными с сельским хозяйством, </a:t>
            </a:r>
            <a:endParaRPr lang="ru-RU" sz="2000" smtClean="0">
              <a:solidFill>
                <a:srgbClr val="002060"/>
              </a:solidFill>
            </a:endParaRPr>
          </a:p>
          <a:p>
            <a:pPr algn="just"/>
            <a:r>
              <a:rPr lang="ru-RU" sz="2000" smtClean="0">
                <a:solidFill>
                  <a:srgbClr val="002060"/>
                </a:solidFill>
              </a:rPr>
              <a:t>а </a:t>
            </a:r>
            <a:r>
              <a:rPr lang="ru-RU" sz="2000">
                <a:solidFill>
                  <a:srgbClr val="002060"/>
                </a:solidFill>
              </a:rPr>
              <a:t>также ознакомления с сельскохозяйственным производством и (или) участия в сельскохозяйственных работах без извлечения материальной выгоды с возможностью использования услуг по временному размещению, организации досуга, экскурсионных и иных услуг</a:t>
            </a:r>
            <a:endParaRPr lang="ru-RU" sz="200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46823" y="2057399"/>
            <a:ext cx="3015017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39589"/>
      </p:ext>
    </p:extLst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>
                <a:solidFill>
                  <a:schemeClr val="accent5">
                    <a:lumMod val="50000"/>
                  </a:schemeClr>
                </a:solidFill>
              </a:rPr>
              <a:t>Федеральный закон от 22 июня 2024 г. N 160-ФЗ "О внесении изменений в статью 19 Федерального закона "О крестьянском (фермерском) хозяйстве" и Федеральный закон "О развитии сельского хозяйства"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/>
              <a:t>Статья 19. Виды деятельности фермерского хозяйства</a:t>
            </a:r>
          </a:p>
          <a:p>
            <a:endParaRPr lang="ru-RU"/>
          </a:p>
          <a:p>
            <a:pPr marL="45720" indent="0">
              <a:buNone/>
            </a:pPr>
            <a:r>
              <a:rPr lang="ru-RU"/>
              <a:t>1. Видами деятельности фермерского хозяйства являются сельскохозяйственное производство и реализация сельскохозяйственной продукции собственного производства, </a:t>
            </a:r>
            <a:r>
              <a:rPr lang="ru-RU">
                <a:solidFill>
                  <a:srgbClr val="002060"/>
                </a:solidFill>
              </a:rPr>
              <a:t>а также виды деятельности, не связанные с сельскохозяйственным производством, обеспечивающие устойчивое развитие сельских территорий, включая деятельность по оказанию услуг в сфере сельского туризма.</a:t>
            </a:r>
          </a:p>
          <a:p>
            <a:endParaRPr lang="ru-RU"/>
          </a:p>
          <a:p>
            <a:pPr marL="45720" indent="0">
              <a:buNone/>
            </a:pPr>
            <a:r>
              <a:rPr lang="ru-RU"/>
              <a:t>2. Члены фермерского хозяйства самостоятельно определяют виды деятельности фермерского хозяйства исходя из собственных интересов.</a:t>
            </a:r>
          </a:p>
        </p:txBody>
      </p:sp>
    </p:spTree>
    <p:extLst>
      <p:ext uri="{BB962C8B-B14F-4D97-AF65-F5344CB8AC3E}">
        <p14:creationId xmlns:p14="http://schemas.microsoft.com/office/powerpoint/2010/main" val="1898787281"/>
      </p:ext>
    </p:extLst>
  </p:cSld>
  <p:clrMapOvr>
    <a:masterClrMapping/>
  </p:clrMapOvr>
  <p:transition/>
  <p:timing/>
</p:sld>
</file>

<file path=ppt/slides/slide4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864" y="557349"/>
            <a:ext cx="9875520" cy="1356360"/>
          </a:xfrm>
        </p:spPr>
        <p:txBody>
          <a:bodyPr/>
          <a:lstStyle/>
          <a:p>
            <a:r>
              <a:rPr lang="ru-RU" smtClean="0"/>
              <a:t>Торговый объект и временно размещение туристов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864" y="2066109"/>
            <a:ext cx="7147559" cy="4038600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/>
              <a:t>3. Фермерское хозяйство </a:t>
            </a:r>
            <a:r>
              <a:rPr lang="ru-RU">
                <a:solidFill>
                  <a:srgbClr val="002060"/>
                </a:solidFill>
              </a:rPr>
              <a:t>может реализовывать </a:t>
            </a:r>
            <a:r>
              <a:rPr lang="ru-RU"/>
              <a:t>на используемом для осуществления своей деятельности земельном участке из земель сельскохозяйственного назначения сельскохозяйственную продукцию собственного производства </a:t>
            </a:r>
            <a:r>
              <a:rPr lang="ru-RU">
                <a:solidFill>
                  <a:srgbClr val="002060"/>
                </a:solidFill>
              </a:rPr>
              <a:t>с использованием помещений, расположенных в объектах капитального строительства, некапитальных строениях, сооружениях, входящих в состав имущества фермерского хозяйства, или нестационарных торговых объектов при условии размещения таких объектов на данном земельном участке, не относящемся к сельскохозяйственным угодьям</a:t>
            </a:r>
            <a:r>
              <a:rPr lang="ru-RU"/>
              <a:t>. </a:t>
            </a:r>
            <a:endParaRPr lang="ru-RU" smtClean="0"/>
          </a:p>
          <a:p>
            <a:pPr marL="45720" indent="0">
              <a:buNone/>
            </a:pPr>
            <a:r>
              <a:rPr lang="ru-RU" smtClean="0"/>
              <a:t>Требования </a:t>
            </a:r>
            <a:r>
              <a:rPr lang="ru-RU"/>
              <a:t>к помещениям, указанным в настоящем пункте, устанавливаются законодательством в области обеспечения санитарно-эпидемиологического благополучия населения. Размещение нестационарных торговых объектов на данных земельных участках допускается без проведения работ, связанных с нарушением почвенного слоя земельного участка.</a:t>
            </a:r>
          </a:p>
          <a:p>
            <a:pPr marL="45720" indent="0">
              <a:buNone/>
            </a:pPr>
            <a:r>
              <a:rPr lang="ru-RU"/>
              <a:t>4. При осуществлении фермерским хозяйством деятельности по оказанию услуг в сфере сельского туризма допускается </a:t>
            </a:r>
            <a:r>
              <a:rPr lang="ru-RU">
                <a:solidFill>
                  <a:srgbClr val="002060"/>
                </a:solidFill>
              </a:rPr>
              <a:t>временное размещение туристов в жилых домах, входящих в состав имущества фермерского хозяйства</a:t>
            </a:r>
            <a:r>
              <a:rPr lang="ru-RU" smtClean="0"/>
              <a:t>."</a:t>
            </a:r>
            <a:endParaRPr lang="ru-RU"/>
          </a:p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749" y="1166949"/>
            <a:ext cx="3786293" cy="486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96325"/>
      </p:ext>
    </p:extLst>
  </p:cSld>
  <p:clrMapOvr>
    <a:masterClrMapping/>
  </p:clrMapOvr>
  <p:transition/>
  <p:timing/>
</p:sld>
</file>

<file path=ppt/slides/slide4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29006" t="22416" r="10371" b="16906"/>
          <a:stretch>
            <a:fillRect/>
          </a:stretch>
        </p:blipFill>
        <p:spPr>
          <a:xfrm>
            <a:off x="457199" y="246888"/>
            <a:ext cx="11254899" cy="63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04750"/>
      </p:ext>
    </p:extLst>
  </p:cSld>
  <p:clrMapOvr>
    <a:masterClrMapping/>
  </p:clrMapOvr>
  <p:transition/>
  <p:timing/>
</p:sld>
</file>

<file path=ppt/slides/slide4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28751" t="28302" r="10245" b="11019"/>
          <a:stretch>
            <a:fillRect/>
          </a:stretch>
        </p:blipFill>
        <p:spPr>
          <a:xfrm>
            <a:off x="429767" y="275254"/>
            <a:ext cx="11356849" cy="635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81031"/>
      </p:ext>
    </p:extLst>
  </p:cSld>
  <p:clrMapOvr>
    <a:masterClrMapping/>
  </p:clrMapOvr>
  <p:transition/>
  <p:timing/>
</p:sld>
</file>

<file path=ppt/slides/slide4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28496" t="23773" r="10371" b="16679"/>
          <a:stretch>
            <a:fillRect/>
          </a:stretch>
        </p:blipFill>
        <p:spPr>
          <a:xfrm>
            <a:off x="310894" y="256032"/>
            <a:ext cx="11598625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32254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/>
          <p:nvPr/>
        </p:nvSpPr>
        <p:spPr>
          <a:xfrm>
            <a:off x="11427342" y="6571995"/>
            <a:ext cx="895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spc="-25">
                <a:solidFill>
                  <a:srgbClr val="7F7F7F"/>
                </a:solidFill>
                <a:latin typeface="Trebuchet MS"/>
                <a:cs typeface="Trebuchet MS"/>
              </a:rPr>
              <a:t>7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4678" y="924757"/>
            <a:ext cx="1053557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fontAlgn="ctr"/>
            <a:r>
              <a:rPr lang="ru-RU" altLang="ru-RU" sz="2400" b="1" cap="all">
                <a:solidFill>
                  <a:srgbClr val="000000"/>
                </a:solidFill>
                <a:latin typeface="Times New Roman" pitchFamily="18" charset="0"/>
              </a:rPr>
              <a:t>2. Развитие инвестиционной деятельности в </a:t>
            </a:r>
            <a:r>
              <a:rPr lang="ru-RU" altLang="ru-RU" sz="2400" b="1" cap="all">
                <a:solidFill>
                  <a:schemeClr val="tx1"/>
                </a:solidFill>
                <a:latin typeface="Times New Roman" pitchFamily="18" charset="0"/>
              </a:rPr>
              <a:t>АПК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2373" y="1386265"/>
            <a:ext cx="11350208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Возмещение прямых понесенных затрат на создание объектов АПК (</a:t>
            </a:r>
            <a:r>
              <a:rPr lang="en-US" b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Capex)</a:t>
            </a:r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 sz="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50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Молочные комплексы (фермы) – до 75% (50%) затрат;</a:t>
            </a:r>
          </a:p>
          <a:p>
            <a:pPr>
              <a:defRPr/>
            </a:pPr>
            <a:r>
              <a:rPr lang="ru-RU" sz="150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Мясные комплексы (фермы) в овцеводстве  – 25% затрат;</a:t>
            </a:r>
          </a:p>
          <a:p>
            <a:pPr>
              <a:defRPr/>
            </a:pPr>
            <a:r>
              <a:rPr lang="ru-RU" sz="150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Селекционно-генетические и селекционно-семеноводческие центры – 25-50%;</a:t>
            </a:r>
          </a:p>
          <a:p>
            <a:pPr>
              <a:defRPr/>
            </a:pPr>
            <a:r>
              <a:rPr lang="ru-RU" sz="150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Предприятия по переработке льна (конопли) – 30% затрат;</a:t>
            </a:r>
          </a:p>
          <a:p>
            <a:pPr>
              <a:defRPr/>
            </a:pPr>
            <a:r>
              <a:rPr lang="ru-RU" sz="150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Предприятия по производству сухих молочных продуктов для детского питания – 25% затрат;</a:t>
            </a:r>
          </a:p>
          <a:p>
            <a:pPr>
              <a:defRPr/>
            </a:pPr>
            <a:r>
              <a:rPr lang="ru-RU" sz="1500">
                <a:latin typeface="Times New Roman" pitchFamily="18" charset="0"/>
                <a:cs typeface="Times New Roman" panose="02020603050405020304" pitchFamily="18" charset="0"/>
              </a:rPr>
              <a:t>Хранилища для овощей, картофеля, плодов – 25% затрат;</a:t>
            </a:r>
            <a:endParaRPr lang="ru-RU" sz="15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500">
                <a:latin typeface="Times New Roman" pitchFamily="18" charset="0"/>
                <a:cs typeface="Times New Roman" panose="02020603050405020304" pitchFamily="18" charset="0"/>
              </a:rPr>
              <a:t>Предприятия по глубокой переработке зерна – 20% затрат;</a:t>
            </a:r>
          </a:p>
          <a:p>
            <a:pPr marL="177800" indent="-177800">
              <a:defRPr/>
            </a:pPr>
            <a:r>
              <a:rPr lang="ru-RU" sz="150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Предприятия по переработке масличных культур,  по переработке и консервированию рыбы, ракообразных и моллюсков – 25% затрат;</a:t>
            </a:r>
          </a:p>
          <a:p>
            <a:pPr>
              <a:defRPr/>
            </a:pPr>
            <a:r>
              <a:rPr lang="ru-RU" sz="1500">
                <a:latin typeface="Times New Roman" pitchFamily="18" charset="0"/>
                <a:cs typeface="Times New Roman" panose="02020603050405020304" pitchFamily="18" charset="0"/>
              </a:rPr>
              <a:t>Репродукторы первого и второго порядка в птицеводстве – 25% затрат;</a:t>
            </a:r>
          </a:p>
          <a:p>
            <a:pPr>
              <a:defRPr/>
            </a:pPr>
            <a:r>
              <a:rPr lang="ru-RU" sz="1500">
                <a:latin typeface="Times New Roman" pitchFamily="18" charset="0"/>
                <a:cs typeface="Times New Roman" panose="02020603050405020304" pitchFamily="18" charset="0"/>
              </a:rPr>
              <a:t>Маркировочное оборудование – 50% (70%) затрат.</a:t>
            </a:r>
          </a:p>
          <a:p>
            <a:pPr>
              <a:defRPr/>
            </a:pPr>
            <a:endParaRPr lang="ru-RU" sz="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Возмещение затрат на закладку и уход за многолетними плодовыми и ягодными насаждениями </a:t>
            </a:r>
          </a:p>
          <a:p>
            <a:pPr>
              <a:defRPr/>
            </a:pPr>
            <a:r>
              <a:rPr lang="ru-RU" sz="150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(от </a:t>
            </a:r>
            <a:r>
              <a:rPr lang="en-US" sz="150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3</a:t>
            </a:r>
            <a:r>
              <a:rPr lang="ru-RU" sz="150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0% затрат)</a:t>
            </a:r>
          </a:p>
          <a:p>
            <a:pPr>
              <a:defRPr/>
            </a:pPr>
            <a:endParaRPr lang="ru-RU" sz="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Субсидии на приобретение сельскохозяйственной техники и оборудования </a:t>
            </a:r>
          </a:p>
          <a:p>
            <a:pPr>
              <a:defRPr/>
            </a:pPr>
            <a:r>
              <a:rPr lang="ru-RU" sz="150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(до 50% затрат)</a:t>
            </a:r>
          </a:p>
          <a:p>
            <a:pPr>
              <a:defRPr/>
            </a:pPr>
            <a:endParaRPr lang="ru-RU" sz="80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Развитие мелиорации земель сельскохозяйственного назначения </a:t>
            </a:r>
          </a:p>
          <a:p>
            <a:pPr>
              <a:defRPr/>
            </a:pPr>
            <a:endParaRPr lang="ru-RU" sz="7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50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(до 50% затрат на строительство оросительных систем, </a:t>
            </a:r>
          </a:p>
          <a:p>
            <a:pPr>
              <a:defRPr/>
            </a:pPr>
            <a:r>
              <a:rPr lang="ru-RU" sz="150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вовлечение в сельскохозяйственный оборот и до 70% - </a:t>
            </a:r>
            <a:r>
              <a:rPr lang="ru-RU" sz="1500">
                <a:latin typeface="Times New Roman" pitchFamily="18" charset="0"/>
                <a:cs typeface="Times New Roman" panose="02020603050405020304" pitchFamily="18" charset="0"/>
              </a:rPr>
              <a:t>на </a:t>
            </a:r>
            <a:r>
              <a:rPr lang="ru-RU" sz="150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коренное улучшение земель) </a:t>
            </a:r>
          </a:p>
        </p:txBody>
      </p:sp>
    </p:spTree>
    <p:extLst>
      <p:ext uri="{BB962C8B-B14F-4D97-AF65-F5344CB8AC3E}">
        <p14:creationId xmlns:p14="http://schemas.microsoft.com/office/powerpoint/2010/main" val="768920211"/>
      </p:ext>
    </p:extLst>
  </p:cSld>
  <p:clrMapOvr>
    <a:masterClrMapping/>
  </p:clrMapOvr>
  <p:transition/>
  <p:timing/>
</p:sld>
</file>

<file path=ppt/slides/slide5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accent6">
                    <a:lumMod val="50000"/>
                  </a:schemeClr>
                </a:solidFill>
              </a:rPr>
              <a:t>Плановые </a:t>
            </a:r>
            <a:r>
              <a:rPr lang="ru-RU">
                <a:solidFill>
                  <a:schemeClr val="accent6">
                    <a:lumMod val="50000"/>
                  </a:schemeClr>
                </a:solidFill>
              </a:rPr>
              <a:t>показатели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838" y="1965960"/>
            <a:ext cx="8742405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smtClean="0">
                <a:solidFill>
                  <a:schemeClr val="accent6">
                    <a:lumMod val="50000"/>
                  </a:schemeClr>
                </a:solidFill>
              </a:rPr>
              <a:t>производственные </a:t>
            </a: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и экономические показатели, включаемые в проект развития сельского туризма</a:t>
            </a:r>
            <a:r>
              <a:rPr lang="ru-RU">
                <a:solidFill>
                  <a:schemeClr val="accent6">
                    <a:lumMod val="50000"/>
                  </a:schemeClr>
                </a:solidFill>
              </a:rPr>
              <a:t>, в том </a:t>
            </a:r>
            <a:r>
              <a:rPr lang="ru-RU" smtClean="0">
                <a:solidFill>
                  <a:schemeClr val="accent6">
                    <a:lumMod val="50000"/>
                  </a:schemeClr>
                </a:solidFill>
              </a:rPr>
              <a:t>числе: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>
                <a:solidFill>
                  <a:schemeClr val="accent6">
                    <a:lumMod val="50000"/>
                  </a:schemeClr>
                </a:solidFill>
              </a:rPr>
              <a:t>объем производства и реализации сельскохозяйственной продукции, выраженный в натуральных и денежных показателях, </a:t>
            </a:r>
            <a:endParaRPr lang="ru-RU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mtClean="0">
                <a:solidFill>
                  <a:schemeClr val="accent6">
                    <a:lumMod val="50000"/>
                  </a:schemeClr>
                </a:solidFill>
              </a:rPr>
              <a:t>объем </a:t>
            </a:r>
            <a:r>
              <a:rPr lang="ru-RU">
                <a:solidFill>
                  <a:schemeClr val="accent6">
                    <a:lumMod val="50000"/>
                  </a:schemeClr>
                </a:solidFill>
              </a:rPr>
              <a:t>дохода, полученного в рамках реализации проекта сельского туризма, </a:t>
            </a:r>
            <a:endParaRPr lang="ru-RU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mtClean="0">
                <a:solidFill>
                  <a:schemeClr val="accent6">
                    <a:lumMod val="50000"/>
                  </a:schemeClr>
                </a:solidFill>
              </a:rPr>
              <a:t>плановое </a:t>
            </a:r>
            <a:r>
              <a:rPr lang="ru-RU">
                <a:solidFill>
                  <a:schemeClr val="accent6">
                    <a:lumMod val="50000"/>
                  </a:schemeClr>
                </a:solidFill>
              </a:rPr>
              <a:t>количество туристов и экскурсантов, посетивших объекты сельского туризма грантополучателей, и иные показатели, предусмотренные проектом развития сельского туризма. </a:t>
            </a:r>
            <a:endParaRPr lang="ru-RU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l="-2376" t="-1314" r="18065" b="18216"/>
          <a:stretch>
            <a:fillRect/>
          </a:stretch>
        </p:blipFill>
        <p:spPr>
          <a:xfrm>
            <a:off x="8460260" y="4076096"/>
            <a:ext cx="3484606" cy="2540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0485" y="3348469"/>
            <a:ext cx="1554381" cy="10362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463" y="6004561"/>
            <a:ext cx="742128" cy="4933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5428" y="2184706"/>
            <a:ext cx="1429771" cy="10874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7798" y="5428736"/>
            <a:ext cx="681128" cy="51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86306"/>
      </p:ext>
    </p:extLst>
  </p:cSld>
  <p:clrMapOvr>
    <a:masterClrMapping/>
  </p:clrMapOvr>
  <p:transition/>
  <p:timing/>
</p:sld>
</file>

<file path=ppt/slides/slide5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43000" y="1653309"/>
            <a:ext cx="10448636" cy="75738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>
                <a:solidFill>
                  <a:schemeClr val="accent5">
                    <a:lumMod val="50000"/>
                  </a:schemeClr>
                </a:solidFill>
              </a:rPr>
              <a:t>документ (бизнес-план), составленный по форме, утверждаемой Министерством сельского хозяйства Российской Федерации, </a:t>
            </a:r>
            <a:r>
              <a:rPr lang="ru-RU" sz="2000" smtClean="0">
                <a:solidFill>
                  <a:schemeClr val="accent5">
                    <a:lumMod val="50000"/>
                  </a:schemeClr>
                </a:solidFill>
              </a:rPr>
              <a:t>предусматривающий:</a:t>
            </a:r>
            <a:endParaRPr lang="ru-RU" sz="20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15637"/>
            <a:ext cx="9875520" cy="1356360"/>
          </a:xfrm>
        </p:spPr>
        <p:txBody>
          <a:bodyPr/>
          <a:lstStyle/>
          <a:p>
            <a:r>
              <a:rPr lang="ru-RU" smtClean="0">
                <a:solidFill>
                  <a:schemeClr val="accent6">
                    <a:lumMod val="50000"/>
                  </a:schemeClr>
                </a:solidFill>
              </a:rPr>
              <a:t>Проект </a:t>
            </a:r>
            <a:r>
              <a:rPr lang="ru-RU">
                <a:solidFill>
                  <a:schemeClr val="accent6">
                    <a:lumMod val="50000"/>
                  </a:schemeClr>
                </a:solidFill>
              </a:rPr>
              <a:t>развития сельского туризма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599830"/>
            <a:ext cx="10233551" cy="4666940"/>
          </a:xfrm>
        </p:spPr>
        <p:txBody>
          <a:bodyPr>
            <a:normAutofit/>
          </a:bodyPr>
          <a:lstStyle/>
          <a:p>
            <a:r>
              <a:rPr lang="ru-RU" smtClean="0">
                <a:solidFill>
                  <a:schemeClr val="accent6">
                    <a:lumMod val="50000"/>
                  </a:schemeClr>
                </a:solidFill>
              </a:rPr>
              <a:t>реализацию </a:t>
            </a:r>
            <a:r>
              <a:rPr lang="ru-RU">
                <a:solidFill>
                  <a:schemeClr val="accent6">
                    <a:lumMod val="50000"/>
                  </a:schemeClr>
                </a:solidFill>
              </a:rPr>
              <a:t>мероприятий, направленных на создание и (или) развитие объектов сельского туризма, в который включаются в том числе затраты на реализацию проекта развития сельского туризма, предусмотренные в перечне затрат, финансовое обеспечение которых допускается осуществлять за счет средств субсидии</a:t>
            </a:r>
            <a:r>
              <a:rPr lang="ru-RU" smtClean="0">
                <a:solidFill>
                  <a:schemeClr val="accent6">
                    <a:lumMod val="50000"/>
                  </a:schemeClr>
                </a:solidFill>
              </a:rPr>
              <a:t>,</a:t>
            </a:r>
          </a:p>
          <a:p>
            <a:r>
              <a:rPr lang="ru-RU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>
                <a:solidFill>
                  <a:schemeClr val="accent6">
                    <a:lumMod val="50000"/>
                  </a:schemeClr>
                </a:solidFill>
              </a:rPr>
              <a:t>финансово-экономическое обоснование, предусматривающее срок окупаемости проекта развития сельского туризма, не превышающий 5 лет, </a:t>
            </a:r>
            <a:endParaRPr lang="ru-RU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mtClean="0">
                <a:solidFill>
                  <a:schemeClr val="accent6">
                    <a:lumMod val="50000"/>
                  </a:schemeClr>
                </a:solidFill>
              </a:rPr>
              <a:t>плановые </a:t>
            </a:r>
            <a:r>
              <a:rPr lang="ru-RU">
                <a:solidFill>
                  <a:schemeClr val="accent6">
                    <a:lumMod val="50000"/>
                  </a:schemeClr>
                </a:solidFill>
              </a:rPr>
              <a:t>показатели деятельности, обязательство по достижению которых включается в соглашение о предоставлении субсидии получателю средств. </a:t>
            </a:r>
            <a:endParaRPr lang="ru-RU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i="1" smtClean="0">
                <a:solidFill>
                  <a:schemeClr val="accent6">
                    <a:lumMod val="50000"/>
                  </a:schemeClr>
                </a:solidFill>
              </a:rPr>
              <a:t>Случаи </a:t>
            </a:r>
            <a:r>
              <a:rPr lang="ru-RU" i="1">
                <a:solidFill>
                  <a:schemeClr val="accent6">
                    <a:lumMod val="50000"/>
                  </a:schemeClr>
                </a:solidFill>
              </a:rPr>
              <a:t>и порядок внесения изменений в проект развития </a:t>
            </a:r>
            <a:r>
              <a:rPr lang="ru-RU" i="1" smtClean="0">
                <a:solidFill>
                  <a:schemeClr val="accent6">
                    <a:lumMod val="50000"/>
                  </a:schemeClr>
                </a:solidFill>
              </a:rPr>
              <a:t>сельского туризма </a:t>
            </a:r>
            <a:r>
              <a:rPr lang="ru-RU" i="1">
                <a:solidFill>
                  <a:schemeClr val="accent6">
                    <a:lumMod val="50000"/>
                  </a:schemeClr>
                </a:solidFill>
              </a:rPr>
              <a:t>определяются Министерством сельского хозяйства Российской </a:t>
            </a:r>
            <a:r>
              <a:rPr lang="ru-RU" i="1" smtClean="0">
                <a:solidFill>
                  <a:schemeClr val="accent6">
                    <a:lumMod val="50000"/>
                  </a:schemeClr>
                </a:solidFill>
              </a:rPr>
              <a:t>Федерации</a:t>
            </a:r>
            <a:endParaRPr lang="ru-RU" i="1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5653"/>
      </p:ext>
    </p:extLst>
  </p:cSld>
  <p:clrMapOvr>
    <a:masterClrMapping/>
  </p:clrMapOvr>
  <p:transition/>
  <p:timing/>
</p:sld>
</file>

<file path=ppt/slides/slide5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28114" t="28981" r="10754" b="8528"/>
          <a:stretch>
            <a:fillRect/>
          </a:stretch>
        </p:blipFill>
        <p:spPr>
          <a:xfrm>
            <a:off x="585215" y="310896"/>
            <a:ext cx="10893288" cy="62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66874"/>
      </p:ext>
    </p:extLst>
  </p:cSld>
  <p:clrMapOvr>
    <a:masterClrMapping/>
  </p:clrMapOvr>
  <p:transition/>
  <p:timing/>
</p:sld>
</file>

<file path=ppt/slides/slide5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Прямоугольник 5"/>
          <p:cNvSpPr/>
          <p:nvPr/>
        </p:nvSpPr>
        <p:spPr>
          <a:xfrm>
            <a:off x="356616" y="1847088"/>
            <a:ext cx="11512296" cy="23042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543" y="1169118"/>
            <a:ext cx="10876913" cy="361637"/>
          </a:xfrm>
        </p:spPr>
        <p:txBody>
          <a:bodyPr/>
          <a:lstStyle/>
          <a:p>
            <a:r>
              <a:rPr lang="ru-RU"/>
              <a:t>Субсидии </a:t>
            </a:r>
            <a:r>
              <a:rPr lang="ru-RU" smtClean="0"/>
              <a:t>для агротуристских </a:t>
            </a:r>
            <a:r>
              <a:rPr lang="ru-RU"/>
              <a:t>ферм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40089" y="2206228"/>
            <a:ext cx="10994367" cy="1077218"/>
          </a:xfrm>
        </p:spPr>
        <p:txBody>
          <a:bodyPr/>
          <a:lstStyle/>
          <a:p>
            <a:r>
              <a:rPr lang="ru-RU"/>
              <a:t>Средства </a:t>
            </a:r>
            <a:r>
              <a:rPr lang="ru-RU" smtClean="0"/>
              <a:t>субсидий предоставляются на финансовое обеспечение (</a:t>
            </a:r>
            <a:r>
              <a:rPr lang="ru-RU"/>
              <a:t>возмещение) части затрат,</a:t>
            </a:r>
          </a:p>
          <a:p>
            <a:r>
              <a:rPr lang="ru-RU"/>
              <a:t>связанных </a:t>
            </a:r>
            <a:r>
              <a:rPr lang="ru-RU" smtClean="0"/>
              <a:t>с приобретением имущества </a:t>
            </a:r>
            <a:r>
              <a:rPr lang="ru-RU"/>
              <a:t>и </a:t>
            </a:r>
            <a:r>
              <a:rPr lang="ru-RU" smtClean="0"/>
              <a:t>выполнением работ </a:t>
            </a:r>
            <a:r>
              <a:rPr lang="ru-RU"/>
              <a:t>(услуг) в соответствии</a:t>
            </a:r>
          </a:p>
          <a:p>
            <a:r>
              <a:rPr lang="ru-RU"/>
              <a:t>с перечнем</a:t>
            </a:r>
            <a:r>
              <a:rPr lang="ru-RU" smtClean="0"/>
              <a:t>, определяемым Министерством, </a:t>
            </a:r>
            <a:endParaRPr lang="ru-RU"/>
          </a:p>
          <a:p>
            <a:r>
              <a:rPr lang="ru-RU"/>
              <a:t>- </a:t>
            </a:r>
            <a:r>
              <a:rPr lang="ru-RU" b="1" smtClean="0"/>
              <a:t>В размере </a:t>
            </a:r>
            <a:r>
              <a:rPr lang="ru-RU" b="1"/>
              <a:t>до 50 </a:t>
            </a:r>
            <a:r>
              <a:rPr lang="ru-RU" b="1" smtClean="0"/>
              <a:t>процентов затрат</a:t>
            </a:r>
            <a:r>
              <a:rPr lang="ru-RU" b="1"/>
              <a:t>, но не более 5 </a:t>
            </a:r>
            <a:r>
              <a:rPr lang="ru-RU" b="1" smtClean="0"/>
              <a:t>млн рублей </a:t>
            </a:r>
            <a:r>
              <a:rPr lang="ru-RU" b="1"/>
              <a:t>на одного </a:t>
            </a:r>
            <a:r>
              <a:rPr lang="ru-RU" b="1" smtClean="0"/>
              <a:t>заявителя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1521444916"/>
      </p:ext>
    </p:extLst>
  </p:cSld>
  <p:clrMapOvr>
    <a:masterClrMapping/>
  </p:clrMapOvr>
  <p:transition/>
  <p:timing/>
</p:sld>
</file>

<file path=ppt/slides/slide5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13093"/>
      </p:ext>
    </p:extLst>
  </p:cSld>
  <p:clrMapOvr>
    <a:masterClrMapping/>
  </p:clrMapOvr>
  <p:transition/>
  <p:timing/>
</p:sld>
</file>

<file path=ppt/slides/slide5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11" y="220004"/>
            <a:ext cx="6354531" cy="635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07241"/>
      </p:ext>
    </p:extLst>
  </p:cSld>
  <p:clrMapOvr>
    <a:masterClrMapping/>
  </p:clrMapOvr>
  <p:transition/>
  <p:timing/>
</p:sld>
</file>

<file path=ppt/slides/slide5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B2CC-35F0-48D8-B42B-98E8C2903E26}" type="datetime1">
              <a:rPr lang="ru-RU" smtClean="0">
                <a:solidFill>
                  <a:srgbClr val="8BAA00">
                    <a:lumMod val="50000"/>
                  </a:srgbClr>
                </a:solidFill>
              </a:rPr>
              <a:t>02.03.2026</a:t>
            </a:fld>
            <a:endParaRPr lang="ru-RU">
              <a:solidFill>
                <a:srgbClr val="8BAA00">
                  <a:lumMod val="50000"/>
                </a:srgb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66" y="1133086"/>
            <a:ext cx="3672408" cy="3672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388" y="1037066"/>
            <a:ext cx="3768428" cy="3768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3460" y="5392396"/>
            <a:ext cx="1435420" cy="74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7823" y="5176006"/>
            <a:ext cx="1352628" cy="78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636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628" y="1066800"/>
            <a:ext cx="5461000" cy="38600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204"/>
              </a:spcBef>
            </a:pPr>
            <a:r>
              <a:rPr lang="ru-RU" sz="2400" b="1" cap="all">
                <a:solidFill>
                  <a:srgbClr val="000000"/>
                </a:solidFill>
                <a:latin typeface="Times New Roman" pitchFamily="18" charset="0"/>
              </a:rPr>
              <a:t>3. Льготное кредитование </a:t>
            </a:r>
            <a:endParaRPr sz="2400" b="1" cap="al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24993" y="1371600"/>
            <a:ext cx="11466576" cy="5151030"/>
            <a:chOff x="387095" y="2569463"/>
            <a:chExt cx="11466576" cy="4200144"/>
          </a:xfrm>
        </p:grpSpPr>
        <p:pic>
          <p:nvPicPr>
            <p:cNvPr id="5" name="object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87095" y="2569463"/>
              <a:ext cx="5931408" cy="42001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58813" y="2847703"/>
              <a:ext cx="5337175" cy="3642360"/>
            </a:xfrm>
            <a:custGeom>
              <a:rect l="l" t="t" r="r" b="b"/>
              <a:pathLst>
                <a:path w="5337175" h="3642360">
                  <a:moveTo>
                    <a:pt x="5162878" y="0"/>
                  </a:moveTo>
                  <a:lnTo>
                    <a:pt x="174159" y="0"/>
                  </a:lnTo>
                  <a:lnTo>
                    <a:pt x="127861" y="6221"/>
                  </a:lnTo>
                  <a:lnTo>
                    <a:pt x="86258" y="23777"/>
                  </a:lnTo>
                  <a:lnTo>
                    <a:pt x="51010" y="51010"/>
                  </a:lnTo>
                  <a:lnTo>
                    <a:pt x="23777" y="86258"/>
                  </a:lnTo>
                  <a:lnTo>
                    <a:pt x="6221" y="127861"/>
                  </a:lnTo>
                  <a:lnTo>
                    <a:pt x="0" y="174160"/>
                  </a:lnTo>
                  <a:lnTo>
                    <a:pt x="0" y="3467837"/>
                  </a:lnTo>
                  <a:lnTo>
                    <a:pt x="6221" y="3514136"/>
                  </a:lnTo>
                  <a:lnTo>
                    <a:pt x="23777" y="3555739"/>
                  </a:lnTo>
                  <a:lnTo>
                    <a:pt x="51010" y="3590987"/>
                  </a:lnTo>
                  <a:lnTo>
                    <a:pt x="86258" y="3618219"/>
                  </a:lnTo>
                  <a:lnTo>
                    <a:pt x="127861" y="3635776"/>
                  </a:lnTo>
                  <a:lnTo>
                    <a:pt x="174159" y="3641997"/>
                  </a:lnTo>
                  <a:lnTo>
                    <a:pt x="5162878" y="3641997"/>
                  </a:lnTo>
                  <a:lnTo>
                    <a:pt x="5209177" y="3635776"/>
                  </a:lnTo>
                  <a:lnTo>
                    <a:pt x="5250780" y="3618219"/>
                  </a:lnTo>
                  <a:lnTo>
                    <a:pt x="5286028" y="3590987"/>
                  </a:lnTo>
                  <a:lnTo>
                    <a:pt x="5313260" y="3555739"/>
                  </a:lnTo>
                  <a:lnTo>
                    <a:pt x="5330817" y="3514136"/>
                  </a:lnTo>
                  <a:lnTo>
                    <a:pt x="5337038" y="3467837"/>
                  </a:lnTo>
                  <a:lnTo>
                    <a:pt x="5337038" y="174160"/>
                  </a:lnTo>
                  <a:lnTo>
                    <a:pt x="5330817" y="127861"/>
                  </a:lnTo>
                  <a:lnTo>
                    <a:pt x="5313260" y="86258"/>
                  </a:lnTo>
                  <a:lnTo>
                    <a:pt x="5286028" y="51010"/>
                  </a:lnTo>
                  <a:lnTo>
                    <a:pt x="5250780" y="23777"/>
                  </a:lnTo>
                  <a:lnTo>
                    <a:pt x="5209177" y="6221"/>
                  </a:lnTo>
                  <a:lnTo>
                    <a:pt x="5162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925311" y="2569463"/>
              <a:ext cx="5928360" cy="42001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196149" y="2847702"/>
              <a:ext cx="5337175" cy="3642360"/>
            </a:xfrm>
            <a:custGeom>
              <a:rect l="l" t="t" r="r" b="b"/>
              <a:pathLst>
                <a:path w="5337175" h="3642360">
                  <a:moveTo>
                    <a:pt x="5162878" y="0"/>
                  </a:moveTo>
                  <a:lnTo>
                    <a:pt x="174160" y="0"/>
                  </a:lnTo>
                  <a:lnTo>
                    <a:pt x="127861" y="6221"/>
                  </a:lnTo>
                  <a:lnTo>
                    <a:pt x="86258" y="23777"/>
                  </a:lnTo>
                  <a:lnTo>
                    <a:pt x="51010" y="51010"/>
                  </a:lnTo>
                  <a:lnTo>
                    <a:pt x="23777" y="86258"/>
                  </a:lnTo>
                  <a:lnTo>
                    <a:pt x="6221" y="127861"/>
                  </a:lnTo>
                  <a:lnTo>
                    <a:pt x="0" y="174160"/>
                  </a:lnTo>
                  <a:lnTo>
                    <a:pt x="0" y="3467837"/>
                  </a:lnTo>
                  <a:lnTo>
                    <a:pt x="6221" y="3514136"/>
                  </a:lnTo>
                  <a:lnTo>
                    <a:pt x="23777" y="3555739"/>
                  </a:lnTo>
                  <a:lnTo>
                    <a:pt x="51010" y="3590987"/>
                  </a:lnTo>
                  <a:lnTo>
                    <a:pt x="86258" y="3618219"/>
                  </a:lnTo>
                  <a:lnTo>
                    <a:pt x="127861" y="3635776"/>
                  </a:lnTo>
                  <a:lnTo>
                    <a:pt x="174160" y="3641997"/>
                  </a:lnTo>
                  <a:lnTo>
                    <a:pt x="5162878" y="3641997"/>
                  </a:lnTo>
                  <a:lnTo>
                    <a:pt x="5209177" y="3635776"/>
                  </a:lnTo>
                  <a:lnTo>
                    <a:pt x="5250780" y="3618219"/>
                  </a:lnTo>
                  <a:lnTo>
                    <a:pt x="5286028" y="3590987"/>
                  </a:lnTo>
                  <a:lnTo>
                    <a:pt x="5313261" y="3555739"/>
                  </a:lnTo>
                  <a:lnTo>
                    <a:pt x="5330817" y="3514136"/>
                  </a:lnTo>
                  <a:lnTo>
                    <a:pt x="5337039" y="3467837"/>
                  </a:lnTo>
                  <a:lnTo>
                    <a:pt x="5337039" y="174160"/>
                  </a:lnTo>
                  <a:lnTo>
                    <a:pt x="5330817" y="127861"/>
                  </a:lnTo>
                  <a:lnTo>
                    <a:pt x="5313261" y="86258"/>
                  </a:lnTo>
                  <a:lnTo>
                    <a:pt x="5286028" y="51010"/>
                  </a:lnTo>
                  <a:lnTo>
                    <a:pt x="5250780" y="23777"/>
                  </a:lnTo>
                  <a:lnTo>
                    <a:pt x="5209177" y="6221"/>
                  </a:lnTo>
                  <a:lnTo>
                    <a:pt x="5162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pic>
          <p:nvPicPr>
            <p:cNvPr id="9" name="object 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42352" y="2871369"/>
              <a:ext cx="704088" cy="6294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315600" y="2847702"/>
              <a:ext cx="667512" cy="79640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684338" y="2310653"/>
            <a:ext cx="4110358" cy="4251164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just">
              <a:lnSpc>
                <a:spcPct val="105200"/>
              </a:lnSpc>
              <a:spcBef>
                <a:spcPts val="55"/>
              </a:spcBef>
            </a:pPr>
            <a:r>
              <a:rPr sz="1600" spc="75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К</a:t>
            </a:r>
            <a:r>
              <a:rPr sz="1600" spc="15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р</a:t>
            </a:r>
            <a:r>
              <a:rPr sz="1600" spc="30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а</a:t>
            </a:r>
            <a:r>
              <a:rPr sz="1600" spc="-35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т</a:t>
            </a:r>
            <a:r>
              <a:rPr sz="1600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к</a:t>
            </a:r>
            <a:r>
              <a:rPr sz="1600" spc="15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о</a:t>
            </a:r>
            <a:r>
              <a:rPr sz="1600" spc="35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ср</a:t>
            </a:r>
            <a:r>
              <a:rPr sz="1600" spc="40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о</a:t>
            </a:r>
            <a:r>
              <a:rPr sz="1600" spc="45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ч</a:t>
            </a:r>
            <a:r>
              <a:rPr sz="1600" spc="-15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н</a:t>
            </a:r>
            <a:r>
              <a:rPr sz="1600" spc="15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ы</a:t>
            </a:r>
            <a:r>
              <a:rPr sz="1600" spc="30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е</a:t>
            </a:r>
            <a:r>
              <a:rPr sz="1600" spc="-50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sz="1600" spc="-35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и</a:t>
            </a:r>
            <a:r>
              <a:rPr sz="1600" spc="-55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sz="1600" spc="-15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ин</a:t>
            </a:r>
            <a:r>
              <a:rPr sz="1600" spc="65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в</a:t>
            </a:r>
            <a:r>
              <a:rPr sz="1600" spc="55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е</a:t>
            </a:r>
            <a:r>
              <a:rPr sz="1600" spc="70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с</a:t>
            </a:r>
            <a:r>
              <a:rPr sz="1600" spc="-35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т</a:t>
            </a:r>
            <a:r>
              <a:rPr sz="1600" spc="-10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ицио</a:t>
            </a:r>
            <a:r>
              <a:rPr sz="1600" spc="-15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нн</a:t>
            </a:r>
            <a:r>
              <a:rPr sz="1600" spc="15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ы</a:t>
            </a:r>
            <a:r>
              <a:rPr sz="1600" spc="30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е</a:t>
            </a:r>
            <a:r>
              <a:rPr sz="1600" spc="-50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sz="1600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к</a:t>
            </a:r>
            <a:r>
              <a:rPr sz="1600" spc="20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р</a:t>
            </a:r>
            <a:r>
              <a:rPr sz="1600" spc="55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е</a:t>
            </a:r>
            <a:r>
              <a:rPr sz="1600" spc="-55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д</a:t>
            </a:r>
            <a:r>
              <a:rPr sz="1600" spc="-25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ит</a:t>
            </a:r>
            <a:r>
              <a:rPr sz="1600" spc="-10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ы</a:t>
            </a:r>
            <a:r>
              <a:rPr sz="1600" spc="-55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sz="1600" spc="-15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п</a:t>
            </a:r>
            <a:r>
              <a:rPr sz="1600" spc="-5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о  </a:t>
            </a:r>
            <a:r>
              <a:rPr sz="1600" spc="65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ль</a:t>
            </a:r>
            <a:r>
              <a:rPr sz="1600" spc="-60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г</a:t>
            </a:r>
            <a:r>
              <a:rPr sz="1600" spc="15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о</a:t>
            </a:r>
            <a:r>
              <a:rPr sz="1600" spc="-35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т</a:t>
            </a:r>
            <a:r>
              <a:rPr sz="1600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но</a:t>
            </a:r>
            <a:r>
              <a:rPr sz="1600" spc="-35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й</a:t>
            </a:r>
            <a:r>
              <a:rPr sz="1600" spc="-55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sz="1600" spc="30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с</a:t>
            </a:r>
            <a:r>
              <a:rPr sz="1600" spc="40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т</a:t>
            </a:r>
            <a:r>
              <a:rPr sz="1600" spc="35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а</a:t>
            </a:r>
            <a:r>
              <a:rPr sz="1600" spc="70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в</a:t>
            </a:r>
            <a:r>
              <a:rPr sz="1600" spc="25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ке</a:t>
            </a:r>
            <a:r>
              <a:rPr sz="1600" spc="105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,</a:t>
            </a:r>
            <a:r>
              <a:rPr lang="ru-RU" sz="1600" spc="105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 определяемой из расчета значения ключевой ставки Центрального банка РФ (КС ЦБ РФ)</a:t>
            </a:r>
            <a:r>
              <a:rPr sz="1600" b="1" spc="-45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ru-RU" sz="1600" b="1" spc="-45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5200"/>
              </a:lnSpc>
              <a:spcBef>
                <a:spcPts val="55"/>
              </a:spcBef>
            </a:pPr>
            <a:r>
              <a:rPr lang="ru-RU" sz="1600" i="1" spc="40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(при значении КС ЦБ РФ  17% - размер льготной ставки составляет </a:t>
            </a:r>
            <a:r>
              <a:rPr lang="ru-RU" sz="1600" b="1" i="1" spc="40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от </a:t>
            </a:r>
            <a:r>
              <a:rPr lang="ru-RU" sz="1600" b="1" i="1" spc="40" smtClean="0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6,4% </a:t>
            </a:r>
            <a:r>
              <a:rPr lang="ru-RU" sz="1600" b="1" i="1" spc="40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до </a:t>
            </a:r>
            <a:r>
              <a:rPr lang="ru-RU" sz="1600" b="1" i="1" spc="40" smtClean="0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9,5</a:t>
            </a:r>
            <a:r>
              <a:rPr lang="ru-RU" sz="1600" b="1" i="1" spc="40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%)</a:t>
            </a:r>
            <a:endParaRPr lang="ru-RU" sz="1600" b="1" i="1" spc="55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5200"/>
              </a:lnSpc>
              <a:spcBef>
                <a:spcPts val="55"/>
              </a:spcBef>
            </a:pPr>
            <a:endParaRPr lang="ru-RU" sz="1600" spc="55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5200"/>
              </a:lnSpc>
              <a:spcBef>
                <a:spcPts val="55"/>
              </a:spcBef>
            </a:pPr>
            <a:r>
              <a:rPr lang="ru-RU" sz="1600">
                <a:latin typeface="Times New Roman" pitchFamily="18" charset="0"/>
                <a:cs typeface="Times New Roman" panose="02020603050405020304" pitchFamily="18" charset="0"/>
              </a:rPr>
              <a:t>лимит краткосрочного кредитования </a:t>
            </a:r>
          </a:p>
          <a:p>
            <a:pPr marL="12700" marR="5080">
              <a:lnSpc>
                <a:spcPct val="105200"/>
              </a:lnSpc>
              <a:spcBef>
                <a:spcPts val="55"/>
              </a:spcBef>
            </a:pPr>
            <a:r>
              <a:rPr lang="ru-RU" sz="1600">
                <a:latin typeface="Times New Roman" pitchFamily="18" charset="0"/>
                <a:cs typeface="Times New Roman" panose="02020603050405020304" pitchFamily="18" charset="0"/>
              </a:rPr>
              <a:t>на 1 заемщика в год – </a:t>
            </a:r>
            <a:r>
              <a:rPr lang="ru-RU" sz="1600" b="1">
                <a:latin typeface="Times New Roman" pitchFamily="18" charset="0"/>
                <a:cs typeface="Times New Roman" panose="02020603050405020304" pitchFamily="18" charset="0"/>
              </a:rPr>
              <a:t>600 млн рублей</a:t>
            </a:r>
            <a:endParaRPr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07695" algn="just">
              <a:lnSpc>
                <a:spcPct val="104299"/>
              </a:lnSpc>
              <a:spcBef>
                <a:spcPts val="1365"/>
              </a:spcBef>
            </a:pPr>
            <a:r>
              <a:rPr lang="ru-RU" sz="1600" spc="5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лимит для организаций с выручкой до 200 млн рублей (МФХ), а также «самозанятых» граждан – </a:t>
            </a:r>
            <a:r>
              <a:rPr lang="ru-RU" sz="1600" b="1" spc="5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20% общего лимита </a:t>
            </a:r>
            <a:r>
              <a:rPr lang="ru-RU" sz="1600" spc="5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субсидий региона</a:t>
            </a:r>
          </a:p>
          <a:p>
            <a:pPr marL="12700" marR="607695">
              <a:lnSpc>
                <a:spcPct val="104299"/>
              </a:lnSpc>
              <a:spcBef>
                <a:spcPts val="1365"/>
              </a:spcBef>
            </a:pPr>
            <a:endParaRPr lang="ru-RU" sz="1400" spc="5">
              <a:solidFill>
                <a:srgbClr val="262626"/>
              </a:solidFill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54476" y="2459405"/>
            <a:ext cx="4397718" cy="359649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75"/>
              </a:spcBef>
            </a:pPr>
            <a:r>
              <a:rPr sz="1600" spc="50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Возмещение </a:t>
            </a:r>
            <a:r>
              <a:rPr sz="1600" spc="30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части </a:t>
            </a:r>
            <a:r>
              <a:rPr sz="1600" spc="20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затрат </a:t>
            </a:r>
            <a:r>
              <a:rPr sz="1600" spc="-10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по </a:t>
            </a:r>
            <a:r>
              <a:rPr sz="1600" spc="15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краткосрочным </a:t>
            </a:r>
            <a:r>
              <a:rPr sz="1600" spc="20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sz="1600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кредитам </a:t>
            </a:r>
            <a:r>
              <a:rPr sz="1600" spc="-10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на </a:t>
            </a:r>
            <a:r>
              <a:rPr sz="1600" spc="10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закупку </a:t>
            </a:r>
            <a:r>
              <a:rPr sz="1600" spc="40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сырья </a:t>
            </a:r>
            <a:r>
              <a:rPr sz="1600" spc="15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для </a:t>
            </a:r>
            <a:r>
              <a:rPr sz="1600" spc="10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переработки </a:t>
            </a:r>
            <a:r>
              <a:rPr sz="1600" spc="5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у </a:t>
            </a:r>
            <a:r>
              <a:rPr sz="1600" spc="10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sz="1600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нижегородских </a:t>
            </a:r>
            <a:r>
              <a:rPr sz="1600" spc="15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сельскохозяйственных </a:t>
            </a:r>
            <a:r>
              <a:rPr sz="1600" spc="20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sz="1600" spc="15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товаропроизводителей</a:t>
            </a:r>
            <a:r>
              <a:rPr sz="1600" spc="-60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sz="1600" spc="175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–</a:t>
            </a:r>
            <a:r>
              <a:rPr sz="1600" spc="-60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125">
                <a:latin typeface="Times New Roman" pitchFamily="18" charset="0"/>
                <a:cs typeface="Times New Roman" panose="02020603050405020304" pitchFamily="18" charset="0"/>
              </a:rPr>
              <a:t>5</a:t>
            </a:r>
            <a:r>
              <a:rPr sz="1600" b="1" spc="125">
                <a:latin typeface="Times New Roman" pitchFamily="18" charset="0"/>
                <a:cs typeface="Times New Roman" panose="02020603050405020304" pitchFamily="18" charset="0"/>
              </a:rPr>
              <a:t>0%</a:t>
            </a:r>
            <a:r>
              <a:rPr sz="1600" b="1" spc="-55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30">
                <a:latin typeface="Times New Roman" pitchFamily="18" charset="0"/>
                <a:cs typeface="Times New Roman" panose="02020603050405020304" pitchFamily="18" charset="0"/>
              </a:rPr>
              <a:t>КС </a:t>
            </a:r>
            <a:r>
              <a:rPr sz="1600" b="1" spc="70">
                <a:latin typeface="Times New Roman" pitchFamily="18" charset="0"/>
                <a:cs typeface="Times New Roman" panose="02020603050405020304" pitchFamily="18" charset="0"/>
              </a:rPr>
              <a:t>ЦБ</a:t>
            </a:r>
            <a:r>
              <a:rPr sz="1600" b="1" spc="-5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sz="1600" b="1" spc="185">
                <a:latin typeface="Times New Roman" pitchFamily="18" charset="0"/>
                <a:cs typeface="Times New Roman" panose="02020603050405020304" pitchFamily="18" charset="0"/>
              </a:rPr>
              <a:t>РФ</a:t>
            </a:r>
            <a:endParaRPr lang="ru-RU" sz="1600" b="1" spc="185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3800"/>
              </a:lnSpc>
              <a:spcBef>
                <a:spcPts val="75"/>
              </a:spcBef>
            </a:pPr>
            <a:endParaRPr lang="ru-RU" sz="1600" b="1" spc="185">
              <a:latin typeface="Times New Roman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3800"/>
              </a:lnSpc>
              <a:spcBef>
                <a:spcPts val="75"/>
              </a:spcBef>
            </a:pPr>
            <a:r>
              <a:rPr lang="ru-RU" sz="1600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лимит краткосрочного кредитования </a:t>
            </a:r>
          </a:p>
          <a:p>
            <a:pPr marL="12700" marR="5080">
              <a:lnSpc>
                <a:spcPct val="103800"/>
              </a:lnSpc>
              <a:spcBef>
                <a:spcPts val="75"/>
              </a:spcBef>
            </a:pPr>
            <a:r>
              <a:rPr lang="ru-RU" sz="1600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на 1 заемщика в год – </a:t>
            </a:r>
            <a:r>
              <a:rPr lang="ru-RU" sz="1600" b="1">
                <a:solidFill>
                  <a:srgbClr val="262626"/>
                </a:solidFill>
                <a:latin typeface="Times New Roman" pitchFamily="18" charset="0"/>
                <a:cs typeface="Times New Roman" panose="02020603050405020304" pitchFamily="18" charset="0"/>
              </a:rPr>
              <a:t>500 млн рублей</a:t>
            </a:r>
          </a:p>
          <a:p>
            <a:pPr marL="12700" marR="5080">
              <a:lnSpc>
                <a:spcPct val="103800"/>
              </a:lnSpc>
              <a:spcBef>
                <a:spcPts val="75"/>
              </a:spcBef>
            </a:pPr>
            <a:endParaRPr lang="ru-RU" sz="1600" b="1" spc="185">
              <a:latin typeface="Times New Roman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3800"/>
              </a:lnSpc>
              <a:spcBef>
                <a:spcPts val="75"/>
              </a:spcBef>
            </a:pPr>
            <a:r>
              <a:rPr lang="ru-RU" sz="1600">
                <a:latin typeface="Times New Roman" pitchFamily="18" charset="0"/>
                <a:cs typeface="Times New Roman" panose="02020603050405020304" pitchFamily="18" charset="0"/>
              </a:rPr>
              <a:t>Возмещение части затрат по инвестиционным  кредитам: </a:t>
            </a:r>
          </a:p>
          <a:p>
            <a:pPr marL="12700" marR="5080">
              <a:lnSpc>
                <a:spcPct val="103800"/>
              </a:lnSpc>
              <a:spcBef>
                <a:spcPts val="75"/>
              </a:spcBef>
            </a:pPr>
            <a:r>
              <a:rPr lang="ru-RU" sz="1600" b="1">
                <a:latin typeface="Times New Roman" pitchFamily="18" charset="0"/>
                <a:cs typeface="Times New Roman" panose="02020603050405020304" pitchFamily="18" charset="0"/>
              </a:rPr>
              <a:t>50%  КС ЦБ РФ</a:t>
            </a:r>
          </a:p>
          <a:p>
            <a:pPr marL="12700" marR="56515">
              <a:lnSpc>
                <a:spcPct val="105200"/>
              </a:lnSpc>
              <a:spcBef>
                <a:spcPts val="1450"/>
              </a:spcBef>
            </a:pPr>
            <a:r>
              <a:rPr lang="ru-RU" sz="1600" b="1">
                <a:latin typeface="Times New Roman" pitchFamily="18" charset="0"/>
                <a:cs typeface="Times New Roman" panose="02020603050405020304" pitchFamily="18" charset="0"/>
              </a:rPr>
              <a:t>6 п.п. </a:t>
            </a:r>
            <a:r>
              <a:rPr lang="ru-RU" sz="1600">
                <a:latin typeface="Times New Roman" pitchFamily="18" charset="0"/>
                <a:cs typeface="Times New Roman" panose="02020603050405020304" pitchFamily="18" charset="0"/>
              </a:rPr>
              <a:t>при совмещении с федеральной программой 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-30"/>
              <a:t>6</a:t>
            </a:fld>
            <a:endParaRPr spc="-30"/>
          </a:p>
        </p:txBody>
      </p:sp>
    </p:spTree>
    <p:extLst>
      <p:ext uri="{BB962C8B-B14F-4D97-AF65-F5344CB8AC3E}">
        <p14:creationId xmlns:p14="http://schemas.microsoft.com/office/powerpoint/2010/main" val="3276629889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/>
          <p:nvPr/>
        </p:nvSpPr>
        <p:spPr>
          <a:xfrm>
            <a:off x="11427342" y="6571995"/>
            <a:ext cx="15505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spc="-25">
                <a:solidFill>
                  <a:srgbClr val="7F7F7F"/>
                </a:solidFill>
                <a:latin typeface="Trebuchet MS"/>
                <a:cs typeface="Trebuchet MS"/>
              </a:rPr>
              <a:t>10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5800" y="1066800"/>
            <a:ext cx="84613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fontAlgn="ctr"/>
            <a:r>
              <a:rPr lang="ru-RU" altLang="ru-RU" sz="2400" b="1" cap="all">
                <a:solidFill>
                  <a:srgbClr val="000000"/>
                </a:solidFill>
                <a:latin typeface="Times New Roman" pitchFamily="18" charset="0"/>
              </a:rPr>
              <a:t>4. </a:t>
            </a:r>
            <a:r>
              <a:rPr lang="ru-RU" altLang="ru-RU" sz="2400" b="1" cap="all">
                <a:solidFill>
                  <a:schemeClr val="tx1"/>
                </a:solidFill>
                <a:latin typeface="Times New Roman" pitchFamily="18" charset="0"/>
              </a:rPr>
              <a:t>Грантовая поддержка </a:t>
            </a: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381000" y="1545803"/>
            <a:ext cx="11582400" cy="530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00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«Грант на развитие фермерского хозяйства" – </a:t>
            </a:r>
            <a:r>
              <a:rPr lang="ru-RU" altLang="ru-RU" sz="2000" b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от </a:t>
            </a:r>
            <a:r>
              <a:rPr lang="ru-RU" altLang="ru-RU" sz="2000" b="1">
                <a:latin typeface="Times New Roman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2000" b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до 30 млн рублей, </a:t>
            </a:r>
            <a:r>
              <a:rPr lang="ru-RU" altLang="ru-RU" sz="2000" b="1">
                <a:latin typeface="Times New Roman" pitchFamily="18" charset="0"/>
                <a:cs typeface="Times New Roman" panose="02020603050405020304" pitchFamily="18" charset="0"/>
              </a:rPr>
              <a:t>от 60 % до</a:t>
            </a:r>
            <a:r>
              <a:rPr lang="ru-RU" altLang="ru-RU" sz="2000" b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90</a:t>
            </a:r>
            <a:r>
              <a:rPr lang="ru-RU" altLang="ru-RU" sz="200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% затрат на реализацию проекта создания и развития крестьянского (фермерского) хозяйства в зависимости от суммы гранта;</a:t>
            </a:r>
          </a:p>
          <a:p>
            <a:endParaRPr lang="ru-RU" altLang="ru-RU" sz="13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000">
                <a:latin typeface="Times New Roman" pitchFamily="18" charset="0"/>
                <a:cs typeface="Times New Roman" panose="02020603050405020304" pitchFamily="18" charset="0"/>
              </a:rPr>
              <a:t>"Агропрогресс" - </a:t>
            </a:r>
            <a:r>
              <a:rPr lang="ru-RU" altLang="ru-RU" sz="2000" b="1">
                <a:latin typeface="Times New Roman" pitchFamily="18" charset="0"/>
                <a:cs typeface="Times New Roman" panose="02020603050405020304" pitchFamily="18" charset="0"/>
              </a:rPr>
              <a:t>до 30 млн. рублей, до 25% затрат</a:t>
            </a:r>
            <a:r>
              <a:rPr lang="ru-RU" altLang="ru-RU" sz="2000">
                <a:latin typeface="Times New Roman" pitchFamily="18" charset="0"/>
                <a:cs typeface="Times New Roman" panose="02020603050405020304" pitchFamily="18" charset="0"/>
              </a:rPr>
              <a:t> на реализацию проекта при условии привлечения инвестиционного кредита в объеме не менее 70% затрат (за исключением КФХ, ИП и ЛПХ, ведение деятельности более 24 месяцев);</a:t>
            </a:r>
          </a:p>
          <a:p>
            <a:endParaRPr lang="ru-RU" altLang="ru-RU" sz="130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00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На развитие материально-технической базы сельскохозяйственного потребительского кооператива – </a:t>
            </a:r>
            <a:r>
              <a:rPr lang="ru-RU" altLang="ru-RU" sz="2000" b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до 70 млн. рублей, до 60% затрат </a:t>
            </a:r>
            <a:r>
              <a:rPr lang="ru-RU" altLang="ru-RU" sz="200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(ведение деятельности более 12 месяцев); </a:t>
            </a:r>
          </a:p>
          <a:p>
            <a:pPr marL="324000"/>
            <a:r>
              <a:rPr lang="ru-RU" altLang="ru-RU" sz="2000">
                <a:latin typeface="Times New Roman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000" b="1">
                <a:latin typeface="Times New Roman" pitchFamily="18" charset="0"/>
                <a:cs typeface="Times New Roman" panose="02020603050405020304" pitchFamily="18" charset="0"/>
              </a:rPr>
              <a:t>до 10 млн рублей, до 80% затрат </a:t>
            </a:r>
            <a:r>
              <a:rPr lang="ru-RU" altLang="ru-RU" sz="2000">
                <a:latin typeface="Times New Roman" pitchFamily="18" charset="0"/>
                <a:cs typeface="Times New Roman" panose="02020603050405020304" pitchFamily="18" charset="0"/>
              </a:rPr>
              <a:t>(ведение деятельности менее 12 месяцев);</a:t>
            </a:r>
            <a:endParaRPr lang="ru-RU" altLang="ru-RU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3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00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Развитие сельского туризма – </a:t>
            </a:r>
            <a:r>
              <a:rPr lang="ru-RU" altLang="ru-RU" sz="2000" b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от 3 до 10 млн. рублей </a:t>
            </a:r>
            <a:r>
              <a:rPr lang="ru-RU" altLang="ru-RU" sz="200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в зависимости от доли собственных средств (от 10 до 25</a:t>
            </a:r>
            <a:r>
              <a:rPr lang="ru-RU" altLang="ru-RU" sz="2000">
                <a:latin typeface="Times New Roman" pitchFamily="18" charset="0"/>
                <a:cs typeface="Times New Roman" panose="02020603050405020304" pitchFamily="18" charset="0"/>
              </a:rPr>
              <a:t>%). Максимальный срок реализации проекта – 5 лет, освоения средств гранта – 18 месяцев со дня получения средств.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000">
                <a:latin typeface="Times New Roman" pitchFamily="18" charset="0"/>
                <a:cs typeface="Times New Roman" panose="02020603050405020304" pitchFamily="18" charset="0"/>
              </a:rPr>
              <a:t>«Агромотиватор» - </a:t>
            </a:r>
            <a:r>
              <a:rPr lang="ru-RU" altLang="ru-RU" sz="2000" b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от </a:t>
            </a:r>
            <a:r>
              <a:rPr lang="ru-RU" altLang="ru-RU" sz="2000" b="1">
                <a:latin typeface="Times New Roman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2000" b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до 7 млн рублей, до 90</a:t>
            </a:r>
            <a:r>
              <a:rPr lang="ru-RU" altLang="ru-RU" sz="200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% затрат на реализацию проекта создания и развития крестьянского (фермерского) хозяйства ( для участников специальной военной операции);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altLang="ru-RU" sz="200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70523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/>
          <p:nvPr/>
        </p:nvSpPr>
        <p:spPr>
          <a:xfrm>
            <a:off x="11427342" y="6571995"/>
            <a:ext cx="23125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spc="-25">
                <a:solidFill>
                  <a:srgbClr val="7F7F7F"/>
                </a:solidFill>
                <a:latin typeface="Trebuchet MS"/>
                <a:cs typeface="Trebuchet MS"/>
              </a:rPr>
              <a:t>11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9701" y="960268"/>
            <a:ext cx="904634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fontAlgn="ctr"/>
            <a:r>
              <a:rPr lang="ru-RU" altLang="ru-RU" sz="2400" b="1" cap="all">
                <a:solidFill>
                  <a:schemeClr val="tx1"/>
                </a:solidFill>
                <a:latin typeface="Times New Roman" pitchFamily="18" charset="0"/>
              </a:rPr>
              <a:t>5. Поддержка кадрового обеспечения</a:t>
            </a:r>
            <a:endParaRPr lang="ru-RU" altLang="ru-RU" sz="1600" b="1" cap="all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701" y="1540045"/>
            <a:ext cx="11377612" cy="50013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>
                <a:latin typeface="Times New Roman" pitchFamily="18" charset="0"/>
                <a:cs typeface="Times New Roman" panose="02020603050405020304" pitchFamily="18" charset="0"/>
              </a:rPr>
              <a:t>5.1.  </a:t>
            </a:r>
            <a:r>
              <a:rPr lang="ru-RU" sz="1600" u="sng">
                <a:latin typeface="Times New Roman" pitchFamily="18" charset="0"/>
                <a:cs typeface="Times New Roman" panose="02020603050405020304" pitchFamily="18" charset="0"/>
              </a:rPr>
              <a:t>Осуществление выплат, предусмотренных Законом Нижегородской области от 26 декабря 2018года № 158-З «О мерах по развитию кадрового потенциала сельскохозяйственного производства Нижегородской области»</a:t>
            </a:r>
          </a:p>
          <a:p>
            <a:pPr>
              <a:defRPr/>
            </a:pPr>
            <a:endParaRPr lang="ru-RU"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50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Выплата аграрной стипендии </a:t>
            </a:r>
          </a:p>
          <a:p>
            <a:pPr marL="324000">
              <a:defRPr/>
            </a:pPr>
            <a:r>
              <a:rPr lang="ru-RU" sz="150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(3 000 рублей СПО и 4 000 рублей ВПО);</a:t>
            </a:r>
            <a:endParaRPr lang="ru-RU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50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Ежемесячные выплаты молодым специалистам в течение 2-х лет</a:t>
            </a:r>
          </a:p>
          <a:p>
            <a:pPr marL="324000">
              <a:defRPr/>
            </a:pPr>
            <a:r>
              <a:rPr lang="ru-RU" sz="150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(6 000 руб</a:t>
            </a:r>
            <a:r>
              <a:rPr lang="ru-RU" sz="1500">
                <a:latin typeface="Times New Roman" pitchFamily="18" charset="0"/>
                <a:cs typeface="Times New Roman" panose="02020603050405020304" pitchFamily="18" charset="0"/>
              </a:rPr>
              <a:t>лей СПО и 8 000 рублей ВПО);</a:t>
            </a:r>
            <a:endParaRPr lang="ru-RU" sz="150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500">
                <a:latin typeface="Times New Roman" pitchFamily="18" charset="0"/>
                <a:cs typeface="Times New Roman" panose="02020603050405020304" pitchFamily="18" charset="0"/>
              </a:rPr>
              <a:t>Единовременное п</a:t>
            </a:r>
            <a:r>
              <a:rPr lang="ru-RU" sz="150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особие молодым специалистам</a:t>
            </a:r>
          </a:p>
          <a:p>
            <a:pPr marL="324000">
              <a:defRPr/>
            </a:pPr>
            <a:r>
              <a:rPr lang="ru-RU" sz="1500">
                <a:latin typeface="Times New Roman" pitchFamily="18" charset="0"/>
                <a:cs typeface="Times New Roman" panose="02020603050405020304" pitchFamily="18" charset="0"/>
              </a:rPr>
              <a:t>(400 тыс. рублей СПО и 500 тыс. рублей ВПО);</a:t>
            </a:r>
            <a:endParaRPr lang="ru-RU" sz="150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50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Единовременная выплата молодым специалистам и молодым работникам СХО и КФХ (ИП)  на улучшение жилищных условий</a:t>
            </a:r>
          </a:p>
          <a:p>
            <a:pPr marL="324000">
              <a:defRPr/>
            </a:pPr>
            <a:r>
              <a:rPr lang="ru-RU" sz="1500">
                <a:latin typeface="Times New Roman" pitchFamily="18" charset="0"/>
                <a:cs typeface="Times New Roman" panose="02020603050405020304" pitchFamily="18" charset="0"/>
              </a:rPr>
              <a:t>(2 млн рублей)</a:t>
            </a:r>
          </a:p>
          <a:p>
            <a:pPr marL="324000">
              <a:defRPr/>
            </a:pPr>
            <a:endParaRPr lang="ru-RU" sz="1500"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5.2. </a:t>
            </a: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Федеральный проект «Кадры в агропромышленном комплексе»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 sz="120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500">
                <a:latin typeface="Times New Roman" pitchFamily="18" charset="0"/>
                <a:cs typeface="Times New Roman" panose="02020603050405020304" pitchFamily="18" charset="0"/>
              </a:rPr>
              <a:t>Возмещение затрат заказчикам ключевых проектов (хозяйствующим субъектам) на выплаты стимулирующего характера (до 95%);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500">
                <a:latin typeface="Times New Roman" pitchFamily="18" charset="0"/>
                <a:cs typeface="Times New Roman" panose="02020603050405020304" pitchFamily="18" charset="0"/>
              </a:rPr>
              <a:t>Возмещение заказчикам ключевых проектов (хозяйствующим субъектам) прямых затрат на капитальный ремонт и (или) оснащение оборудованием школ с агротехнологическими классами, объектов СПО (до 90%);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500">
                <a:latin typeface="Times New Roman" pitchFamily="18" charset="0"/>
                <a:cs typeface="Times New Roman" panose="02020603050405020304" pitchFamily="18" charset="0"/>
              </a:rPr>
              <a:t>Возмещение затрат сельскохозяйственным товаропроизводителям по ученическим договорам и договорам о целевом обучении специалистов (30% затрат);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500">
                <a:latin typeface="Times New Roman" pitchFamily="18" charset="0"/>
                <a:cs typeface="Times New Roman" panose="02020603050405020304" pitchFamily="18" charset="0"/>
              </a:rPr>
              <a:t>Возмещение затрат сельскохозяйственным товаропроизводителям, связанных с привлечением студентов для прохождения практики (30% затрат).</a:t>
            </a:r>
          </a:p>
        </p:txBody>
      </p:sp>
    </p:spTree>
    <p:extLst>
      <p:ext uri="{BB962C8B-B14F-4D97-AF65-F5344CB8AC3E}">
        <p14:creationId xmlns:p14="http://schemas.microsoft.com/office/powerpoint/2010/main" val="69721723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/>
          <p:nvPr/>
        </p:nvSpPr>
        <p:spPr>
          <a:xfrm>
            <a:off x="11427342" y="6571995"/>
            <a:ext cx="15505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12</a:t>
            </a:r>
            <a:endParaRPr sz="1000">
              <a:solidFill>
                <a:schemeClr val="bg1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5800" y="1066800"/>
            <a:ext cx="846137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fontAlgn="ctr"/>
            <a:r>
              <a:rPr lang="ru-RU" altLang="ru-RU" sz="2400" b="1" cap="all">
                <a:solidFill>
                  <a:schemeClr val="tx1"/>
                </a:solidFill>
                <a:latin typeface="Times New Roman" pitchFamily="18" charset="0"/>
              </a:rPr>
              <a:t>6. Комплексное развитие сельских территорий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1531166"/>
            <a:ext cx="11377612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Строительство (приобретение) жилого помещения (жилого дома), предоставляемого гражданам, проживающим на сельских территориях, по договору найма жилого помещения;</a:t>
            </a:r>
          </a:p>
          <a:p>
            <a:pPr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Реализация проектов комплексного развития сельских территорий (сельских агломераций);</a:t>
            </a:r>
          </a:p>
          <a:p>
            <a:pPr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Реализация мероприятий по благоустройству сельских территорий;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>
                <a:latin typeface="Times New Roman" pitchFamily="18" charset="0"/>
                <a:cs typeface="Times New Roman" panose="02020603050405020304" pitchFamily="18" charset="0"/>
              </a:rPr>
              <a:t>Улучшение жилищных условий граждан, проживающих и работающих на сельских территориях, с использованием социальных выплат;</a:t>
            </a:r>
          </a:p>
          <a:p>
            <a:pPr>
              <a:defRPr/>
            </a:pPr>
            <a:endParaRPr lang="ru-RU">
              <a:latin typeface="Times New Roman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>
                <a:latin typeface="Times New Roman" pitchFamily="18" charset="0"/>
                <a:cs typeface="Times New Roman" panose="02020603050405020304" pitchFamily="18" charset="0"/>
              </a:rPr>
              <a:t>Развитие транспортной инфраструктуры  сельских территорий</a:t>
            </a:r>
          </a:p>
          <a:p>
            <a:pPr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82062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Бази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Basis">
      <a:majorFont>
        <a:latin typeface="Corbel" panose="020b0503020204020204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1_Бази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Basis">
      <a:majorFont>
        <a:latin typeface="Corbel" panose="020b0503020204020204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2_Бази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Basis">
      <a:majorFont>
        <a:latin typeface="Corbel" panose="020b0503020204020204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3_Бази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Basis">
      <a:majorFont>
        <a:latin typeface="Corbel" panose="020b0503020204020204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6.xml><?xml version="1.0" encoding="utf-8"?>
<a:theme xmlns:r="http://schemas.openxmlformats.org/officeDocument/2006/relationships" xmlns:a="http://schemas.openxmlformats.org/drawingml/2006/main" name="32_Экология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_16064208_TF03098889.potx" id="{6E782BF9-2EAE-4A35-8194-CFD4D75475FE}" vid="{18C159E4-9044-4474-91D5-8A91EED38B47}"/>
    </a:ext>
  </a:extLst>
</a:theme>
</file>

<file path=ppt/theme/theme7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388</Paragraphs>
  <Slides>56</Slides>
  <Notes>3</Notes>
  <TotalTime>13400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baseType="lpstr" size="66">
      <vt:lpstr>Arial</vt:lpstr>
      <vt:lpstr>Calibri</vt:lpstr>
      <vt:lpstr>Lucida Sans Unicode</vt:lpstr>
      <vt:lpstr>Trebuchet MS</vt:lpstr>
      <vt:lpstr>Corbel</vt:lpstr>
      <vt:lpstr>Calibri Light</vt:lpstr>
      <vt:lpstr>Wingdings</vt:lpstr>
      <vt:lpstr>Times New Roman</vt:lpstr>
      <vt:lpstr>Microsoft YaHei</vt:lpstr>
      <vt:lpstr>Office Theme</vt:lpstr>
      <vt:lpstr>PowerPoint Presentation</vt:lpstr>
      <vt:lpstr>Получатели мер государственной поддержки АПК – </vt:lpstr>
      <vt:lpstr>Основные Направления ГОСУДАРСТВЕННОЙ ПОДДЕРЖКИ</vt:lpstr>
      <vt:lpstr>1. Обеспечение производства сельскохозяйственной продукции ее первичной и последующей переработки </vt:lpstr>
      <vt:lpstr>2. Развитие инвестиционной деятельности в АПК</vt:lpstr>
      <vt:lpstr>3. Льготное кредитование </vt:lpstr>
      <vt:lpstr>4. Грантовая поддержка </vt:lpstr>
      <vt:lpstr>5. Поддержка кадрового обеспечения</vt:lpstr>
      <vt:lpstr>6. Комплексное развитие сельских территорий</vt:lpstr>
      <vt:lpstr>Основной документ, регулирующий государственную поддержку АПК на федеральном уровне</vt:lpstr>
      <vt:lpstr>Наименование и структура нового приложения к Государственной программе</vt:lpstr>
      <vt:lpstr>Приоритетное направление «Развитие фермерских хозяйств»</vt:lpstr>
      <vt:lpstr>Грант на развитие фермерского хозяйства</vt:lpstr>
      <vt:lpstr>Проект грантополучателя</vt:lpstr>
      <vt:lpstr>Плановые показатели деятельности</vt:lpstr>
      <vt:lpstr>Грант на развитие КФХ предоставляется однократно</vt:lpstr>
      <vt:lpstr>Возмещение затрат крестьянского (фермерского) хозяйства</vt:lpstr>
      <vt:lpstr>Условия предоставления субсидий КФХ</vt:lpstr>
      <vt:lpstr>Грант и субсидии на  развитие КФХ</vt:lpstr>
      <vt:lpstr>Грант «Агромотиватор»</vt:lpstr>
      <vt:lpstr>Приоритетное направление «Развитие сельскохозяйственных потребительских кооперативов»</vt:lpstr>
      <vt:lpstr>Понятие «сельскохозяйственный потребительский кооператив» для целей Государственной программы</vt:lpstr>
      <vt:lpstr>Основные параметры гранта СПоК (размеры и срок)</vt:lpstr>
      <vt:lpstr>Требования к СПоК могут отличаться в зависимости от величинызапрашиваемого гранта</vt:lpstr>
      <vt:lpstr>Субсидии сельскохозяйственным потребительским кооперативам на возмещение понесённых затрат</vt:lpstr>
      <vt:lpstr>Возмещение затрат СПоК на приобретение сельскохозяйственнойтехники, специализированного автотранспорта, оборудования дляорганизации хранения, переработки, упаковки, маркировки,транспортировки и реализации сельскохозяйственной продукции имобильных торговых объектов</vt:lpstr>
      <vt:lpstr>Государственная поддержка инфраструктуры сбыта фермерскойпродукции</vt:lpstr>
      <vt:lpstr>Меры поддержки агроагрегаторов</vt:lpstr>
      <vt:lpstr>Новый вид поддержки – финансовое обеспечение (возмещение) затрат, связанных с реализацией проекта по внедрению газопоршневых установок</vt:lpstr>
      <vt:lpstr>Средства предоставляются малым сельскохозяйственным товаропроизводителям на…</vt:lpstr>
      <vt:lpstr>Новый вид поддержки – организация минипекарен</vt:lpstr>
      <vt:lpstr>Поддержка может осуществляться в двух формах</vt:lpstr>
      <vt:lpstr>Грант на реализацию проекта </vt:lpstr>
      <vt:lpstr>Финансовое обеспечение (возмещение) затрат </vt:lpstr>
      <vt:lpstr>Получатели поддержки</vt:lpstr>
      <vt:lpstr>Решение о предоставлении гранта по организации малой сельской пекарни</vt:lpstr>
      <vt:lpstr>Условия предоставления поддержки</vt:lpstr>
      <vt:lpstr>Дополнительное условие – прохождение тестирования</vt:lpstr>
      <vt:lpstr>Открытие пекарни с господдержкой</vt:lpstr>
      <vt:lpstr>Меры поддержки агротуризма</vt:lpstr>
      <vt:lpstr>PowerPoint Presentation</vt:lpstr>
      <vt:lpstr>Грант «Агротуризм»</vt:lpstr>
      <vt:lpstr>3 июля 2024 г. внесены изменения в Федеральный закон «О крестьянском (фермерском) хозяйстве»</vt:lpstr>
      <vt:lpstr>Федеральный закон от 02.07.2021 N 318-ФЗ "О внесении изменений в Федеральный закон «Об основах туристской деятельности в Российской Федерации» и статья 7 Федерального закона «О развитии сельского хозяйства»</vt:lpstr>
      <vt:lpstr>Федеральный закон от 22 июня 2024 г. N 160-ФЗ "О внесении изменений в статью 19 Федерального закона "О крестьянском (фермерском) хозяйстве" и Федеральный закон "О развитии сельского хозяйства"</vt:lpstr>
      <vt:lpstr>Торговый объект и временно размещение туристов</vt:lpstr>
      <vt:lpstr>PowerPoint Presentation</vt:lpstr>
      <vt:lpstr>PowerPoint Presentation</vt:lpstr>
      <vt:lpstr>PowerPoint Presentation</vt:lpstr>
      <vt:lpstr>Плановые показатели деятельности</vt:lpstr>
      <vt:lpstr>Проект развития сельского туризма</vt:lpstr>
      <vt:lpstr>PowerPoint Presentation</vt:lpstr>
      <vt:lpstr>Субсидии для агротуристских ферм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Фирстов Фирстов</dc:creator>
  <cp:lastModifiedBy>ARM58-1</cp:lastModifiedBy>
  <cp:revision>303</cp:revision>
  <cp:lastPrinted>2025-09-29T07:46:48.000</cp:lastPrinted>
  <dcterms:created xsi:type="dcterms:W3CDTF">2022-03-31T06:48:05Z</dcterms:created>
  <dcterms:modified xsi:type="dcterms:W3CDTF">2026-03-02T07:25:41Z</dcterms:modified>
</cp:coreProperties>
</file>