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89"/>
  </p:notesMasterIdLst>
  <p:handoutMasterIdLst>
    <p:handoutMasterId r:id="rId90"/>
  </p:handoutMasterIdLst>
  <p:sldIdLst>
    <p:sldId id="271" r:id="rId2"/>
    <p:sldId id="1117" r:id="rId3"/>
    <p:sldId id="1062" r:id="rId4"/>
    <p:sldId id="1066" r:id="rId5"/>
    <p:sldId id="1065" r:id="rId6"/>
    <p:sldId id="1067" r:id="rId7"/>
    <p:sldId id="1068" r:id="rId8"/>
    <p:sldId id="1057" r:id="rId9"/>
    <p:sldId id="1119" r:id="rId10"/>
    <p:sldId id="1064" r:id="rId11"/>
    <p:sldId id="1063" r:id="rId12"/>
    <p:sldId id="1069" r:id="rId13"/>
    <p:sldId id="1095" r:id="rId14"/>
    <p:sldId id="1115" r:id="rId15"/>
    <p:sldId id="1116" r:id="rId16"/>
    <p:sldId id="1123" r:id="rId17"/>
    <p:sldId id="1124" r:id="rId18"/>
    <p:sldId id="1125" r:id="rId19"/>
    <p:sldId id="1127" r:id="rId20"/>
    <p:sldId id="1056" r:id="rId21"/>
    <p:sldId id="1128" r:id="rId22"/>
    <p:sldId id="1137" r:id="rId23"/>
    <p:sldId id="1138" r:id="rId24"/>
    <p:sldId id="1139" r:id="rId25"/>
    <p:sldId id="1129" r:id="rId26"/>
    <p:sldId id="1130" r:id="rId27"/>
    <p:sldId id="1136" r:id="rId28"/>
    <p:sldId id="1131" r:id="rId29"/>
    <p:sldId id="1132" r:id="rId30"/>
    <p:sldId id="1133" r:id="rId31"/>
    <p:sldId id="1134" r:id="rId32"/>
    <p:sldId id="1135" r:id="rId33"/>
    <p:sldId id="1126" r:id="rId34"/>
    <p:sldId id="1118" r:id="rId35"/>
    <p:sldId id="1050" r:id="rId36"/>
    <p:sldId id="1051" r:id="rId37"/>
    <p:sldId id="1120" r:id="rId38"/>
    <p:sldId id="1121" r:id="rId39"/>
    <p:sldId id="1054" r:id="rId40"/>
    <p:sldId id="1055" r:id="rId41"/>
    <p:sldId id="1122" r:id="rId42"/>
    <p:sldId id="1052" r:id="rId43"/>
    <p:sldId id="1053" r:id="rId44"/>
    <p:sldId id="1034" r:id="rId45"/>
    <p:sldId id="452" r:id="rId46"/>
    <p:sldId id="1035" r:id="rId47"/>
    <p:sldId id="1036" r:id="rId48"/>
    <p:sldId id="1037" r:id="rId49"/>
    <p:sldId id="1070" r:id="rId50"/>
    <p:sldId id="1071" r:id="rId51"/>
    <p:sldId id="1033" r:id="rId52"/>
    <p:sldId id="1060" r:id="rId53"/>
    <p:sldId id="1088" r:id="rId54"/>
    <p:sldId id="1089" r:id="rId55"/>
    <p:sldId id="1090" r:id="rId56"/>
    <p:sldId id="1091" r:id="rId57"/>
    <p:sldId id="1092" r:id="rId58"/>
    <p:sldId id="1093" r:id="rId59"/>
    <p:sldId id="1094" r:id="rId60"/>
    <p:sldId id="1140" r:id="rId61"/>
    <p:sldId id="1061" r:id="rId62"/>
    <p:sldId id="1141" r:id="rId63"/>
    <p:sldId id="1150" r:id="rId64"/>
    <p:sldId id="1143" r:id="rId65"/>
    <p:sldId id="1144" r:id="rId66"/>
    <p:sldId id="1097" r:id="rId67"/>
    <p:sldId id="1098" r:id="rId68"/>
    <p:sldId id="1145" r:id="rId69"/>
    <p:sldId id="1030" r:id="rId70"/>
    <p:sldId id="1099" r:id="rId71"/>
    <p:sldId id="1100" r:id="rId72"/>
    <p:sldId id="1102" r:id="rId73"/>
    <p:sldId id="1104" r:id="rId74"/>
    <p:sldId id="1103" r:id="rId75"/>
    <p:sldId id="1105" r:id="rId76"/>
    <p:sldId id="1107" r:id="rId77"/>
    <p:sldId id="1108" r:id="rId78"/>
    <p:sldId id="1109" r:id="rId79"/>
    <p:sldId id="1110" r:id="rId80"/>
    <p:sldId id="1111" r:id="rId81"/>
    <p:sldId id="1113" r:id="rId82"/>
    <p:sldId id="1112" r:id="rId83"/>
    <p:sldId id="1114" r:id="rId84"/>
    <p:sldId id="1146" r:id="rId85"/>
    <p:sldId id="1147" r:id="rId86"/>
    <p:sldId id="1148" r:id="rId87"/>
    <p:sldId id="1149" r:id="rId8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07">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6BC"/>
    <a:srgbClr val="FA6500"/>
    <a:srgbClr val="61B8FF"/>
    <a:srgbClr val="E7F4FF"/>
    <a:srgbClr val="004E88"/>
    <a:srgbClr val="9BD4FF"/>
    <a:srgbClr val="B7E0FF"/>
    <a:srgbClr val="3FADFF"/>
    <a:srgbClr val="008AF2"/>
    <a:srgbClr val="004F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E171933-4619-4E11-9A3F-F7608DF75F80}" styleName="Средний стиль 1 - акцент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75DCB02-9BB8-47FD-8907-85C794F793BA}" styleName="Стиль из темы 1 - акцент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272" autoAdjust="0"/>
    <p:restoredTop sz="94557" autoAdjust="0"/>
  </p:normalViewPr>
  <p:slideViewPr>
    <p:cSldViewPr showGuides="1">
      <p:cViewPr varScale="1">
        <p:scale>
          <a:sx n="78" d="100"/>
          <a:sy n="78" d="100"/>
        </p:scale>
        <p:origin x="1334" y="62"/>
      </p:cViewPr>
      <p:guideLst>
        <p:guide orient="horz" pos="1207"/>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77" d="100"/>
          <a:sy n="77" d="100"/>
        </p:scale>
        <p:origin x="-2094" y="-108"/>
      </p:cViewPr>
      <p:guideLst>
        <p:guide orient="horz" pos="2880"/>
        <p:guide pos="2160"/>
      </p:guideLst>
    </p:cSldViewPr>
  </p:notesViewPr>
  <p:gridSpacing cx="72010" cy="7201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handoutMaster" Target="handoutMasters/handoutMaster1.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2A17E97-2474-411A-9A2C-40A4FC3AF337}" type="datetimeFigureOut">
              <a:rPr lang="ru-RU" smtClean="0"/>
              <a:t>09.07.2026</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829C401-86B1-4E71-9CBC-FD5BEB1427B8}" type="slidenum">
              <a:rPr lang="ru-RU" smtClean="0"/>
              <a:t>‹#›</a:t>
            </a:fld>
            <a:endParaRPr lang="ru-RU"/>
          </a:p>
        </p:txBody>
      </p:sp>
    </p:spTree>
    <p:extLst>
      <p:ext uri="{BB962C8B-B14F-4D97-AF65-F5344CB8AC3E}">
        <p14:creationId xmlns:p14="http://schemas.microsoft.com/office/powerpoint/2010/main" val="3897939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BEAEB3F-237B-4A8D-99C2-C8A5E0A01AA7}" type="datetimeFigureOut">
              <a:rPr lang="ru-RU" smtClean="0"/>
              <a:t>09.07.2026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84E5364-383C-4D49-8034-99B316933CED}" type="slidenum">
              <a:rPr lang="ru-RU" smtClean="0"/>
              <a:t>‹#›</a:t>
            </a:fld>
            <a:endParaRPr lang="ru-RU"/>
          </a:p>
        </p:txBody>
      </p:sp>
    </p:spTree>
    <p:extLst>
      <p:ext uri="{BB962C8B-B14F-4D97-AF65-F5344CB8AC3E}">
        <p14:creationId xmlns:p14="http://schemas.microsoft.com/office/powerpoint/2010/main" val="41710250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B84E5364-383C-4D49-8034-99B316933CED}" type="slidenum">
              <a:rPr lang="ru-RU" smtClean="0"/>
              <a:t>1</a:t>
            </a:fld>
            <a:endParaRPr lang="ru-RU"/>
          </a:p>
        </p:txBody>
      </p:sp>
    </p:spTree>
    <p:extLst>
      <p:ext uri="{BB962C8B-B14F-4D97-AF65-F5344CB8AC3E}">
        <p14:creationId xmlns:p14="http://schemas.microsoft.com/office/powerpoint/2010/main" val="16579450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D768C1-BE86-9F69-01D0-D015E1EC4129}"/>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E739F09A-BE53-4760-4091-E874B75A2A71}"/>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EE57573A-C106-F33D-BC4B-9F01E4B0470B}"/>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D2253784-E5A7-D065-10D9-16CD6E388329}"/>
              </a:ext>
            </a:extLst>
          </p:cNvPr>
          <p:cNvSpPr>
            <a:spLocks noGrp="1"/>
          </p:cNvSpPr>
          <p:nvPr>
            <p:ph type="sldNum" sz="quarter" idx="10"/>
          </p:nvPr>
        </p:nvSpPr>
        <p:spPr/>
        <p:txBody>
          <a:bodyPr/>
          <a:lstStyle/>
          <a:p>
            <a:fld id="{B84E5364-383C-4D49-8034-99B316933CED}" type="slidenum">
              <a:rPr lang="ru-RU" smtClean="0"/>
              <a:t>10</a:t>
            </a:fld>
            <a:endParaRPr lang="ru-RU"/>
          </a:p>
        </p:txBody>
      </p:sp>
    </p:spTree>
    <p:extLst>
      <p:ext uri="{BB962C8B-B14F-4D97-AF65-F5344CB8AC3E}">
        <p14:creationId xmlns:p14="http://schemas.microsoft.com/office/powerpoint/2010/main" val="35660929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D078F3-C178-6C0F-05F6-DD8B35480C1D}"/>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695293C2-1ED5-5E97-A34C-C3E7ABBCA3DD}"/>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81BDD8CF-CD44-E5CF-7689-D40016FE75C4}"/>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59E7F712-5FEF-E9BF-99A1-68E3EFEF3415}"/>
              </a:ext>
            </a:extLst>
          </p:cNvPr>
          <p:cNvSpPr>
            <a:spLocks noGrp="1"/>
          </p:cNvSpPr>
          <p:nvPr>
            <p:ph type="sldNum" sz="quarter" idx="10"/>
          </p:nvPr>
        </p:nvSpPr>
        <p:spPr/>
        <p:txBody>
          <a:bodyPr/>
          <a:lstStyle/>
          <a:p>
            <a:fld id="{B84E5364-383C-4D49-8034-99B316933CED}" type="slidenum">
              <a:rPr lang="ru-RU" smtClean="0"/>
              <a:t>11</a:t>
            </a:fld>
            <a:endParaRPr lang="ru-RU"/>
          </a:p>
        </p:txBody>
      </p:sp>
    </p:spTree>
    <p:extLst>
      <p:ext uri="{BB962C8B-B14F-4D97-AF65-F5344CB8AC3E}">
        <p14:creationId xmlns:p14="http://schemas.microsoft.com/office/powerpoint/2010/main" val="12365595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D642F0-CBF2-D932-E9C3-073CE0B1F926}"/>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9A354BC9-571B-45E5-14DF-F4FBA8DA51FF}"/>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9D8D51BB-0B15-B469-24A0-F71602694754}"/>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3189E369-7544-49D2-086B-7B260C944E12}"/>
              </a:ext>
            </a:extLst>
          </p:cNvPr>
          <p:cNvSpPr>
            <a:spLocks noGrp="1"/>
          </p:cNvSpPr>
          <p:nvPr>
            <p:ph type="sldNum" sz="quarter" idx="10"/>
          </p:nvPr>
        </p:nvSpPr>
        <p:spPr/>
        <p:txBody>
          <a:bodyPr/>
          <a:lstStyle/>
          <a:p>
            <a:fld id="{B84E5364-383C-4D49-8034-99B316933CED}" type="slidenum">
              <a:rPr lang="ru-RU" smtClean="0"/>
              <a:t>12</a:t>
            </a:fld>
            <a:endParaRPr lang="ru-RU"/>
          </a:p>
        </p:txBody>
      </p:sp>
    </p:spTree>
    <p:extLst>
      <p:ext uri="{BB962C8B-B14F-4D97-AF65-F5344CB8AC3E}">
        <p14:creationId xmlns:p14="http://schemas.microsoft.com/office/powerpoint/2010/main" val="2400791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D3528C-6135-ACC5-F147-2828C55DCB34}"/>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3CDF97BC-A30E-1471-F540-C0C4E649FE0C}"/>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C20BF1C3-2B1C-CE26-1E2D-1805753651FB}"/>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DA008792-51E5-6F77-6AE4-80A3372E98B2}"/>
              </a:ext>
            </a:extLst>
          </p:cNvPr>
          <p:cNvSpPr>
            <a:spLocks noGrp="1"/>
          </p:cNvSpPr>
          <p:nvPr>
            <p:ph type="sldNum" sz="quarter" idx="10"/>
          </p:nvPr>
        </p:nvSpPr>
        <p:spPr/>
        <p:txBody>
          <a:bodyPr/>
          <a:lstStyle/>
          <a:p>
            <a:fld id="{B84E5364-383C-4D49-8034-99B316933CED}" type="slidenum">
              <a:rPr lang="ru-RU" smtClean="0"/>
              <a:t>13</a:t>
            </a:fld>
            <a:endParaRPr lang="ru-RU"/>
          </a:p>
        </p:txBody>
      </p:sp>
    </p:spTree>
    <p:extLst>
      <p:ext uri="{BB962C8B-B14F-4D97-AF65-F5344CB8AC3E}">
        <p14:creationId xmlns:p14="http://schemas.microsoft.com/office/powerpoint/2010/main" val="23569451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7B4921-4641-5C9B-61FA-250AEC64AE88}"/>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A724A8C6-2BDD-04B1-6C3F-3D8527E07E84}"/>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9FA3C2A8-2B17-3F76-C1C6-C00D61CBF465}"/>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64D88327-9CC9-337D-B260-2F24D1789E67}"/>
              </a:ext>
            </a:extLst>
          </p:cNvPr>
          <p:cNvSpPr>
            <a:spLocks noGrp="1"/>
          </p:cNvSpPr>
          <p:nvPr>
            <p:ph type="sldNum" sz="quarter" idx="10"/>
          </p:nvPr>
        </p:nvSpPr>
        <p:spPr/>
        <p:txBody>
          <a:bodyPr/>
          <a:lstStyle/>
          <a:p>
            <a:fld id="{B84E5364-383C-4D49-8034-99B316933CED}" type="slidenum">
              <a:rPr lang="ru-RU" smtClean="0"/>
              <a:t>14</a:t>
            </a:fld>
            <a:endParaRPr lang="ru-RU"/>
          </a:p>
        </p:txBody>
      </p:sp>
    </p:spTree>
    <p:extLst>
      <p:ext uri="{BB962C8B-B14F-4D97-AF65-F5344CB8AC3E}">
        <p14:creationId xmlns:p14="http://schemas.microsoft.com/office/powerpoint/2010/main" val="32046389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A94C34-07DF-A2A9-0897-8B8FB28A1865}"/>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C1903924-561A-2669-CFE7-CEF761A02CC9}"/>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F20B7B32-D6F6-DC3D-A194-C67DB9ADFB6D}"/>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5924C837-6BEA-8C6C-B9D2-04DC1A79F58B}"/>
              </a:ext>
            </a:extLst>
          </p:cNvPr>
          <p:cNvSpPr>
            <a:spLocks noGrp="1"/>
          </p:cNvSpPr>
          <p:nvPr>
            <p:ph type="sldNum" sz="quarter" idx="10"/>
          </p:nvPr>
        </p:nvSpPr>
        <p:spPr/>
        <p:txBody>
          <a:bodyPr/>
          <a:lstStyle/>
          <a:p>
            <a:fld id="{B84E5364-383C-4D49-8034-99B316933CED}" type="slidenum">
              <a:rPr lang="ru-RU" smtClean="0"/>
              <a:t>15</a:t>
            </a:fld>
            <a:endParaRPr lang="ru-RU"/>
          </a:p>
        </p:txBody>
      </p:sp>
    </p:spTree>
    <p:extLst>
      <p:ext uri="{BB962C8B-B14F-4D97-AF65-F5344CB8AC3E}">
        <p14:creationId xmlns:p14="http://schemas.microsoft.com/office/powerpoint/2010/main" val="42019901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13F1EF-7E5A-96C4-AA63-A767B03FA8C9}"/>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9D56B917-BA2F-C222-823C-5F1989E358A3}"/>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90213211-9F16-1116-50A8-ABE87B3BC676}"/>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45DB03ED-F63E-DB82-CFBB-2D308C4275C2}"/>
              </a:ext>
            </a:extLst>
          </p:cNvPr>
          <p:cNvSpPr>
            <a:spLocks noGrp="1"/>
          </p:cNvSpPr>
          <p:nvPr>
            <p:ph type="sldNum" sz="quarter" idx="10"/>
          </p:nvPr>
        </p:nvSpPr>
        <p:spPr/>
        <p:txBody>
          <a:bodyPr/>
          <a:lstStyle/>
          <a:p>
            <a:fld id="{B84E5364-383C-4D49-8034-99B316933CED}" type="slidenum">
              <a:rPr lang="ru-RU" smtClean="0"/>
              <a:t>16</a:t>
            </a:fld>
            <a:endParaRPr lang="ru-RU"/>
          </a:p>
        </p:txBody>
      </p:sp>
    </p:spTree>
    <p:extLst>
      <p:ext uri="{BB962C8B-B14F-4D97-AF65-F5344CB8AC3E}">
        <p14:creationId xmlns:p14="http://schemas.microsoft.com/office/powerpoint/2010/main" val="37706705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00AF6C-83B3-E08A-49AF-7529B66334AB}"/>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25F5687D-6773-E6CD-67CB-34A7FB939D7C}"/>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B82A38D7-F39E-3545-9D8D-9953E4D02BFD}"/>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29D28EE6-DB77-410D-CB8D-C3847E5DC7E5}"/>
              </a:ext>
            </a:extLst>
          </p:cNvPr>
          <p:cNvSpPr>
            <a:spLocks noGrp="1"/>
          </p:cNvSpPr>
          <p:nvPr>
            <p:ph type="sldNum" sz="quarter" idx="10"/>
          </p:nvPr>
        </p:nvSpPr>
        <p:spPr/>
        <p:txBody>
          <a:bodyPr/>
          <a:lstStyle/>
          <a:p>
            <a:fld id="{B84E5364-383C-4D49-8034-99B316933CED}" type="slidenum">
              <a:rPr lang="ru-RU" smtClean="0"/>
              <a:t>17</a:t>
            </a:fld>
            <a:endParaRPr lang="ru-RU"/>
          </a:p>
        </p:txBody>
      </p:sp>
    </p:spTree>
    <p:extLst>
      <p:ext uri="{BB962C8B-B14F-4D97-AF65-F5344CB8AC3E}">
        <p14:creationId xmlns:p14="http://schemas.microsoft.com/office/powerpoint/2010/main" val="4322951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B135ED-3161-7414-78C2-41516A9EBBB5}"/>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B4C63A64-B616-B8C6-B6DB-96055BBA5751}"/>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6C280F7E-A1AF-CB39-7D40-B158A227FE14}"/>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74AA1A55-9C0C-811E-011E-CDA4D81C1264}"/>
              </a:ext>
            </a:extLst>
          </p:cNvPr>
          <p:cNvSpPr>
            <a:spLocks noGrp="1"/>
          </p:cNvSpPr>
          <p:nvPr>
            <p:ph type="sldNum" sz="quarter" idx="10"/>
          </p:nvPr>
        </p:nvSpPr>
        <p:spPr/>
        <p:txBody>
          <a:bodyPr/>
          <a:lstStyle/>
          <a:p>
            <a:fld id="{B84E5364-383C-4D49-8034-99B316933CED}" type="slidenum">
              <a:rPr lang="ru-RU" smtClean="0"/>
              <a:t>18</a:t>
            </a:fld>
            <a:endParaRPr lang="ru-RU"/>
          </a:p>
        </p:txBody>
      </p:sp>
    </p:spTree>
    <p:extLst>
      <p:ext uri="{BB962C8B-B14F-4D97-AF65-F5344CB8AC3E}">
        <p14:creationId xmlns:p14="http://schemas.microsoft.com/office/powerpoint/2010/main" val="12540245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04D26D-EF2D-03A9-97EF-CC939AA316A0}"/>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8DE23B34-A539-1573-36D6-53A4EBFC17FF}"/>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EFFD59D4-4EAD-94A4-9EF4-64055855C7C6}"/>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E2710464-0174-614F-0F38-DB12F312C1E7}"/>
              </a:ext>
            </a:extLst>
          </p:cNvPr>
          <p:cNvSpPr>
            <a:spLocks noGrp="1"/>
          </p:cNvSpPr>
          <p:nvPr>
            <p:ph type="sldNum" sz="quarter" idx="10"/>
          </p:nvPr>
        </p:nvSpPr>
        <p:spPr/>
        <p:txBody>
          <a:bodyPr/>
          <a:lstStyle/>
          <a:p>
            <a:fld id="{B84E5364-383C-4D49-8034-99B316933CED}" type="slidenum">
              <a:rPr lang="ru-RU" smtClean="0"/>
              <a:t>19</a:t>
            </a:fld>
            <a:endParaRPr lang="ru-RU"/>
          </a:p>
        </p:txBody>
      </p:sp>
    </p:spTree>
    <p:extLst>
      <p:ext uri="{BB962C8B-B14F-4D97-AF65-F5344CB8AC3E}">
        <p14:creationId xmlns:p14="http://schemas.microsoft.com/office/powerpoint/2010/main" val="40199684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C58E18-DB0F-C013-6B8E-4ABED1E40CA4}"/>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DFCBC9CB-9648-CEA3-0007-CECF1D802E27}"/>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58A831C6-9882-3220-E875-4BEC26D6AAF5}"/>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796DA1DF-7F88-45E2-AE21-26AEF943EA27}"/>
              </a:ext>
            </a:extLst>
          </p:cNvPr>
          <p:cNvSpPr>
            <a:spLocks noGrp="1"/>
          </p:cNvSpPr>
          <p:nvPr>
            <p:ph type="sldNum" sz="quarter" idx="10"/>
          </p:nvPr>
        </p:nvSpPr>
        <p:spPr/>
        <p:txBody>
          <a:bodyPr/>
          <a:lstStyle/>
          <a:p>
            <a:fld id="{B84E5364-383C-4D49-8034-99B316933CED}" type="slidenum">
              <a:rPr lang="ru-RU" smtClean="0"/>
              <a:t>2</a:t>
            </a:fld>
            <a:endParaRPr lang="ru-RU"/>
          </a:p>
        </p:txBody>
      </p:sp>
    </p:spTree>
    <p:extLst>
      <p:ext uri="{BB962C8B-B14F-4D97-AF65-F5344CB8AC3E}">
        <p14:creationId xmlns:p14="http://schemas.microsoft.com/office/powerpoint/2010/main" val="32594571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8F0186-22AB-99D5-1446-0FA71B939171}"/>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39BF8FE9-98B9-039A-6CF8-5CA31CAAD64F}"/>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2678EF33-56CC-7CC9-0859-12671182C46E}"/>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BAD62955-C788-5F25-2835-D0AB93C68763}"/>
              </a:ext>
            </a:extLst>
          </p:cNvPr>
          <p:cNvSpPr>
            <a:spLocks noGrp="1"/>
          </p:cNvSpPr>
          <p:nvPr>
            <p:ph type="sldNum" sz="quarter" idx="10"/>
          </p:nvPr>
        </p:nvSpPr>
        <p:spPr/>
        <p:txBody>
          <a:bodyPr/>
          <a:lstStyle/>
          <a:p>
            <a:fld id="{B84E5364-383C-4D49-8034-99B316933CED}" type="slidenum">
              <a:rPr lang="ru-RU" smtClean="0"/>
              <a:t>20</a:t>
            </a:fld>
            <a:endParaRPr lang="ru-RU"/>
          </a:p>
        </p:txBody>
      </p:sp>
    </p:spTree>
    <p:extLst>
      <p:ext uri="{BB962C8B-B14F-4D97-AF65-F5344CB8AC3E}">
        <p14:creationId xmlns:p14="http://schemas.microsoft.com/office/powerpoint/2010/main" val="135114115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BCC62D-5DEB-D588-A906-827B59477F8B}"/>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33002ADF-2168-2455-8FF8-6509CE11C66B}"/>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44E89F13-E819-E68E-6FB3-7165DC4C81D3}"/>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6033614C-2178-D57D-A225-B5A579704552}"/>
              </a:ext>
            </a:extLst>
          </p:cNvPr>
          <p:cNvSpPr>
            <a:spLocks noGrp="1"/>
          </p:cNvSpPr>
          <p:nvPr>
            <p:ph type="sldNum" sz="quarter" idx="10"/>
          </p:nvPr>
        </p:nvSpPr>
        <p:spPr/>
        <p:txBody>
          <a:bodyPr/>
          <a:lstStyle/>
          <a:p>
            <a:fld id="{B84E5364-383C-4D49-8034-99B316933CED}" type="slidenum">
              <a:rPr lang="ru-RU" smtClean="0"/>
              <a:t>21</a:t>
            </a:fld>
            <a:endParaRPr lang="ru-RU"/>
          </a:p>
        </p:txBody>
      </p:sp>
    </p:spTree>
    <p:extLst>
      <p:ext uri="{BB962C8B-B14F-4D97-AF65-F5344CB8AC3E}">
        <p14:creationId xmlns:p14="http://schemas.microsoft.com/office/powerpoint/2010/main" val="40432609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AC75CF-EC11-0141-49A1-E77464C48EA8}"/>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169CC53A-4981-A8A7-FA46-80B43306DC55}"/>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2B284B7D-F545-B5E4-0751-B99E8E447BFB}"/>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D9FC69A0-9A69-F46A-B387-AFB003109B7C}"/>
              </a:ext>
            </a:extLst>
          </p:cNvPr>
          <p:cNvSpPr>
            <a:spLocks noGrp="1"/>
          </p:cNvSpPr>
          <p:nvPr>
            <p:ph type="sldNum" sz="quarter" idx="10"/>
          </p:nvPr>
        </p:nvSpPr>
        <p:spPr/>
        <p:txBody>
          <a:bodyPr/>
          <a:lstStyle/>
          <a:p>
            <a:fld id="{B84E5364-383C-4D49-8034-99B316933CED}" type="slidenum">
              <a:rPr lang="ru-RU" smtClean="0"/>
              <a:t>22</a:t>
            </a:fld>
            <a:endParaRPr lang="ru-RU"/>
          </a:p>
        </p:txBody>
      </p:sp>
    </p:spTree>
    <p:extLst>
      <p:ext uri="{BB962C8B-B14F-4D97-AF65-F5344CB8AC3E}">
        <p14:creationId xmlns:p14="http://schemas.microsoft.com/office/powerpoint/2010/main" val="25124423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A5D694-6C63-09BD-0E9A-B53829174A1C}"/>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90ACEA54-5C1F-B84E-395C-F67589EAE218}"/>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BE32C32A-709C-DD83-DD81-8378778F4B65}"/>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13102CCA-863E-8D3B-AEDC-407D031A183F}"/>
              </a:ext>
            </a:extLst>
          </p:cNvPr>
          <p:cNvSpPr>
            <a:spLocks noGrp="1"/>
          </p:cNvSpPr>
          <p:nvPr>
            <p:ph type="sldNum" sz="quarter" idx="10"/>
          </p:nvPr>
        </p:nvSpPr>
        <p:spPr/>
        <p:txBody>
          <a:bodyPr/>
          <a:lstStyle/>
          <a:p>
            <a:fld id="{B84E5364-383C-4D49-8034-99B316933CED}" type="slidenum">
              <a:rPr lang="ru-RU" smtClean="0"/>
              <a:t>23</a:t>
            </a:fld>
            <a:endParaRPr lang="ru-RU"/>
          </a:p>
        </p:txBody>
      </p:sp>
    </p:spTree>
    <p:extLst>
      <p:ext uri="{BB962C8B-B14F-4D97-AF65-F5344CB8AC3E}">
        <p14:creationId xmlns:p14="http://schemas.microsoft.com/office/powerpoint/2010/main" val="23705819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3ED5D4-B352-B307-501F-7D138E6E3365}"/>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844B2CB8-B669-EE04-0AAB-6CBF141A93F6}"/>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6CEEC7B9-46DD-4707-8017-F3CB3505C3A3}"/>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FC23F77B-8965-2E9D-C76E-179B8608F90A}"/>
              </a:ext>
            </a:extLst>
          </p:cNvPr>
          <p:cNvSpPr>
            <a:spLocks noGrp="1"/>
          </p:cNvSpPr>
          <p:nvPr>
            <p:ph type="sldNum" sz="quarter" idx="10"/>
          </p:nvPr>
        </p:nvSpPr>
        <p:spPr/>
        <p:txBody>
          <a:bodyPr/>
          <a:lstStyle/>
          <a:p>
            <a:fld id="{B84E5364-383C-4D49-8034-99B316933CED}" type="slidenum">
              <a:rPr lang="ru-RU" smtClean="0"/>
              <a:t>24</a:t>
            </a:fld>
            <a:endParaRPr lang="ru-RU"/>
          </a:p>
        </p:txBody>
      </p:sp>
    </p:spTree>
    <p:extLst>
      <p:ext uri="{BB962C8B-B14F-4D97-AF65-F5344CB8AC3E}">
        <p14:creationId xmlns:p14="http://schemas.microsoft.com/office/powerpoint/2010/main" val="34298413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8D3C4D-80EE-2EB6-ED99-76252CC85A1F}"/>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F24E89D1-F857-6520-B032-EC88189BF507}"/>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D53C2515-876D-514D-8339-1410CD0C641E}"/>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0ED1DB68-9BFC-ABFE-EB96-05C398DD65E5}"/>
              </a:ext>
            </a:extLst>
          </p:cNvPr>
          <p:cNvSpPr>
            <a:spLocks noGrp="1"/>
          </p:cNvSpPr>
          <p:nvPr>
            <p:ph type="sldNum" sz="quarter" idx="10"/>
          </p:nvPr>
        </p:nvSpPr>
        <p:spPr/>
        <p:txBody>
          <a:bodyPr/>
          <a:lstStyle/>
          <a:p>
            <a:fld id="{B84E5364-383C-4D49-8034-99B316933CED}" type="slidenum">
              <a:rPr lang="ru-RU" smtClean="0"/>
              <a:t>25</a:t>
            </a:fld>
            <a:endParaRPr lang="ru-RU"/>
          </a:p>
        </p:txBody>
      </p:sp>
    </p:spTree>
    <p:extLst>
      <p:ext uri="{BB962C8B-B14F-4D97-AF65-F5344CB8AC3E}">
        <p14:creationId xmlns:p14="http://schemas.microsoft.com/office/powerpoint/2010/main" val="1509641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76F79B-9FB7-5DA0-8171-1A71C7AF77FB}"/>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49990084-8787-C6B5-9AE3-2ADE6600B44F}"/>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8E769F21-C555-A3DB-7FC5-27435D745360}"/>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8E9CEF78-FFD7-2BD4-3CAF-8CA6A4FD5183}"/>
              </a:ext>
            </a:extLst>
          </p:cNvPr>
          <p:cNvSpPr>
            <a:spLocks noGrp="1"/>
          </p:cNvSpPr>
          <p:nvPr>
            <p:ph type="sldNum" sz="quarter" idx="10"/>
          </p:nvPr>
        </p:nvSpPr>
        <p:spPr/>
        <p:txBody>
          <a:bodyPr/>
          <a:lstStyle/>
          <a:p>
            <a:fld id="{B84E5364-383C-4D49-8034-99B316933CED}" type="slidenum">
              <a:rPr lang="ru-RU" smtClean="0"/>
              <a:t>26</a:t>
            </a:fld>
            <a:endParaRPr lang="ru-RU"/>
          </a:p>
        </p:txBody>
      </p:sp>
    </p:spTree>
    <p:extLst>
      <p:ext uri="{BB962C8B-B14F-4D97-AF65-F5344CB8AC3E}">
        <p14:creationId xmlns:p14="http://schemas.microsoft.com/office/powerpoint/2010/main" val="21200913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997414-6805-0B6D-86C5-6E56C68364FE}"/>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53EDD0C8-1269-021D-64E5-7906431658E4}"/>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E107A986-79BD-80E8-AE43-1FB8EE36A9F0}"/>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F25E80A4-420E-A4E9-3342-2A2C8D2BA4C5}"/>
              </a:ext>
            </a:extLst>
          </p:cNvPr>
          <p:cNvSpPr>
            <a:spLocks noGrp="1"/>
          </p:cNvSpPr>
          <p:nvPr>
            <p:ph type="sldNum" sz="quarter" idx="10"/>
          </p:nvPr>
        </p:nvSpPr>
        <p:spPr/>
        <p:txBody>
          <a:bodyPr/>
          <a:lstStyle/>
          <a:p>
            <a:fld id="{B84E5364-383C-4D49-8034-99B316933CED}" type="slidenum">
              <a:rPr lang="ru-RU" smtClean="0"/>
              <a:t>27</a:t>
            </a:fld>
            <a:endParaRPr lang="ru-RU"/>
          </a:p>
        </p:txBody>
      </p:sp>
    </p:spTree>
    <p:extLst>
      <p:ext uri="{BB962C8B-B14F-4D97-AF65-F5344CB8AC3E}">
        <p14:creationId xmlns:p14="http://schemas.microsoft.com/office/powerpoint/2010/main" val="36831704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32F7D9-BE46-A157-4366-798FBEC21D4A}"/>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94CDD27C-DC81-1878-4213-9BFBB6391B3D}"/>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30933903-7306-3D8E-6852-9AF3D7D23452}"/>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76274525-EFD0-5C0F-1EFC-2BE9E998C137}"/>
              </a:ext>
            </a:extLst>
          </p:cNvPr>
          <p:cNvSpPr>
            <a:spLocks noGrp="1"/>
          </p:cNvSpPr>
          <p:nvPr>
            <p:ph type="sldNum" sz="quarter" idx="10"/>
          </p:nvPr>
        </p:nvSpPr>
        <p:spPr/>
        <p:txBody>
          <a:bodyPr/>
          <a:lstStyle/>
          <a:p>
            <a:fld id="{B84E5364-383C-4D49-8034-99B316933CED}" type="slidenum">
              <a:rPr lang="ru-RU" smtClean="0"/>
              <a:t>28</a:t>
            </a:fld>
            <a:endParaRPr lang="ru-RU"/>
          </a:p>
        </p:txBody>
      </p:sp>
    </p:spTree>
    <p:extLst>
      <p:ext uri="{BB962C8B-B14F-4D97-AF65-F5344CB8AC3E}">
        <p14:creationId xmlns:p14="http://schemas.microsoft.com/office/powerpoint/2010/main" val="20099092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121860-79AC-D1B0-AFBE-992E027A2D20}"/>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2C01113F-D2D4-5A31-9149-81C314B2A38D}"/>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69FAE589-6E66-4B2C-6A74-68D188DC69EF}"/>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DAC783FF-5729-E8C4-2BC8-D6E39D964701}"/>
              </a:ext>
            </a:extLst>
          </p:cNvPr>
          <p:cNvSpPr>
            <a:spLocks noGrp="1"/>
          </p:cNvSpPr>
          <p:nvPr>
            <p:ph type="sldNum" sz="quarter" idx="10"/>
          </p:nvPr>
        </p:nvSpPr>
        <p:spPr/>
        <p:txBody>
          <a:bodyPr/>
          <a:lstStyle/>
          <a:p>
            <a:fld id="{B84E5364-383C-4D49-8034-99B316933CED}" type="slidenum">
              <a:rPr lang="ru-RU" smtClean="0"/>
              <a:t>29</a:t>
            </a:fld>
            <a:endParaRPr lang="ru-RU"/>
          </a:p>
        </p:txBody>
      </p:sp>
    </p:spTree>
    <p:extLst>
      <p:ext uri="{BB962C8B-B14F-4D97-AF65-F5344CB8AC3E}">
        <p14:creationId xmlns:p14="http://schemas.microsoft.com/office/powerpoint/2010/main" val="331605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693A80-5011-252E-9143-7CF032698457}"/>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CB8E759A-170A-EC73-C2E4-9DA2AE76EAD8}"/>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1F7E2D62-9764-3924-338E-2DD43035EA44}"/>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6EAD9A0F-ED23-A841-5EC8-13604BE1F288}"/>
              </a:ext>
            </a:extLst>
          </p:cNvPr>
          <p:cNvSpPr>
            <a:spLocks noGrp="1"/>
          </p:cNvSpPr>
          <p:nvPr>
            <p:ph type="sldNum" sz="quarter" idx="10"/>
          </p:nvPr>
        </p:nvSpPr>
        <p:spPr/>
        <p:txBody>
          <a:bodyPr/>
          <a:lstStyle/>
          <a:p>
            <a:fld id="{B84E5364-383C-4D49-8034-99B316933CED}" type="slidenum">
              <a:rPr lang="ru-RU" smtClean="0"/>
              <a:t>3</a:t>
            </a:fld>
            <a:endParaRPr lang="ru-RU"/>
          </a:p>
        </p:txBody>
      </p:sp>
    </p:spTree>
    <p:extLst>
      <p:ext uri="{BB962C8B-B14F-4D97-AF65-F5344CB8AC3E}">
        <p14:creationId xmlns:p14="http://schemas.microsoft.com/office/powerpoint/2010/main" val="39631276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037AE3-F3F1-D129-F13A-3301CCF199CA}"/>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76BC3293-4902-1C37-E807-3DA89868BB8B}"/>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EC5A59CC-5B1E-64AD-D1E3-F2C205A5A10D}"/>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66F2BADE-E54A-DFFC-9A3C-C6E4D282AC2A}"/>
              </a:ext>
            </a:extLst>
          </p:cNvPr>
          <p:cNvSpPr>
            <a:spLocks noGrp="1"/>
          </p:cNvSpPr>
          <p:nvPr>
            <p:ph type="sldNum" sz="quarter" idx="10"/>
          </p:nvPr>
        </p:nvSpPr>
        <p:spPr/>
        <p:txBody>
          <a:bodyPr/>
          <a:lstStyle/>
          <a:p>
            <a:fld id="{B84E5364-383C-4D49-8034-99B316933CED}" type="slidenum">
              <a:rPr lang="ru-RU" smtClean="0"/>
              <a:t>30</a:t>
            </a:fld>
            <a:endParaRPr lang="ru-RU"/>
          </a:p>
        </p:txBody>
      </p:sp>
    </p:spTree>
    <p:extLst>
      <p:ext uri="{BB962C8B-B14F-4D97-AF65-F5344CB8AC3E}">
        <p14:creationId xmlns:p14="http://schemas.microsoft.com/office/powerpoint/2010/main" val="273790433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6BB680-8A86-53E7-328B-11E7AC85E9FA}"/>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FC0107F3-081B-6F6E-E1B8-C8AEB794CBA4}"/>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96408DDD-7F2E-21EE-F456-AB6E17769728}"/>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29A2AED7-B5E9-0F55-C0F3-A95AEF59A6D7}"/>
              </a:ext>
            </a:extLst>
          </p:cNvPr>
          <p:cNvSpPr>
            <a:spLocks noGrp="1"/>
          </p:cNvSpPr>
          <p:nvPr>
            <p:ph type="sldNum" sz="quarter" idx="10"/>
          </p:nvPr>
        </p:nvSpPr>
        <p:spPr/>
        <p:txBody>
          <a:bodyPr/>
          <a:lstStyle/>
          <a:p>
            <a:fld id="{B84E5364-383C-4D49-8034-99B316933CED}" type="slidenum">
              <a:rPr lang="ru-RU" smtClean="0"/>
              <a:t>31</a:t>
            </a:fld>
            <a:endParaRPr lang="ru-RU"/>
          </a:p>
        </p:txBody>
      </p:sp>
    </p:spTree>
    <p:extLst>
      <p:ext uri="{BB962C8B-B14F-4D97-AF65-F5344CB8AC3E}">
        <p14:creationId xmlns:p14="http://schemas.microsoft.com/office/powerpoint/2010/main" val="35866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AC3720-0AA1-3031-B7D2-6EA20D53E6A2}"/>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E792C376-A1BC-D3DB-53A2-DBE6A9014816}"/>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77095A64-9268-5ACB-AC97-EC9986E955F2}"/>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3C17710B-B919-6DD4-11E5-71FF4681344E}"/>
              </a:ext>
            </a:extLst>
          </p:cNvPr>
          <p:cNvSpPr>
            <a:spLocks noGrp="1"/>
          </p:cNvSpPr>
          <p:nvPr>
            <p:ph type="sldNum" sz="quarter" idx="10"/>
          </p:nvPr>
        </p:nvSpPr>
        <p:spPr/>
        <p:txBody>
          <a:bodyPr/>
          <a:lstStyle/>
          <a:p>
            <a:fld id="{B84E5364-383C-4D49-8034-99B316933CED}" type="slidenum">
              <a:rPr lang="ru-RU" smtClean="0"/>
              <a:t>32</a:t>
            </a:fld>
            <a:endParaRPr lang="ru-RU"/>
          </a:p>
        </p:txBody>
      </p:sp>
    </p:spTree>
    <p:extLst>
      <p:ext uri="{BB962C8B-B14F-4D97-AF65-F5344CB8AC3E}">
        <p14:creationId xmlns:p14="http://schemas.microsoft.com/office/powerpoint/2010/main" val="5375447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68F8E5-0431-A501-3A4F-67EC422ADC26}"/>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767A28C4-7289-8B39-143D-E9EC2D8FB9A9}"/>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AA8A7EEB-32F2-B8EE-C544-32A233CDD53D}"/>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499C7F17-ADBE-38D4-D43A-ACB3480E00CA}"/>
              </a:ext>
            </a:extLst>
          </p:cNvPr>
          <p:cNvSpPr>
            <a:spLocks noGrp="1"/>
          </p:cNvSpPr>
          <p:nvPr>
            <p:ph type="sldNum" sz="quarter" idx="10"/>
          </p:nvPr>
        </p:nvSpPr>
        <p:spPr/>
        <p:txBody>
          <a:bodyPr/>
          <a:lstStyle/>
          <a:p>
            <a:fld id="{B84E5364-383C-4D49-8034-99B316933CED}" type="slidenum">
              <a:rPr lang="ru-RU" smtClean="0"/>
              <a:t>33</a:t>
            </a:fld>
            <a:endParaRPr lang="ru-RU"/>
          </a:p>
        </p:txBody>
      </p:sp>
    </p:spTree>
    <p:extLst>
      <p:ext uri="{BB962C8B-B14F-4D97-AF65-F5344CB8AC3E}">
        <p14:creationId xmlns:p14="http://schemas.microsoft.com/office/powerpoint/2010/main" val="319791813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B42719-7E4D-FBCA-2416-E886D6118C52}"/>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7255A098-400E-56CC-1301-BE592669B3CC}"/>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7B0A0B1C-2AFD-3EE5-3EF6-4172B76D6E68}"/>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BFE853EA-2B1F-C03A-839B-D9B24D8C10F5}"/>
              </a:ext>
            </a:extLst>
          </p:cNvPr>
          <p:cNvSpPr>
            <a:spLocks noGrp="1"/>
          </p:cNvSpPr>
          <p:nvPr>
            <p:ph type="sldNum" sz="quarter" idx="10"/>
          </p:nvPr>
        </p:nvSpPr>
        <p:spPr/>
        <p:txBody>
          <a:bodyPr/>
          <a:lstStyle/>
          <a:p>
            <a:fld id="{B84E5364-383C-4D49-8034-99B316933CED}" type="slidenum">
              <a:rPr lang="ru-RU" smtClean="0"/>
              <a:t>34</a:t>
            </a:fld>
            <a:endParaRPr lang="ru-RU"/>
          </a:p>
        </p:txBody>
      </p:sp>
    </p:spTree>
    <p:extLst>
      <p:ext uri="{BB962C8B-B14F-4D97-AF65-F5344CB8AC3E}">
        <p14:creationId xmlns:p14="http://schemas.microsoft.com/office/powerpoint/2010/main" val="44797589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3EB3B3E-A44E-C5B0-1DEB-70B96B5166D5}"/>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2F3AA932-ED35-047E-DB77-55E8BE1F39F5}"/>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C8857B50-0728-32E3-3239-C9A8D3616EE9}"/>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48697C97-754F-85B3-A8C2-D90BE12B7B06}"/>
              </a:ext>
            </a:extLst>
          </p:cNvPr>
          <p:cNvSpPr>
            <a:spLocks noGrp="1"/>
          </p:cNvSpPr>
          <p:nvPr>
            <p:ph type="sldNum" sz="quarter" idx="10"/>
          </p:nvPr>
        </p:nvSpPr>
        <p:spPr/>
        <p:txBody>
          <a:bodyPr/>
          <a:lstStyle/>
          <a:p>
            <a:fld id="{B84E5364-383C-4D49-8034-99B316933CED}" type="slidenum">
              <a:rPr lang="ru-RU" smtClean="0"/>
              <a:t>35</a:t>
            </a:fld>
            <a:endParaRPr lang="ru-RU"/>
          </a:p>
        </p:txBody>
      </p:sp>
    </p:spTree>
    <p:extLst>
      <p:ext uri="{BB962C8B-B14F-4D97-AF65-F5344CB8AC3E}">
        <p14:creationId xmlns:p14="http://schemas.microsoft.com/office/powerpoint/2010/main" val="198135558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787AC7-DC5D-0427-0662-AA1A6A1DAED0}"/>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B444340C-F0C7-D779-3A3E-FEF02950687F}"/>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54ACD281-7C64-42A7-ABEB-38894BBE3AA1}"/>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7330D287-D47C-DEC6-72F0-260FCB86E78F}"/>
              </a:ext>
            </a:extLst>
          </p:cNvPr>
          <p:cNvSpPr>
            <a:spLocks noGrp="1"/>
          </p:cNvSpPr>
          <p:nvPr>
            <p:ph type="sldNum" sz="quarter" idx="10"/>
          </p:nvPr>
        </p:nvSpPr>
        <p:spPr/>
        <p:txBody>
          <a:bodyPr/>
          <a:lstStyle/>
          <a:p>
            <a:fld id="{B84E5364-383C-4D49-8034-99B316933CED}" type="slidenum">
              <a:rPr lang="ru-RU" smtClean="0"/>
              <a:t>36</a:t>
            </a:fld>
            <a:endParaRPr lang="ru-RU"/>
          </a:p>
        </p:txBody>
      </p:sp>
    </p:spTree>
    <p:extLst>
      <p:ext uri="{BB962C8B-B14F-4D97-AF65-F5344CB8AC3E}">
        <p14:creationId xmlns:p14="http://schemas.microsoft.com/office/powerpoint/2010/main" val="346460280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33F146-2E9A-D763-344A-14BB9AF67073}"/>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3BB83E30-4CF0-2CC7-5D76-5B3696A15F91}"/>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A68C0936-2B5D-1D36-10F1-FC3CE7A8D5A4}"/>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99EC6CBC-22C0-14D7-2AFB-CF0A42657D9E}"/>
              </a:ext>
            </a:extLst>
          </p:cNvPr>
          <p:cNvSpPr>
            <a:spLocks noGrp="1"/>
          </p:cNvSpPr>
          <p:nvPr>
            <p:ph type="sldNum" sz="quarter" idx="10"/>
          </p:nvPr>
        </p:nvSpPr>
        <p:spPr/>
        <p:txBody>
          <a:bodyPr/>
          <a:lstStyle/>
          <a:p>
            <a:fld id="{B84E5364-383C-4D49-8034-99B316933CED}" type="slidenum">
              <a:rPr lang="ru-RU" smtClean="0"/>
              <a:t>37</a:t>
            </a:fld>
            <a:endParaRPr lang="ru-RU"/>
          </a:p>
        </p:txBody>
      </p:sp>
    </p:spTree>
    <p:extLst>
      <p:ext uri="{BB962C8B-B14F-4D97-AF65-F5344CB8AC3E}">
        <p14:creationId xmlns:p14="http://schemas.microsoft.com/office/powerpoint/2010/main" val="341860392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0F36C1-23CB-3909-D85C-A7E2DE81FDEF}"/>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0B6CE5F8-A298-9337-E4C9-83EA30920245}"/>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A7680D9C-9CC3-13FB-17AA-75B6D47A2C61}"/>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1AF66225-42FD-4B32-A565-700370CC0E0E}"/>
              </a:ext>
            </a:extLst>
          </p:cNvPr>
          <p:cNvSpPr>
            <a:spLocks noGrp="1"/>
          </p:cNvSpPr>
          <p:nvPr>
            <p:ph type="sldNum" sz="quarter" idx="10"/>
          </p:nvPr>
        </p:nvSpPr>
        <p:spPr/>
        <p:txBody>
          <a:bodyPr/>
          <a:lstStyle/>
          <a:p>
            <a:fld id="{B84E5364-383C-4D49-8034-99B316933CED}" type="slidenum">
              <a:rPr lang="ru-RU" smtClean="0"/>
              <a:t>38</a:t>
            </a:fld>
            <a:endParaRPr lang="ru-RU"/>
          </a:p>
        </p:txBody>
      </p:sp>
    </p:spTree>
    <p:extLst>
      <p:ext uri="{BB962C8B-B14F-4D97-AF65-F5344CB8AC3E}">
        <p14:creationId xmlns:p14="http://schemas.microsoft.com/office/powerpoint/2010/main" val="24331130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60CC49-E8B8-7502-6EAE-1F4F7C7419F6}"/>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58953336-B015-D2FC-7661-3EDBB7A07813}"/>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0E93D2F7-CB25-F891-9EDE-9338C4633094}"/>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D31C8794-13F0-1DF6-C6C1-5162F86992DA}"/>
              </a:ext>
            </a:extLst>
          </p:cNvPr>
          <p:cNvSpPr>
            <a:spLocks noGrp="1"/>
          </p:cNvSpPr>
          <p:nvPr>
            <p:ph type="sldNum" sz="quarter" idx="10"/>
          </p:nvPr>
        </p:nvSpPr>
        <p:spPr/>
        <p:txBody>
          <a:bodyPr/>
          <a:lstStyle/>
          <a:p>
            <a:fld id="{B84E5364-383C-4D49-8034-99B316933CED}" type="slidenum">
              <a:rPr lang="ru-RU" smtClean="0"/>
              <a:t>39</a:t>
            </a:fld>
            <a:endParaRPr lang="ru-RU"/>
          </a:p>
        </p:txBody>
      </p:sp>
    </p:spTree>
    <p:extLst>
      <p:ext uri="{BB962C8B-B14F-4D97-AF65-F5344CB8AC3E}">
        <p14:creationId xmlns:p14="http://schemas.microsoft.com/office/powerpoint/2010/main" val="31227699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C9D860-1EA7-A272-09F8-66F923D44E5A}"/>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EB291361-3CCA-DA48-4271-9A03187EDB30}"/>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C79262B0-BF90-8B8A-15B7-F9DDBAC1581D}"/>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E99B78CC-BD88-6CFE-9BED-FAB5DFB942F2}"/>
              </a:ext>
            </a:extLst>
          </p:cNvPr>
          <p:cNvSpPr>
            <a:spLocks noGrp="1"/>
          </p:cNvSpPr>
          <p:nvPr>
            <p:ph type="sldNum" sz="quarter" idx="10"/>
          </p:nvPr>
        </p:nvSpPr>
        <p:spPr/>
        <p:txBody>
          <a:bodyPr/>
          <a:lstStyle/>
          <a:p>
            <a:fld id="{B84E5364-383C-4D49-8034-99B316933CED}" type="slidenum">
              <a:rPr lang="ru-RU" smtClean="0"/>
              <a:t>4</a:t>
            </a:fld>
            <a:endParaRPr lang="ru-RU"/>
          </a:p>
        </p:txBody>
      </p:sp>
    </p:spTree>
    <p:extLst>
      <p:ext uri="{BB962C8B-B14F-4D97-AF65-F5344CB8AC3E}">
        <p14:creationId xmlns:p14="http://schemas.microsoft.com/office/powerpoint/2010/main" val="52771744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C0F94E-329C-4555-1222-3BF1435653E0}"/>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AA4F3CFA-A6B2-409C-6C08-A4C2A9EF7F78}"/>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34D7B310-1E85-E25D-0574-AF5AAF8D49C3}"/>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18B1F23F-A193-0DED-DADF-9D23CA54DB7B}"/>
              </a:ext>
            </a:extLst>
          </p:cNvPr>
          <p:cNvSpPr>
            <a:spLocks noGrp="1"/>
          </p:cNvSpPr>
          <p:nvPr>
            <p:ph type="sldNum" sz="quarter" idx="10"/>
          </p:nvPr>
        </p:nvSpPr>
        <p:spPr/>
        <p:txBody>
          <a:bodyPr/>
          <a:lstStyle/>
          <a:p>
            <a:fld id="{B84E5364-383C-4D49-8034-99B316933CED}" type="slidenum">
              <a:rPr lang="ru-RU" smtClean="0"/>
              <a:t>40</a:t>
            </a:fld>
            <a:endParaRPr lang="ru-RU"/>
          </a:p>
        </p:txBody>
      </p:sp>
    </p:spTree>
    <p:extLst>
      <p:ext uri="{BB962C8B-B14F-4D97-AF65-F5344CB8AC3E}">
        <p14:creationId xmlns:p14="http://schemas.microsoft.com/office/powerpoint/2010/main" val="126238488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692239-1C36-C5F2-2C33-0510F58FAF6F}"/>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18758736-3606-44A5-F3B7-97BC472CED2C}"/>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A2C4142C-BE94-44A9-B41F-526EF3DB2398}"/>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1214904C-2E9D-829B-0D92-170ADE2329BD}"/>
              </a:ext>
            </a:extLst>
          </p:cNvPr>
          <p:cNvSpPr>
            <a:spLocks noGrp="1"/>
          </p:cNvSpPr>
          <p:nvPr>
            <p:ph type="sldNum" sz="quarter" idx="10"/>
          </p:nvPr>
        </p:nvSpPr>
        <p:spPr/>
        <p:txBody>
          <a:bodyPr/>
          <a:lstStyle/>
          <a:p>
            <a:fld id="{B84E5364-383C-4D49-8034-99B316933CED}" type="slidenum">
              <a:rPr lang="ru-RU" smtClean="0"/>
              <a:t>41</a:t>
            </a:fld>
            <a:endParaRPr lang="ru-RU"/>
          </a:p>
        </p:txBody>
      </p:sp>
    </p:spTree>
    <p:extLst>
      <p:ext uri="{BB962C8B-B14F-4D97-AF65-F5344CB8AC3E}">
        <p14:creationId xmlns:p14="http://schemas.microsoft.com/office/powerpoint/2010/main" val="160291227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A2A839-E754-3F22-0C5B-EA606BEE05A9}"/>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EBC51644-D289-1A18-919F-F3A7EA6A0904}"/>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8D62AA2D-1882-42CE-CEF3-0F42F6219F27}"/>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D4F4F773-45EF-E5F9-E518-5FF3B044A16D}"/>
              </a:ext>
            </a:extLst>
          </p:cNvPr>
          <p:cNvSpPr>
            <a:spLocks noGrp="1"/>
          </p:cNvSpPr>
          <p:nvPr>
            <p:ph type="sldNum" sz="quarter" idx="10"/>
          </p:nvPr>
        </p:nvSpPr>
        <p:spPr/>
        <p:txBody>
          <a:bodyPr/>
          <a:lstStyle/>
          <a:p>
            <a:fld id="{B84E5364-383C-4D49-8034-99B316933CED}" type="slidenum">
              <a:rPr lang="ru-RU" smtClean="0"/>
              <a:t>42</a:t>
            </a:fld>
            <a:endParaRPr lang="ru-RU"/>
          </a:p>
        </p:txBody>
      </p:sp>
    </p:spTree>
    <p:extLst>
      <p:ext uri="{BB962C8B-B14F-4D97-AF65-F5344CB8AC3E}">
        <p14:creationId xmlns:p14="http://schemas.microsoft.com/office/powerpoint/2010/main" val="53636756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BCF8FC-1C3C-D3C7-8989-4308F31556DB}"/>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63B3227A-909B-0F7B-4640-C5F86A382467}"/>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12BC212E-5175-FDC1-B6F5-B39C238749BF}"/>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AE03089D-6732-6042-5795-496B1539621F}"/>
              </a:ext>
            </a:extLst>
          </p:cNvPr>
          <p:cNvSpPr>
            <a:spLocks noGrp="1"/>
          </p:cNvSpPr>
          <p:nvPr>
            <p:ph type="sldNum" sz="quarter" idx="10"/>
          </p:nvPr>
        </p:nvSpPr>
        <p:spPr/>
        <p:txBody>
          <a:bodyPr/>
          <a:lstStyle/>
          <a:p>
            <a:fld id="{B84E5364-383C-4D49-8034-99B316933CED}" type="slidenum">
              <a:rPr lang="ru-RU" smtClean="0"/>
              <a:t>43</a:t>
            </a:fld>
            <a:endParaRPr lang="ru-RU"/>
          </a:p>
        </p:txBody>
      </p:sp>
    </p:spTree>
    <p:extLst>
      <p:ext uri="{BB962C8B-B14F-4D97-AF65-F5344CB8AC3E}">
        <p14:creationId xmlns:p14="http://schemas.microsoft.com/office/powerpoint/2010/main" val="25443781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D74572-E9E8-DCCA-6DA4-B84E0E8A582B}"/>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AE2C68ED-0CCA-AF7A-7AD7-CBD7BF8A114B}"/>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26E8EDAB-7837-B8CF-0584-856E50A72BA3}"/>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AAD91155-85E5-8E14-C9B1-F88A7154671B}"/>
              </a:ext>
            </a:extLst>
          </p:cNvPr>
          <p:cNvSpPr>
            <a:spLocks noGrp="1"/>
          </p:cNvSpPr>
          <p:nvPr>
            <p:ph type="sldNum" sz="quarter" idx="10"/>
          </p:nvPr>
        </p:nvSpPr>
        <p:spPr/>
        <p:txBody>
          <a:bodyPr/>
          <a:lstStyle/>
          <a:p>
            <a:fld id="{B84E5364-383C-4D49-8034-99B316933CED}" type="slidenum">
              <a:rPr lang="ru-RU" smtClean="0"/>
              <a:t>44</a:t>
            </a:fld>
            <a:endParaRPr lang="ru-RU"/>
          </a:p>
        </p:txBody>
      </p:sp>
    </p:spTree>
    <p:extLst>
      <p:ext uri="{BB962C8B-B14F-4D97-AF65-F5344CB8AC3E}">
        <p14:creationId xmlns:p14="http://schemas.microsoft.com/office/powerpoint/2010/main" val="193499880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39B18F-D3B1-054E-500A-59B303F2D62D}"/>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950BC363-5163-EC72-728C-65E4B61F8C91}"/>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12E56E52-E565-15B9-DC7B-4623CFA95D07}"/>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EB5B1915-1337-E3A5-7F81-4060FDE1B38B}"/>
              </a:ext>
            </a:extLst>
          </p:cNvPr>
          <p:cNvSpPr>
            <a:spLocks noGrp="1"/>
          </p:cNvSpPr>
          <p:nvPr>
            <p:ph type="sldNum" sz="quarter" idx="10"/>
          </p:nvPr>
        </p:nvSpPr>
        <p:spPr/>
        <p:txBody>
          <a:bodyPr/>
          <a:lstStyle/>
          <a:p>
            <a:fld id="{B84E5364-383C-4D49-8034-99B316933CED}" type="slidenum">
              <a:rPr lang="ru-RU" smtClean="0"/>
              <a:t>45</a:t>
            </a:fld>
            <a:endParaRPr lang="ru-RU"/>
          </a:p>
        </p:txBody>
      </p:sp>
    </p:spTree>
    <p:extLst>
      <p:ext uri="{BB962C8B-B14F-4D97-AF65-F5344CB8AC3E}">
        <p14:creationId xmlns:p14="http://schemas.microsoft.com/office/powerpoint/2010/main" val="280620678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C61187-C6F8-737B-1027-67BD49D1F6A2}"/>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561D62B0-D8DC-A46B-8531-CA2BCD7F5444}"/>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98EBD5C6-D291-88A9-32C5-9CA02FD39B4B}"/>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925EEA54-51CC-8F11-187C-59547D461FD4}"/>
              </a:ext>
            </a:extLst>
          </p:cNvPr>
          <p:cNvSpPr>
            <a:spLocks noGrp="1"/>
          </p:cNvSpPr>
          <p:nvPr>
            <p:ph type="sldNum" sz="quarter" idx="10"/>
          </p:nvPr>
        </p:nvSpPr>
        <p:spPr/>
        <p:txBody>
          <a:bodyPr/>
          <a:lstStyle/>
          <a:p>
            <a:fld id="{B84E5364-383C-4D49-8034-99B316933CED}" type="slidenum">
              <a:rPr lang="ru-RU" smtClean="0"/>
              <a:t>46</a:t>
            </a:fld>
            <a:endParaRPr lang="ru-RU"/>
          </a:p>
        </p:txBody>
      </p:sp>
    </p:spTree>
    <p:extLst>
      <p:ext uri="{BB962C8B-B14F-4D97-AF65-F5344CB8AC3E}">
        <p14:creationId xmlns:p14="http://schemas.microsoft.com/office/powerpoint/2010/main" val="285781676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1E0A3E-7C0E-18F9-6A42-EE854F1CF0B5}"/>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70F9A4CD-1516-AE5E-3B8D-C1B67781A835}"/>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B4FF9F01-959D-79B6-8785-DF410E2DA75E}"/>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1A51B7F7-EEEE-B6BC-50DE-977D0DB8136C}"/>
              </a:ext>
            </a:extLst>
          </p:cNvPr>
          <p:cNvSpPr>
            <a:spLocks noGrp="1"/>
          </p:cNvSpPr>
          <p:nvPr>
            <p:ph type="sldNum" sz="quarter" idx="10"/>
          </p:nvPr>
        </p:nvSpPr>
        <p:spPr/>
        <p:txBody>
          <a:bodyPr/>
          <a:lstStyle/>
          <a:p>
            <a:fld id="{B84E5364-383C-4D49-8034-99B316933CED}" type="slidenum">
              <a:rPr lang="ru-RU" smtClean="0"/>
              <a:t>47</a:t>
            </a:fld>
            <a:endParaRPr lang="ru-RU"/>
          </a:p>
        </p:txBody>
      </p:sp>
    </p:spTree>
    <p:extLst>
      <p:ext uri="{BB962C8B-B14F-4D97-AF65-F5344CB8AC3E}">
        <p14:creationId xmlns:p14="http://schemas.microsoft.com/office/powerpoint/2010/main" val="70145278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2B3D54B-44DD-D21B-47BA-038C1F222DD5}"/>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CBA41FE7-0889-CA75-A7FD-0F16CFB0371F}"/>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4FEF2DAD-485E-E9FC-6F0E-4A47F932A397}"/>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ADB09985-BC87-0556-7A00-DC727D727400}"/>
              </a:ext>
            </a:extLst>
          </p:cNvPr>
          <p:cNvSpPr>
            <a:spLocks noGrp="1"/>
          </p:cNvSpPr>
          <p:nvPr>
            <p:ph type="sldNum" sz="quarter" idx="10"/>
          </p:nvPr>
        </p:nvSpPr>
        <p:spPr/>
        <p:txBody>
          <a:bodyPr/>
          <a:lstStyle/>
          <a:p>
            <a:fld id="{B84E5364-383C-4D49-8034-99B316933CED}" type="slidenum">
              <a:rPr lang="ru-RU" smtClean="0"/>
              <a:t>48</a:t>
            </a:fld>
            <a:endParaRPr lang="ru-RU"/>
          </a:p>
        </p:txBody>
      </p:sp>
    </p:spTree>
    <p:extLst>
      <p:ext uri="{BB962C8B-B14F-4D97-AF65-F5344CB8AC3E}">
        <p14:creationId xmlns:p14="http://schemas.microsoft.com/office/powerpoint/2010/main" val="344471068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EB7900-B200-6599-DD0C-55D525AE1E56}"/>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2243057D-4B5E-BA08-9AAA-ED7F978754A3}"/>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CCE22E06-0D46-DAD6-14AE-8F6D6452FEE9}"/>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16E71C4A-D5F3-2DE3-36C9-5015EB82B41E}"/>
              </a:ext>
            </a:extLst>
          </p:cNvPr>
          <p:cNvSpPr>
            <a:spLocks noGrp="1"/>
          </p:cNvSpPr>
          <p:nvPr>
            <p:ph type="sldNum" sz="quarter" idx="10"/>
          </p:nvPr>
        </p:nvSpPr>
        <p:spPr/>
        <p:txBody>
          <a:bodyPr/>
          <a:lstStyle/>
          <a:p>
            <a:fld id="{B84E5364-383C-4D49-8034-99B316933CED}" type="slidenum">
              <a:rPr lang="ru-RU" smtClean="0"/>
              <a:t>49</a:t>
            </a:fld>
            <a:endParaRPr lang="ru-RU"/>
          </a:p>
        </p:txBody>
      </p:sp>
    </p:spTree>
    <p:extLst>
      <p:ext uri="{BB962C8B-B14F-4D97-AF65-F5344CB8AC3E}">
        <p14:creationId xmlns:p14="http://schemas.microsoft.com/office/powerpoint/2010/main" val="20187998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B44869-BFAD-14B2-E2B2-01D33690C3B3}"/>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44E07F38-5AF9-CA7A-25F5-19676196429F}"/>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7FC0B2EE-4994-B52A-AF40-E51F9F4C0C66}"/>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CF83D277-8BC1-28AD-A71C-CFC50BB00271}"/>
              </a:ext>
            </a:extLst>
          </p:cNvPr>
          <p:cNvSpPr>
            <a:spLocks noGrp="1"/>
          </p:cNvSpPr>
          <p:nvPr>
            <p:ph type="sldNum" sz="quarter" idx="10"/>
          </p:nvPr>
        </p:nvSpPr>
        <p:spPr/>
        <p:txBody>
          <a:bodyPr/>
          <a:lstStyle/>
          <a:p>
            <a:fld id="{B84E5364-383C-4D49-8034-99B316933CED}" type="slidenum">
              <a:rPr lang="ru-RU" smtClean="0"/>
              <a:t>5</a:t>
            </a:fld>
            <a:endParaRPr lang="ru-RU"/>
          </a:p>
        </p:txBody>
      </p:sp>
    </p:spTree>
    <p:extLst>
      <p:ext uri="{BB962C8B-B14F-4D97-AF65-F5344CB8AC3E}">
        <p14:creationId xmlns:p14="http://schemas.microsoft.com/office/powerpoint/2010/main" val="358778812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D12536-5447-8281-8AD9-2CCE6B84E214}"/>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ED3404B6-17CF-A3C9-D138-51D74CBBFCC6}"/>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BFBEDCC1-C91C-A022-2FBB-BBC8C1437FFC}"/>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A545309E-7B17-EA27-1EA2-4251E9C2D6BC}"/>
              </a:ext>
            </a:extLst>
          </p:cNvPr>
          <p:cNvSpPr>
            <a:spLocks noGrp="1"/>
          </p:cNvSpPr>
          <p:nvPr>
            <p:ph type="sldNum" sz="quarter" idx="10"/>
          </p:nvPr>
        </p:nvSpPr>
        <p:spPr/>
        <p:txBody>
          <a:bodyPr/>
          <a:lstStyle/>
          <a:p>
            <a:fld id="{B84E5364-383C-4D49-8034-99B316933CED}" type="slidenum">
              <a:rPr lang="ru-RU" smtClean="0"/>
              <a:t>50</a:t>
            </a:fld>
            <a:endParaRPr lang="ru-RU"/>
          </a:p>
        </p:txBody>
      </p:sp>
    </p:spTree>
    <p:extLst>
      <p:ext uri="{BB962C8B-B14F-4D97-AF65-F5344CB8AC3E}">
        <p14:creationId xmlns:p14="http://schemas.microsoft.com/office/powerpoint/2010/main" val="1449239746"/>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979AEF-3E00-913D-514F-F66AF64E75F8}"/>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9CB30913-1220-6414-5EF6-A233CD219905}"/>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495085AD-86ED-AE02-DBFE-4503515663F2}"/>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874F995D-3992-DEF4-7592-A22F736D4E8D}"/>
              </a:ext>
            </a:extLst>
          </p:cNvPr>
          <p:cNvSpPr>
            <a:spLocks noGrp="1"/>
          </p:cNvSpPr>
          <p:nvPr>
            <p:ph type="sldNum" sz="quarter" idx="10"/>
          </p:nvPr>
        </p:nvSpPr>
        <p:spPr/>
        <p:txBody>
          <a:bodyPr/>
          <a:lstStyle/>
          <a:p>
            <a:fld id="{B84E5364-383C-4D49-8034-99B316933CED}" type="slidenum">
              <a:rPr lang="ru-RU" smtClean="0"/>
              <a:t>51</a:t>
            </a:fld>
            <a:endParaRPr lang="ru-RU"/>
          </a:p>
        </p:txBody>
      </p:sp>
    </p:spTree>
    <p:extLst>
      <p:ext uri="{BB962C8B-B14F-4D97-AF65-F5344CB8AC3E}">
        <p14:creationId xmlns:p14="http://schemas.microsoft.com/office/powerpoint/2010/main" val="411514680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E9A7F0-B716-8001-B076-0324EE20B11F}"/>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E3914074-090E-A492-524D-50AACF79CB92}"/>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0E77418C-D109-EA5B-58BA-E6172B465DC9}"/>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662E3425-C5C7-24E3-9454-E02AE2F6CFBD}"/>
              </a:ext>
            </a:extLst>
          </p:cNvPr>
          <p:cNvSpPr>
            <a:spLocks noGrp="1"/>
          </p:cNvSpPr>
          <p:nvPr>
            <p:ph type="sldNum" sz="quarter" idx="10"/>
          </p:nvPr>
        </p:nvSpPr>
        <p:spPr/>
        <p:txBody>
          <a:bodyPr/>
          <a:lstStyle/>
          <a:p>
            <a:fld id="{B84E5364-383C-4D49-8034-99B316933CED}" type="slidenum">
              <a:rPr lang="ru-RU" smtClean="0"/>
              <a:t>52</a:t>
            </a:fld>
            <a:endParaRPr lang="ru-RU"/>
          </a:p>
        </p:txBody>
      </p:sp>
    </p:spTree>
    <p:extLst>
      <p:ext uri="{BB962C8B-B14F-4D97-AF65-F5344CB8AC3E}">
        <p14:creationId xmlns:p14="http://schemas.microsoft.com/office/powerpoint/2010/main" val="4833833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084E47-E014-709A-49BA-DAB4E3641C48}"/>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D4B221D3-CB9C-3F71-21E5-A3202A2F7B71}"/>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AAF0D814-BD67-3BE6-F62E-06317270B75F}"/>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A903A9A4-43CA-AF60-7BF3-1DB6E4CC89B9}"/>
              </a:ext>
            </a:extLst>
          </p:cNvPr>
          <p:cNvSpPr>
            <a:spLocks noGrp="1"/>
          </p:cNvSpPr>
          <p:nvPr>
            <p:ph type="sldNum" sz="quarter" idx="10"/>
          </p:nvPr>
        </p:nvSpPr>
        <p:spPr/>
        <p:txBody>
          <a:bodyPr/>
          <a:lstStyle/>
          <a:p>
            <a:fld id="{B84E5364-383C-4D49-8034-99B316933CED}" type="slidenum">
              <a:rPr lang="ru-RU" smtClean="0"/>
              <a:t>53</a:t>
            </a:fld>
            <a:endParaRPr lang="ru-RU"/>
          </a:p>
        </p:txBody>
      </p:sp>
    </p:spTree>
    <p:extLst>
      <p:ext uri="{BB962C8B-B14F-4D97-AF65-F5344CB8AC3E}">
        <p14:creationId xmlns:p14="http://schemas.microsoft.com/office/powerpoint/2010/main" val="2941245242"/>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C0E4A3-44FA-48D4-E73A-2EBA0BE79150}"/>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5CA3F0EA-7DBE-036B-0F5B-B7FCE76774A7}"/>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CEF675FD-77B6-D742-CF29-75C1B82D57FD}"/>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05DD35EC-90FF-E984-6D13-5A1D38517A14}"/>
              </a:ext>
            </a:extLst>
          </p:cNvPr>
          <p:cNvSpPr>
            <a:spLocks noGrp="1"/>
          </p:cNvSpPr>
          <p:nvPr>
            <p:ph type="sldNum" sz="quarter" idx="10"/>
          </p:nvPr>
        </p:nvSpPr>
        <p:spPr/>
        <p:txBody>
          <a:bodyPr/>
          <a:lstStyle/>
          <a:p>
            <a:fld id="{B84E5364-383C-4D49-8034-99B316933CED}" type="slidenum">
              <a:rPr lang="ru-RU" smtClean="0"/>
              <a:t>54</a:t>
            </a:fld>
            <a:endParaRPr lang="ru-RU"/>
          </a:p>
        </p:txBody>
      </p:sp>
    </p:spTree>
    <p:extLst>
      <p:ext uri="{BB962C8B-B14F-4D97-AF65-F5344CB8AC3E}">
        <p14:creationId xmlns:p14="http://schemas.microsoft.com/office/powerpoint/2010/main" val="380993958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BF2212C-4FA6-0C4B-C654-864E117A50D2}"/>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7DA0FD3A-A83B-7E40-2B35-52A7C269C1F9}"/>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69F34B78-E171-5BBD-6AE6-F2743A5391BB}"/>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49424239-FA81-778A-5590-3BF88DA024E6}"/>
              </a:ext>
            </a:extLst>
          </p:cNvPr>
          <p:cNvSpPr>
            <a:spLocks noGrp="1"/>
          </p:cNvSpPr>
          <p:nvPr>
            <p:ph type="sldNum" sz="quarter" idx="10"/>
          </p:nvPr>
        </p:nvSpPr>
        <p:spPr/>
        <p:txBody>
          <a:bodyPr/>
          <a:lstStyle/>
          <a:p>
            <a:fld id="{B84E5364-383C-4D49-8034-99B316933CED}" type="slidenum">
              <a:rPr lang="ru-RU" smtClean="0"/>
              <a:t>55</a:t>
            </a:fld>
            <a:endParaRPr lang="ru-RU"/>
          </a:p>
        </p:txBody>
      </p:sp>
    </p:spTree>
    <p:extLst>
      <p:ext uri="{BB962C8B-B14F-4D97-AF65-F5344CB8AC3E}">
        <p14:creationId xmlns:p14="http://schemas.microsoft.com/office/powerpoint/2010/main" val="82851450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8AB442-F10A-505D-DDA8-4C4E43CA2C82}"/>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00EC3E9F-B5BA-41D0-E361-0E74E81DFAB3}"/>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767D7628-A0AD-E2AE-434B-B766F8F4C678}"/>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4537B690-F41C-F4C6-BC0C-4EEC82850FD7}"/>
              </a:ext>
            </a:extLst>
          </p:cNvPr>
          <p:cNvSpPr>
            <a:spLocks noGrp="1"/>
          </p:cNvSpPr>
          <p:nvPr>
            <p:ph type="sldNum" sz="quarter" idx="10"/>
          </p:nvPr>
        </p:nvSpPr>
        <p:spPr/>
        <p:txBody>
          <a:bodyPr/>
          <a:lstStyle/>
          <a:p>
            <a:fld id="{B84E5364-383C-4D49-8034-99B316933CED}" type="slidenum">
              <a:rPr lang="ru-RU" smtClean="0"/>
              <a:t>56</a:t>
            </a:fld>
            <a:endParaRPr lang="ru-RU"/>
          </a:p>
        </p:txBody>
      </p:sp>
    </p:spTree>
    <p:extLst>
      <p:ext uri="{BB962C8B-B14F-4D97-AF65-F5344CB8AC3E}">
        <p14:creationId xmlns:p14="http://schemas.microsoft.com/office/powerpoint/2010/main" val="305649023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4B7E04-733E-FDB1-4017-E36D2F524DE8}"/>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4E2FD356-4449-9A51-C2B9-74368DE4202A}"/>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D00239FB-3F26-9798-09DA-9889EF2FBD11}"/>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BB9992C6-27C9-615F-33B3-FA01303BACD0}"/>
              </a:ext>
            </a:extLst>
          </p:cNvPr>
          <p:cNvSpPr>
            <a:spLocks noGrp="1"/>
          </p:cNvSpPr>
          <p:nvPr>
            <p:ph type="sldNum" sz="quarter" idx="10"/>
          </p:nvPr>
        </p:nvSpPr>
        <p:spPr/>
        <p:txBody>
          <a:bodyPr/>
          <a:lstStyle/>
          <a:p>
            <a:fld id="{B84E5364-383C-4D49-8034-99B316933CED}" type="slidenum">
              <a:rPr lang="ru-RU" smtClean="0"/>
              <a:t>57</a:t>
            </a:fld>
            <a:endParaRPr lang="ru-RU"/>
          </a:p>
        </p:txBody>
      </p:sp>
    </p:spTree>
    <p:extLst>
      <p:ext uri="{BB962C8B-B14F-4D97-AF65-F5344CB8AC3E}">
        <p14:creationId xmlns:p14="http://schemas.microsoft.com/office/powerpoint/2010/main" val="186653566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425D4B-3F61-5B21-A05F-0F33820D05E1}"/>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D7D2EC57-8275-BDD2-8B41-B3CCCBD6E2C3}"/>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DCE17E14-E715-ACB3-C64F-063E130BFEEE}"/>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DE14FC35-85B3-B768-E7CD-C87D62B46855}"/>
              </a:ext>
            </a:extLst>
          </p:cNvPr>
          <p:cNvSpPr>
            <a:spLocks noGrp="1"/>
          </p:cNvSpPr>
          <p:nvPr>
            <p:ph type="sldNum" sz="quarter" idx="10"/>
          </p:nvPr>
        </p:nvSpPr>
        <p:spPr/>
        <p:txBody>
          <a:bodyPr/>
          <a:lstStyle/>
          <a:p>
            <a:fld id="{B84E5364-383C-4D49-8034-99B316933CED}" type="slidenum">
              <a:rPr lang="ru-RU" smtClean="0"/>
              <a:t>58</a:t>
            </a:fld>
            <a:endParaRPr lang="ru-RU"/>
          </a:p>
        </p:txBody>
      </p:sp>
    </p:spTree>
    <p:extLst>
      <p:ext uri="{BB962C8B-B14F-4D97-AF65-F5344CB8AC3E}">
        <p14:creationId xmlns:p14="http://schemas.microsoft.com/office/powerpoint/2010/main" val="200723546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941404-7A68-71DC-7E75-3FB4F1C458DC}"/>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16006235-EB12-0CCF-EC51-ED06E59CFFD6}"/>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B472C04D-F4BF-3BCC-92D2-DF34E30DD53A}"/>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5A357606-DD8B-4072-6AC0-82EC60E71B6C}"/>
              </a:ext>
            </a:extLst>
          </p:cNvPr>
          <p:cNvSpPr>
            <a:spLocks noGrp="1"/>
          </p:cNvSpPr>
          <p:nvPr>
            <p:ph type="sldNum" sz="quarter" idx="10"/>
          </p:nvPr>
        </p:nvSpPr>
        <p:spPr/>
        <p:txBody>
          <a:bodyPr/>
          <a:lstStyle/>
          <a:p>
            <a:fld id="{B84E5364-383C-4D49-8034-99B316933CED}" type="slidenum">
              <a:rPr lang="ru-RU" smtClean="0"/>
              <a:t>59</a:t>
            </a:fld>
            <a:endParaRPr lang="ru-RU"/>
          </a:p>
        </p:txBody>
      </p:sp>
    </p:spTree>
    <p:extLst>
      <p:ext uri="{BB962C8B-B14F-4D97-AF65-F5344CB8AC3E}">
        <p14:creationId xmlns:p14="http://schemas.microsoft.com/office/powerpoint/2010/main" val="39595397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6B8A78-3E03-59CC-326C-9C9463EE4468}"/>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68C40DE8-7A3E-C914-B9E1-FFB049B15C35}"/>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E9C00A42-7B95-AA87-AF4D-C06657CF4709}"/>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466F00E4-48C6-247B-2038-C737F28DDCAB}"/>
              </a:ext>
            </a:extLst>
          </p:cNvPr>
          <p:cNvSpPr>
            <a:spLocks noGrp="1"/>
          </p:cNvSpPr>
          <p:nvPr>
            <p:ph type="sldNum" sz="quarter" idx="10"/>
          </p:nvPr>
        </p:nvSpPr>
        <p:spPr/>
        <p:txBody>
          <a:bodyPr/>
          <a:lstStyle/>
          <a:p>
            <a:fld id="{B84E5364-383C-4D49-8034-99B316933CED}" type="slidenum">
              <a:rPr lang="ru-RU" smtClean="0"/>
              <a:t>6</a:t>
            </a:fld>
            <a:endParaRPr lang="ru-RU"/>
          </a:p>
        </p:txBody>
      </p:sp>
    </p:spTree>
    <p:extLst>
      <p:ext uri="{BB962C8B-B14F-4D97-AF65-F5344CB8AC3E}">
        <p14:creationId xmlns:p14="http://schemas.microsoft.com/office/powerpoint/2010/main" val="128062474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09CD2E-44A8-682B-24D6-3FA2A336A50D}"/>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A635A962-5419-591E-4180-F84D5776162D}"/>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0C70862C-6A0A-1E55-E801-9F7C77C56B66}"/>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08D10CBD-A0EB-E1EC-D9C0-186BB5242655}"/>
              </a:ext>
            </a:extLst>
          </p:cNvPr>
          <p:cNvSpPr>
            <a:spLocks noGrp="1"/>
          </p:cNvSpPr>
          <p:nvPr>
            <p:ph type="sldNum" sz="quarter" idx="10"/>
          </p:nvPr>
        </p:nvSpPr>
        <p:spPr/>
        <p:txBody>
          <a:bodyPr/>
          <a:lstStyle/>
          <a:p>
            <a:fld id="{B84E5364-383C-4D49-8034-99B316933CED}" type="slidenum">
              <a:rPr lang="ru-RU" smtClean="0"/>
              <a:t>60</a:t>
            </a:fld>
            <a:endParaRPr lang="ru-RU"/>
          </a:p>
        </p:txBody>
      </p:sp>
    </p:spTree>
    <p:extLst>
      <p:ext uri="{BB962C8B-B14F-4D97-AF65-F5344CB8AC3E}">
        <p14:creationId xmlns:p14="http://schemas.microsoft.com/office/powerpoint/2010/main" val="379863822"/>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8B72E0-E2A4-F11A-F8E9-B0497548D483}"/>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C381A864-8EAE-0DFE-01AF-7B51E11A6629}"/>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0A8CA019-FAEE-B219-A05D-2FABB5625F64}"/>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287F022B-B9F3-43AF-79CE-32EC2B770E90}"/>
              </a:ext>
            </a:extLst>
          </p:cNvPr>
          <p:cNvSpPr>
            <a:spLocks noGrp="1"/>
          </p:cNvSpPr>
          <p:nvPr>
            <p:ph type="sldNum" sz="quarter" idx="10"/>
          </p:nvPr>
        </p:nvSpPr>
        <p:spPr/>
        <p:txBody>
          <a:bodyPr/>
          <a:lstStyle/>
          <a:p>
            <a:fld id="{B84E5364-383C-4D49-8034-99B316933CED}" type="slidenum">
              <a:rPr lang="ru-RU" smtClean="0"/>
              <a:t>61</a:t>
            </a:fld>
            <a:endParaRPr lang="ru-RU"/>
          </a:p>
        </p:txBody>
      </p:sp>
    </p:spTree>
    <p:extLst>
      <p:ext uri="{BB962C8B-B14F-4D97-AF65-F5344CB8AC3E}">
        <p14:creationId xmlns:p14="http://schemas.microsoft.com/office/powerpoint/2010/main" val="1509317229"/>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C2E1FA-CB8E-68CC-B25A-B44E0E3F9900}"/>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0D6BC286-C8F3-0E0D-C859-B72880553B2E}"/>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4247F040-7ACA-62CE-D326-489492F9FCB9}"/>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3586409D-54B0-789C-91E8-230478E60ACF}"/>
              </a:ext>
            </a:extLst>
          </p:cNvPr>
          <p:cNvSpPr>
            <a:spLocks noGrp="1"/>
          </p:cNvSpPr>
          <p:nvPr>
            <p:ph type="sldNum" sz="quarter" idx="10"/>
          </p:nvPr>
        </p:nvSpPr>
        <p:spPr/>
        <p:txBody>
          <a:bodyPr/>
          <a:lstStyle/>
          <a:p>
            <a:fld id="{B84E5364-383C-4D49-8034-99B316933CED}" type="slidenum">
              <a:rPr lang="ru-RU" smtClean="0"/>
              <a:t>62</a:t>
            </a:fld>
            <a:endParaRPr lang="ru-RU"/>
          </a:p>
        </p:txBody>
      </p:sp>
    </p:spTree>
    <p:extLst>
      <p:ext uri="{BB962C8B-B14F-4D97-AF65-F5344CB8AC3E}">
        <p14:creationId xmlns:p14="http://schemas.microsoft.com/office/powerpoint/2010/main" val="1409065815"/>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ED6AF7-E49C-9FCA-5E85-2EF1F70F80DD}"/>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4A02FAAA-BF88-DB0D-4C3B-B249831BA4A1}"/>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76EA46ED-D960-3BE3-F800-1FF23976B406}"/>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4EFF7F70-F9D4-3537-CACF-527D65CD78F3}"/>
              </a:ext>
            </a:extLst>
          </p:cNvPr>
          <p:cNvSpPr>
            <a:spLocks noGrp="1"/>
          </p:cNvSpPr>
          <p:nvPr>
            <p:ph type="sldNum" sz="quarter" idx="10"/>
          </p:nvPr>
        </p:nvSpPr>
        <p:spPr/>
        <p:txBody>
          <a:bodyPr/>
          <a:lstStyle/>
          <a:p>
            <a:fld id="{B84E5364-383C-4D49-8034-99B316933CED}" type="slidenum">
              <a:rPr lang="ru-RU" smtClean="0"/>
              <a:t>63</a:t>
            </a:fld>
            <a:endParaRPr lang="ru-RU"/>
          </a:p>
        </p:txBody>
      </p:sp>
    </p:spTree>
    <p:extLst>
      <p:ext uri="{BB962C8B-B14F-4D97-AF65-F5344CB8AC3E}">
        <p14:creationId xmlns:p14="http://schemas.microsoft.com/office/powerpoint/2010/main" val="277842146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C73603-8C39-2BD1-8A16-E174EDA21761}"/>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5F095225-E486-364C-388A-4C377365B119}"/>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7FCBB5DC-BB26-9FBA-9484-121118ADE96D}"/>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F50DC82C-857B-6924-3C89-435FEF81D9DF}"/>
              </a:ext>
            </a:extLst>
          </p:cNvPr>
          <p:cNvSpPr>
            <a:spLocks noGrp="1"/>
          </p:cNvSpPr>
          <p:nvPr>
            <p:ph type="sldNum" sz="quarter" idx="10"/>
          </p:nvPr>
        </p:nvSpPr>
        <p:spPr/>
        <p:txBody>
          <a:bodyPr/>
          <a:lstStyle/>
          <a:p>
            <a:fld id="{B84E5364-383C-4D49-8034-99B316933CED}" type="slidenum">
              <a:rPr lang="ru-RU" smtClean="0"/>
              <a:t>64</a:t>
            </a:fld>
            <a:endParaRPr lang="ru-RU"/>
          </a:p>
        </p:txBody>
      </p:sp>
    </p:spTree>
    <p:extLst>
      <p:ext uri="{BB962C8B-B14F-4D97-AF65-F5344CB8AC3E}">
        <p14:creationId xmlns:p14="http://schemas.microsoft.com/office/powerpoint/2010/main" val="12105837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029832-B694-2B6A-157C-74A615DDF7A8}"/>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3064B52D-F252-8AAE-6D07-92F6CF910EB4}"/>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EAF8CB6F-3D0C-2392-37A0-0212764D0B1D}"/>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64AF1A58-B379-F03A-74E1-BDF9171EA39D}"/>
              </a:ext>
            </a:extLst>
          </p:cNvPr>
          <p:cNvSpPr>
            <a:spLocks noGrp="1"/>
          </p:cNvSpPr>
          <p:nvPr>
            <p:ph type="sldNum" sz="quarter" idx="10"/>
          </p:nvPr>
        </p:nvSpPr>
        <p:spPr/>
        <p:txBody>
          <a:bodyPr/>
          <a:lstStyle/>
          <a:p>
            <a:fld id="{B84E5364-383C-4D49-8034-99B316933CED}" type="slidenum">
              <a:rPr lang="ru-RU" smtClean="0"/>
              <a:t>65</a:t>
            </a:fld>
            <a:endParaRPr lang="ru-RU"/>
          </a:p>
        </p:txBody>
      </p:sp>
    </p:spTree>
    <p:extLst>
      <p:ext uri="{BB962C8B-B14F-4D97-AF65-F5344CB8AC3E}">
        <p14:creationId xmlns:p14="http://schemas.microsoft.com/office/powerpoint/2010/main" val="1781489846"/>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12ABB7-4806-ADD8-BCA4-5AE79892021F}"/>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48F7D786-43F4-EBCF-CBFE-86AACC861480}"/>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E4AE9B62-5638-3ADA-4A51-75C066B1D4B6}"/>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974F4FA0-3042-246F-E513-147A22907A44}"/>
              </a:ext>
            </a:extLst>
          </p:cNvPr>
          <p:cNvSpPr>
            <a:spLocks noGrp="1"/>
          </p:cNvSpPr>
          <p:nvPr>
            <p:ph type="sldNum" sz="quarter" idx="10"/>
          </p:nvPr>
        </p:nvSpPr>
        <p:spPr/>
        <p:txBody>
          <a:bodyPr/>
          <a:lstStyle/>
          <a:p>
            <a:fld id="{B84E5364-383C-4D49-8034-99B316933CED}" type="slidenum">
              <a:rPr lang="ru-RU" smtClean="0"/>
              <a:t>66</a:t>
            </a:fld>
            <a:endParaRPr lang="ru-RU"/>
          </a:p>
        </p:txBody>
      </p:sp>
    </p:spTree>
    <p:extLst>
      <p:ext uri="{BB962C8B-B14F-4D97-AF65-F5344CB8AC3E}">
        <p14:creationId xmlns:p14="http://schemas.microsoft.com/office/powerpoint/2010/main" val="371961976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A64E2F-E4D8-0828-18B6-863FB7BA407E}"/>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640AE77E-AFED-F4C0-91B9-7D3FB797A807}"/>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997607D6-0F04-9AD7-62F2-BDA928C5C17C}"/>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41429BEB-1709-B23F-D8B8-973B1503BAB0}"/>
              </a:ext>
            </a:extLst>
          </p:cNvPr>
          <p:cNvSpPr>
            <a:spLocks noGrp="1"/>
          </p:cNvSpPr>
          <p:nvPr>
            <p:ph type="sldNum" sz="quarter" idx="10"/>
          </p:nvPr>
        </p:nvSpPr>
        <p:spPr/>
        <p:txBody>
          <a:bodyPr/>
          <a:lstStyle/>
          <a:p>
            <a:fld id="{B84E5364-383C-4D49-8034-99B316933CED}" type="slidenum">
              <a:rPr lang="ru-RU" smtClean="0"/>
              <a:t>67</a:t>
            </a:fld>
            <a:endParaRPr lang="ru-RU"/>
          </a:p>
        </p:txBody>
      </p:sp>
    </p:spTree>
    <p:extLst>
      <p:ext uri="{BB962C8B-B14F-4D97-AF65-F5344CB8AC3E}">
        <p14:creationId xmlns:p14="http://schemas.microsoft.com/office/powerpoint/2010/main" val="2973239691"/>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92D2E3-B2C9-07D3-6661-9E98C41EDB6D}"/>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5C85A3FE-D94B-0AE2-9E57-2CB6EEDD7153}"/>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4E60C917-0DA0-795B-8C6E-372DE81A1877}"/>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CC995616-F0FD-2427-CBD6-E7403C6650FD}"/>
              </a:ext>
            </a:extLst>
          </p:cNvPr>
          <p:cNvSpPr>
            <a:spLocks noGrp="1"/>
          </p:cNvSpPr>
          <p:nvPr>
            <p:ph type="sldNum" sz="quarter" idx="10"/>
          </p:nvPr>
        </p:nvSpPr>
        <p:spPr/>
        <p:txBody>
          <a:bodyPr/>
          <a:lstStyle/>
          <a:p>
            <a:fld id="{B84E5364-383C-4D49-8034-99B316933CED}" type="slidenum">
              <a:rPr lang="ru-RU" smtClean="0"/>
              <a:t>68</a:t>
            </a:fld>
            <a:endParaRPr lang="ru-RU"/>
          </a:p>
        </p:txBody>
      </p:sp>
    </p:spTree>
    <p:extLst>
      <p:ext uri="{BB962C8B-B14F-4D97-AF65-F5344CB8AC3E}">
        <p14:creationId xmlns:p14="http://schemas.microsoft.com/office/powerpoint/2010/main" val="116709996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E0E5BA-4D34-CD59-68D5-A3A65671043D}"/>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66A2EC55-C09C-F28A-A91C-20F3C585150A}"/>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8141BA30-AE93-E94D-123D-F35F483E90C8}"/>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395317C7-7319-914B-F653-2FF1C8517FFB}"/>
              </a:ext>
            </a:extLst>
          </p:cNvPr>
          <p:cNvSpPr>
            <a:spLocks noGrp="1"/>
          </p:cNvSpPr>
          <p:nvPr>
            <p:ph type="sldNum" sz="quarter" idx="10"/>
          </p:nvPr>
        </p:nvSpPr>
        <p:spPr/>
        <p:txBody>
          <a:bodyPr/>
          <a:lstStyle/>
          <a:p>
            <a:fld id="{B84E5364-383C-4D49-8034-99B316933CED}" type="slidenum">
              <a:rPr lang="ru-RU" smtClean="0"/>
              <a:t>69</a:t>
            </a:fld>
            <a:endParaRPr lang="ru-RU"/>
          </a:p>
        </p:txBody>
      </p:sp>
    </p:spTree>
    <p:extLst>
      <p:ext uri="{BB962C8B-B14F-4D97-AF65-F5344CB8AC3E}">
        <p14:creationId xmlns:p14="http://schemas.microsoft.com/office/powerpoint/2010/main" val="37272240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D229BA-B82D-2AA2-C97B-524DE583BC07}"/>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136B2594-F607-7D4E-BDC1-1146997AD19F}"/>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9DDA6DAD-3145-4CC2-3E11-D537E67EB5A5}"/>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5A0C3020-7BDD-29E6-5782-3571ED1EFAB9}"/>
              </a:ext>
            </a:extLst>
          </p:cNvPr>
          <p:cNvSpPr>
            <a:spLocks noGrp="1"/>
          </p:cNvSpPr>
          <p:nvPr>
            <p:ph type="sldNum" sz="quarter" idx="10"/>
          </p:nvPr>
        </p:nvSpPr>
        <p:spPr/>
        <p:txBody>
          <a:bodyPr/>
          <a:lstStyle/>
          <a:p>
            <a:fld id="{B84E5364-383C-4D49-8034-99B316933CED}" type="slidenum">
              <a:rPr lang="ru-RU" smtClean="0"/>
              <a:t>7</a:t>
            </a:fld>
            <a:endParaRPr lang="ru-RU"/>
          </a:p>
        </p:txBody>
      </p:sp>
    </p:spTree>
    <p:extLst>
      <p:ext uri="{BB962C8B-B14F-4D97-AF65-F5344CB8AC3E}">
        <p14:creationId xmlns:p14="http://schemas.microsoft.com/office/powerpoint/2010/main" val="29891928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E326FE-8303-1078-631C-E64962099798}"/>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9542F3F4-2B5A-C40B-42F8-2F96953F5D81}"/>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384B5E3F-47EF-384C-01D8-C7F11E482B0D}"/>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15273A0E-960C-3D6F-4721-B37F94E11ED8}"/>
              </a:ext>
            </a:extLst>
          </p:cNvPr>
          <p:cNvSpPr>
            <a:spLocks noGrp="1"/>
          </p:cNvSpPr>
          <p:nvPr>
            <p:ph type="sldNum" sz="quarter" idx="10"/>
          </p:nvPr>
        </p:nvSpPr>
        <p:spPr/>
        <p:txBody>
          <a:bodyPr/>
          <a:lstStyle/>
          <a:p>
            <a:fld id="{B84E5364-383C-4D49-8034-99B316933CED}" type="slidenum">
              <a:rPr lang="ru-RU" smtClean="0"/>
              <a:t>70</a:t>
            </a:fld>
            <a:endParaRPr lang="ru-RU"/>
          </a:p>
        </p:txBody>
      </p:sp>
    </p:spTree>
    <p:extLst>
      <p:ext uri="{BB962C8B-B14F-4D97-AF65-F5344CB8AC3E}">
        <p14:creationId xmlns:p14="http://schemas.microsoft.com/office/powerpoint/2010/main" val="2369996909"/>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74132F-BC81-545E-96DE-B76EA93466F3}"/>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E15E575C-01D6-60F9-FFAA-A77E318499BC}"/>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D97C6F83-B43A-C831-4291-552E13CA84B5}"/>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FED40570-FB34-F743-E37E-E36D8C205B01}"/>
              </a:ext>
            </a:extLst>
          </p:cNvPr>
          <p:cNvSpPr>
            <a:spLocks noGrp="1"/>
          </p:cNvSpPr>
          <p:nvPr>
            <p:ph type="sldNum" sz="quarter" idx="10"/>
          </p:nvPr>
        </p:nvSpPr>
        <p:spPr/>
        <p:txBody>
          <a:bodyPr/>
          <a:lstStyle/>
          <a:p>
            <a:fld id="{B84E5364-383C-4D49-8034-99B316933CED}" type="slidenum">
              <a:rPr lang="ru-RU" smtClean="0"/>
              <a:t>71</a:t>
            </a:fld>
            <a:endParaRPr lang="ru-RU"/>
          </a:p>
        </p:txBody>
      </p:sp>
    </p:spTree>
    <p:extLst>
      <p:ext uri="{BB962C8B-B14F-4D97-AF65-F5344CB8AC3E}">
        <p14:creationId xmlns:p14="http://schemas.microsoft.com/office/powerpoint/2010/main" val="3657100192"/>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84B33F-DDB5-2ABB-C6D1-2CE48CD707FA}"/>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6EF15907-6069-948B-C690-BBA85C172835}"/>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19BB0D9F-9996-68D3-854D-5D19E7993DE6}"/>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6F131B36-9B99-0D41-09CA-42A6E1C4B904}"/>
              </a:ext>
            </a:extLst>
          </p:cNvPr>
          <p:cNvSpPr>
            <a:spLocks noGrp="1"/>
          </p:cNvSpPr>
          <p:nvPr>
            <p:ph type="sldNum" sz="quarter" idx="10"/>
          </p:nvPr>
        </p:nvSpPr>
        <p:spPr/>
        <p:txBody>
          <a:bodyPr/>
          <a:lstStyle/>
          <a:p>
            <a:fld id="{B84E5364-383C-4D49-8034-99B316933CED}" type="slidenum">
              <a:rPr lang="ru-RU" smtClean="0"/>
              <a:t>72</a:t>
            </a:fld>
            <a:endParaRPr lang="ru-RU"/>
          </a:p>
        </p:txBody>
      </p:sp>
    </p:spTree>
    <p:extLst>
      <p:ext uri="{BB962C8B-B14F-4D97-AF65-F5344CB8AC3E}">
        <p14:creationId xmlns:p14="http://schemas.microsoft.com/office/powerpoint/2010/main" val="311009681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7054C5-9781-4AEF-2BAB-776AE1EE2EAB}"/>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F8532560-7F40-DB37-4F1E-83511D8D013A}"/>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C018CB61-F27D-693D-28E3-686215E058FE}"/>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C0C0FD0D-3D4B-C839-C1ED-8B0CCC12E850}"/>
              </a:ext>
            </a:extLst>
          </p:cNvPr>
          <p:cNvSpPr>
            <a:spLocks noGrp="1"/>
          </p:cNvSpPr>
          <p:nvPr>
            <p:ph type="sldNum" sz="quarter" idx="10"/>
          </p:nvPr>
        </p:nvSpPr>
        <p:spPr/>
        <p:txBody>
          <a:bodyPr/>
          <a:lstStyle/>
          <a:p>
            <a:fld id="{B84E5364-383C-4D49-8034-99B316933CED}" type="slidenum">
              <a:rPr lang="ru-RU" smtClean="0"/>
              <a:t>73</a:t>
            </a:fld>
            <a:endParaRPr lang="ru-RU"/>
          </a:p>
        </p:txBody>
      </p:sp>
    </p:spTree>
    <p:extLst>
      <p:ext uri="{BB962C8B-B14F-4D97-AF65-F5344CB8AC3E}">
        <p14:creationId xmlns:p14="http://schemas.microsoft.com/office/powerpoint/2010/main" val="3491251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DDAFE7-DE32-F11F-EAC9-9DF65976BD32}"/>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B0351C69-80EF-A807-65F0-9BBD72DE0046}"/>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6B486161-F669-6D33-1485-033B11CB7A73}"/>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AD251AA1-245A-4062-2B62-175B1934E9B9}"/>
              </a:ext>
            </a:extLst>
          </p:cNvPr>
          <p:cNvSpPr>
            <a:spLocks noGrp="1"/>
          </p:cNvSpPr>
          <p:nvPr>
            <p:ph type="sldNum" sz="quarter" idx="10"/>
          </p:nvPr>
        </p:nvSpPr>
        <p:spPr/>
        <p:txBody>
          <a:bodyPr/>
          <a:lstStyle/>
          <a:p>
            <a:fld id="{B84E5364-383C-4D49-8034-99B316933CED}" type="slidenum">
              <a:rPr lang="ru-RU" smtClean="0"/>
              <a:t>74</a:t>
            </a:fld>
            <a:endParaRPr lang="ru-RU"/>
          </a:p>
        </p:txBody>
      </p:sp>
    </p:spTree>
    <p:extLst>
      <p:ext uri="{BB962C8B-B14F-4D97-AF65-F5344CB8AC3E}">
        <p14:creationId xmlns:p14="http://schemas.microsoft.com/office/powerpoint/2010/main" val="1089675563"/>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C8D608-F11A-D935-44F3-E3DF8228FDDE}"/>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17D37118-9701-1531-7734-30E6B8787467}"/>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A3588F47-08EA-F6CC-D802-2BBDC168ACCA}"/>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189A8C05-68DD-D660-5E49-2E8025F4C442}"/>
              </a:ext>
            </a:extLst>
          </p:cNvPr>
          <p:cNvSpPr>
            <a:spLocks noGrp="1"/>
          </p:cNvSpPr>
          <p:nvPr>
            <p:ph type="sldNum" sz="quarter" idx="10"/>
          </p:nvPr>
        </p:nvSpPr>
        <p:spPr/>
        <p:txBody>
          <a:bodyPr/>
          <a:lstStyle/>
          <a:p>
            <a:fld id="{B84E5364-383C-4D49-8034-99B316933CED}" type="slidenum">
              <a:rPr lang="ru-RU" smtClean="0"/>
              <a:t>75</a:t>
            </a:fld>
            <a:endParaRPr lang="ru-RU"/>
          </a:p>
        </p:txBody>
      </p:sp>
    </p:spTree>
    <p:extLst>
      <p:ext uri="{BB962C8B-B14F-4D97-AF65-F5344CB8AC3E}">
        <p14:creationId xmlns:p14="http://schemas.microsoft.com/office/powerpoint/2010/main" val="436980941"/>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86CA6E-3AFC-D799-8D55-CDF66389D7A2}"/>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E311237D-A450-D24E-4C5F-DC16475F36E3}"/>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2A3BF515-433E-8C66-BE06-C41459A7E26B}"/>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664FBA4F-7DFC-9C18-19FF-BF14D0A48597}"/>
              </a:ext>
            </a:extLst>
          </p:cNvPr>
          <p:cNvSpPr>
            <a:spLocks noGrp="1"/>
          </p:cNvSpPr>
          <p:nvPr>
            <p:ph type="sldNum" sz="quarter" idx="10"/>
          </p:nvPr>
        </p:nvSpPr>
        <p:spPr/>
        <p:txBody>
          <a:bodyPr/>
          <a:lstStyle/>
          <a:p>
            <a:fld id="{B84E5364-383C-4D49-8034-99B316933CED}" type="slidenum">
              <a:rPr lang="ru-RU" smtClean="0"/>
              <a:t>76</a:t>
            </a:fld>
            <a:endParaRPr lang="ru-RU"/>
          </a:p>
        </p:txBody>
      </p:sp>
    </p:spTree>
    <p:extLst>
      <p:ext uri="{BB962C8B-B14F-4D97-AF65-F5344CB8AC3E}">
        <p14:creationId xmlns:p14="http://schemas.microsoft.com/office/powerpoint/2010/main" val="3807931824"/>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AE0163B-EFE4-685D-1252-C0D47F44BC3E}"/>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0343FD82-0684-18F0-C441-E970187252F8}"/>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C0BD95DD-2EAB-8237-542F-65A4E7B47BDA}"/>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A1C55750-C265-5EE1-BFBF-E17FF714154B}"/>
              </a:ext>
            </a:extLst>
          </p:cNvPr>
          <p:cNvSpPr>
            <a:spLocks noGrp="1"/>
          </p:cNvSpPr>
          <p:nvPr>
            <p:ph type="sldNum" sz="quarter" idx="10"/>
          </p:nvPr>
        </p:nvSpPr>
        <p:spPr/>
        <p:txBody>
          <a:bodyPr/>
          <a:lstStyle/>
          <a:p>
            <a:fld id="{B84E5364-383C-4D49-8034-99B316933CED}" type="slidenum">
              <a:rPr lang="ru-RU" smtClean="0"/>
              <a:t>77</a:t>
            </a:fld>
            <a:endParaRPr lang="ru-RU"/>
          </a:p>
        </p:txBody>
      </p:sp>
    </p:spTree>
    <p:extLst>
      <p:ext uri="{BB962C8B-B14F-4D97-AF65-F5344CB8AC3E}">
        <p14:creationId xmlns:p14="http://schemas.microsoft.com/office/powerpoint/2010/main" val="3355411018"/>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80ADAE3-BF5B-46AE-B9C3-8F2FC3482DE5}"/>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13F9B019-E273-BC8C-E85C-E208B5A495E2}"/>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67C2568D-434F-CAC4-680D-6D82362E2C7D}"/>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8F021147-66A2-F4F0-521E-E2347B8835FF}"/>
              </a:ext>
            </a:extLst>
          </p:cNvPr>
          <p:cNvSpPr>
            <a:spLocks noGrp="1"/>
          </p:cNvSpPr>
          <p:nvPr>
            <p:ph type="sldNum" sz="quarter" idx="10"/>
          </p:nvPr>
        </p:nvSpPr>
        <p:spPr/>
        <p:txBody>
          <a:bodyPr/>
          <a:lstStyle/>
          <a:p>
            <a:fld id="{B84E5364-383C-4D49-8034-99B316933CED}" type="slidenum">
              <a:rPr lang="ru-RU" smtClean="0"/>
              <a:t>78</a:t>
            </a:fld>
            <a:endParaRPr lang="ru-RU"/>
          </a:p>
        </p:txBody>
      </p:sp>
    </p:spTree>
    <p:extLst>
      <p:ext uri="{BB962C8B-B14F-4D97-AF65-F5344CB8AC3E}">
        <p14:creationId xmlns:p14="http://schemas.microsoft.com/office/powerpoint/2010/main" val="86079769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C8F975-ED6A-7DFB-03A8-1BE523523569}"/>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A10E356F-F59B-AB82-AE1B-3A5DFE42BFC1}"/>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641E7CC6-74A7-FDDA-884F-D285AD3BB5E3}"/>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CC1E778F-016E-E9C2-3018-DC12F34B3F7B}"/>
              </a:ext>
            </a:extLst>
          </p:cNvPr>
          <p:cNvSpPr>
            <a:spLocks noGrp="1"/>
          </p:cNvSpPr>
          <p:nvPr>
            <p:ph type="sldNum" sz="quarter" idx="10"/>
          </p:nvPr>
        </p:nvSpPr>
        <p:spPr/>
        <p:txBody>
          <a:bodyPr/>
          <a:lstStyle/>
          <a:p>
            <a:fld id="{B84E5364-383C-4D49-8034-99B316933CED}" type="slidenum">
              <a:rPr lang="ru-RU" smtClean="0"/>
              <a:t>79</a:t>
            </a:fld>
            <a:endParaRPr lang="ru-RU"/>
          </a:p>
        </p:txBody>
      </p:sp>
    </p:spTree>
    <p:extLst>
      <p:ext uri="{BB962C8B-B14F-4D97-AF65-F5344CB8AC3E}">
        <p14:creationId xmlns:p14="http://schemas.microsoft.com/office/powerpoint/2010/main" val="35697382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A1AEE5A-531B-EBA8-3CB8-866939A7A031}"/>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B028E96E-C1BA-60D2-543A-B5F68DD31C2B}"/>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B24D05BC-E0C3-AB61-AA21-2B883D5EA527}"/>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4AB87D2E-81E7-92A3-B973-8F7CA536C8A8}"/>
              </a:ext>
            </a:extLst>
          </p:cNvPr>
          <p:cNvSpPr>
            <a:spLocks noGrp="1"/>
          </p:cNvSpPr>
          <p:nvPr>
            <p:ph type="sldNum" sz="quarter" idx="10"/>
          </p:nvPr>
        </p:nvSpPr>
        <p:spPr/>
        <p:txBody>
          <a:bodyPr/>
          <a:lstStyle/>
          <a:p>
            <a:fld id="{B84E5364-383C-4D49-8034-99B316933CED}" type="slidenum">
              <a:rPr lang="ru-RU" smtClean="0"/>
              <a:t>8</a:t>
            </a:fld>
            <a:endParaRPr lang="ru-RU"/>
          </a:p>
        </p:txBody>
      </p:sp>
    </p:spTree>
    <p:extLst>
      <p:ext uri="{BB962C8B-B14F-4D97-AF65-F5344CB8AC3E}">
        <p14:creationId xmlns:p14="http://schemas.microsoft.com/office/powerpoint/2010/main" val="96981816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86F31C-370A-CF2D-2FB3-63BA5B7F6CAA}"/>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E70C7A5F-2443-E7A5-A104-7A8CA9026395}"/>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E11A512C-8D0E-0378-0209-41A6AE913C98}"/>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5D2E1FB4-273E-E9C0-B81F-2CC8EA7D09ED}"/>
              </a:ext>
            </a:extLst>
          </p:cNvPr>
          <p:cNvSpPr>
            <a:spLocks noGrp="1"/>
          </p:cNvSpPr>
          <p:nvPr>
            <p:ph type="sldNum" sz="quarter" idx="10"/>
          </p:nvPr>
        </p:nvSpPr>
        <p:spPr/>
        <p:txBody>
          <a:bodyPr/>
          <a:lstStyle/>
          <a:p>
            <a:fld id="{B84E5364-383C-4D49-8034-99B316933CED}" type="slidenum">
              <a:rPr lang="ru-RU" smtClean="0"/>
              <a:t>80</a:t>
            </a:fld>
            <a:endParaRPr lang="ru-RU"/>
          </a:p>
        </p:txBody>
      </p:sp>
    </p:spTree>
    <p:extLst>
      <p:ext uri="{BB962C8B-B14F-4D97-AF65-F5344CB8AC3E}">
        <p14:creationId xmlns:p14="http://schemas.microsoft.com/office/powerpoint/2010/main" val="3567862191"/>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40DBE5-0738-53DA-0C48-F20DAC4F7C1D}"/>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A1B76B6E-8B9D-B9AB-3D9C-09B9DFB1ECFA}"/>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7AA05B92-BA5F-17AB-AE6D-4A30A671B265}"/>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9A96453E-890C-C0F0-8456-67C1D2C5A52F}"/>
              </a:ext>
            </a:extLst>
          </p:cNvPr>
          <p:cNvSpPr>
            <a:spLocks noGrp="1"/>
          </p:cNvSpPr>
          <p:nvPr>
            <p:ph type="sldNum" sz="quarter" idx="10"/>
          </p:nvPr>
        </p:nvSpPr>
        <p:spPr/>
        <p:txBody>
          <a:bodyPr/>
          <a:lstStyle/>
          <a:p>
            <a:fld id="{B84E5364-383C-4D49-8034-99B316933CED}" type="slidenum">
              <a:rPr lang="ru-RU" smtClean="0"/>
              <a:t>81</a:t>
            </a:fld>
            <a:endParaRPr lang="ru-RU"/>
          </a:p>
        </p:txBody>
      </p:sp>
    </p:spTree>
    <p:extLst>
      <p:ext uri="{BB962C8B-B14F-4D97-AF65-F5344CB8AC3E}">
        <p14:creationId xmlns:p14="http://schemas.microsoft.com/office/powerpoint/2010/main" val="4153371371"/>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510B28-EDF6-B911-CBA9-926A29489BB1}"/>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C08CFB0D-2BB7-7CBF-4DB8-4E25A5C62B7F}"/>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BB82F931-D66B-01AA-42F9-B22A17DFAEDE}"/>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ADB6A4F8-B451-FC6F-EDB7-8AEDF2AB8F93}"/>
              </a:ext>
            </a:extLst>
          </p:cNvPr>
          <p:cNvSpPr>
            <a:spLocks noGrp="1"/>
          </p:cNvSpPr>
          <p:nvPr>
            <p:ph type="sldNum" sz="quarter" idx="10"/>
          </p:nvPr>
        </p:nvSpPr>
        <p:spPr/>
        <p:txBody>
          <a:bodyPr/>
          <a:lstStyle/>
          <a:p>
            <a:fld id="{B84E5364-383C-4D49-8034-99B316933CED}" type="slidenum">
              <a:rPr lang="ru-RU" smtClean="0"/>
              <a:t>82</a:t>
            </a:fld>
            <a:endParaRPr lang="ru-RU"/>
          </a:p>
        </p:txBody>
      </p:sp>
    </p:spTree>
    <p:extLst>
      <p:ext uri="{BB962C8B-B14F-4D97-AF65-F5344CB8AC3E}">
        <p14:creationId xmlns:p14="http://schemas.microsoft.com/office/powerpoint/2010/main" val="117021091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08D06D-58AF-4CD3-1D2C-43DED5DD4D9C}"/>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644BE12B-B1D0-78B4-66CB-DD150F29C443}"/>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700F9E3F-6F7E-9D30-D0DC-EDE5BDDD7CED}"/>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958F4613-D180-9C73-1DEE-3B8DE52B61A0}"/>
              </a:ext>
            </a:extLst>
          </p:cNvPr>
          <p:cNvSpPr>
            <a:spLocks noGrp="1"/>
          </p:cNvSpPr>
          <p:nvPr>
            <p:ph type="sldNum" sz="quarter" idx="10"/>
          </p:nvPr>
        </p:nvSpPr>
        <p:spPr/>
        <p:txBody>
          <a:bodyPr/>
          <a:lstStyle/>
          <a:p>
            <a:fld id="{B84E5364-383C-4D49-8034-99B316933CED}" type="slidenum">
              <a:rPr lang="ru-RU" smtClean="0"/>
              <a:t>83</a:t>
            </a:fld>
            <a:endParaRPr lang="ru-RU"/>
          </a:p>
        </p:txBody>
      </p:sp>
    </p:spTree>
    <p:extLst>
      <p:ext uri="{BB962C8B-B14F-4D97-AF65-F5344CB8AC3E}">
        <p14:creationId xmlns:p14="http://schemas.microsoft.com/office/powerpoint/2010/main" val="3454682719"/>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704392A-942B-AB97-4F12-86C19DAC6BCF}"/>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B7D5ADA7-6C5F-222F-626F-6DF62D3CC147}"/>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0D24FB2D-4B65-C4F3-0FF7-9AD14ECB4E87}"/>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ECB8A4F5-58A6-1906-ACFC-AB12C2D31B8E}"/>
              </a:ext>
            </a:extLst>
          </p:cNvPr>
          <p:cNvSpPr>
            <a:spLocks noGrp="1"/>
          </p:cNvSpPr>
          <p:nvPr>
            <p:ph type="sldNum" sz="quarter" idx="10"/>
          </p:nvPr>
        </p:nvSpPr>
        <p:spPr/>
        <p:txBody>
          <a:bodyPr/>
          <a:lstStyle/>
          <a:p>
            <a:fld id="{B84E5364-383C-4D49-8034-99B316933CED}" type="slidenum">
              <a:rPr lang="ru-RU" smtClean="0"/>
              <a:t>84</a:t>
            </a:fld>
            <a:endParaRPr lang="ru-RU"/>
          </a:p>
        </p:txBody>
      </p:sp>
    </p:spTree>
    <p:extLst>
      <p:ext uri="{BB962C8B-B14F-4D97-AF65-F5344CB8AC3E}">
        <p14:creationId xmlns:p14="http://schemas.microsoft.com/office/powerpoint/2010/main" val="337970295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0555BA-2435-2C46-00F5-B9CA85774AB8}"/>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0DE7F7ED-EC90-931F-11E9-B2342C4141E6}"/>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9481948D-85A1-04CD-0F8E-C4C2D200712A}"/>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80D5AC3A-6D61-C36B-F0AE-5AD93295DFD7}"/>
              </a:ext>
            </a:extLst>
          </p:cNvPr>
          <p:cNvSpPr>
            <a:spLocks noGrp="1"/>
          </p:cNvSpPr>
          <p:nvPr>
            <p:ph type="sldNum" sz="quarter" idx="10"/>
          </p:nvPr>
        </p:nvSpPr>
        <p:spPr/>
        <p:txBody>
          <a:bodyPr/>
          <a:lstStyle/>
          <a:p>
            <a:fld id="{B84E5364-383C-4D49-8034-99B316933CED}" type="slidenum">
              <a:rPr lang="ru-RU" smtClean="0"/>
              <a:t>85</a:t>
            </a:fld>
            <a:endParaRPr lang="ru-RU"/>
          </a:p>
        </p:txBody>
      </p:sp>
    </p:spTree>
    <p:extLst>
      <p:ext uri="{BB962C8B-B14F-4D97-AF65-F5344CB8AC3E}">
        <p14:creationId xmlns:p14="http://schemas.microsoft.com/office/powerpoint/2010/main" val="197914042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6CE47F-3D50-FA86-07F3-0940A3FF42F5}"/>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95249B2C-C989-A6CB-8BD7-3B15D119ACB4}"/>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ACB276BB-C1EB-5C9B-A94D-E15F6472DD16}"/>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4F02D704-55D8-B4EB-420C-D3DB8EF5D763}"/>
              </a:ext>
            </a:extLst>
          </p:cNvPr>
          <p:cNvSpPr>
            <a:spLocks noGrp="1"/>
          </p:cNvSpPr>
          <p:nvPr>
            <p:ph type="sldNum" sz="quarter" idx="10"/>
          </p:nvPr>
        </p:nvSpPr>
        <p:spPr/>
        <p:txBody>
          <a:bodyPr/>
          <a:lstStyle/>
          <a:p>
            <a:fld id="{B84E5364-383C-4D49-8034-99B316933CED}" type="slidenum">
              <a:rPr lang="ru-RU" smtClean="0"/>
              <a:t>86</a:t>
            </a:fld>
            <a:endParaRPr lang="ru-RU"/>
          </a:p>
        </p:txBody>
      </p:sp>
    </p:spTree>
    <p:extLst>
      <p:ext uri="{BB962C8B-B14F-4D97-AF65-F5344CB8AC3E}">
        <p14:creationId xmlns:p14="http://schemas.microsoft.com/office/powerpoint/2010/main" val="405140553"/>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00AD2A-ABF9-5218-20F0-9756056345E0}"/>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B1368102-7049-8D9D-FFBD-84A6110B6FC7}"/>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217B77D8-A614-502F-3943-BF6DD2152203}"/>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C0BE2E6A-5E06-C590-D331-883C05D87CC5}"/>
              </a:ext>
            </a:extLst>
          </p:cNvPr>
          <p:cNvSpPr>
            <a:spLocks noGrp="1"/>
          </p:cNvSpPr>
          <p:nvPr>
            <p:ph type="sldNum" sz="quarter" idx="10"/>
          </p:nvPr>
        </p:nvSpPr>
        <p:spPr/>
        <p:txBody>
          <a:bodyPr/>
          <a:lstStyle/>
          <a:p>
            <a:fld id="{B84E5364-383C-4D49-8034-99B316933CED}" type="slidenum">
              <a:rPr lang="ru-RU" smtClean="0"/>
              <a:t>87</a:t>
            </a:fld>
            <a:endParaRPr lang="ru-RU"/>
          </a:p>
        </p:txBody>
      </p:sp>
    </p:spTree>
    <p:extLst>
      <p:ext uri="{BB962C8B-B14F-4D97-AF65-F5344CB8AC3E}">
        <p14:creationId xmlns:p14="http://schemas.microsoft.com/office/powerpoint/2010/main" val="25370073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0CB90F-0F2B-B53D-274A-06607DF75382}"/>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7C581C61-6116-E4E5-DEAE-1DAA7E15C7A4}"/>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B8202BBE-1F86-B17B-EACF-08C8D2CFFF74}"/>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93A9F4D6-6B29-485A-B527-EAE9280C9F66}"/>
              </a:ext>
            </a:extLst>
          </p:cNvPr>
          <p:cNvSpPr>
            <a:spLocks noGrp="1"/>
          </p:cNvSpPr>
          <p:nvPr>
            <p:ph type="sldNum" sz="quarter" idx="10"/>
          </p:nvPr>
        </p:nvSpPr>
        <p:spPr/>
        <p:txBody>
          <a:bodyPr/>
          <a:lstStyle/>
          <a:p>
            <a:fld id="{B84E5364-383C-4D49-8034-99B316933CED}" type="slidenum">
              <a:rPr lang="ru-RU" smtClean="0"/>
              <a:t>9</a:t>
            </a:fld>
            <a:endParaRPr lang="ru-RU"/>
          </a:p>
        </p:txBody>
      </p:sp>
    </p:spTree>
    <p:extLst>
      <p:ext uri="{BB962C8B-B14F-4D97-AF65-F5344CB8AC3E}">
        <p14:creationId xmlns:p14="http://schemas.microsoft.com/office/powerpoint/2010/main" val="82437822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Титул1 синий заголовок">
    <p:spTree>
      <p:nvGrpSpPr>
        <p:cNvPr id="1" name=""/>
        <p:cNvGrpSpPr/>
        <p:nvPr/>
      </p:nvGrpSpPr>
      <p:grpSpPr>
        <a:xfrm>
          <a:off x="0" y="0"/>
          <a:ext cx="0" cy="0"/>
          <a:chOff x="0" y="0"/>
          <a:chExt cx="0" cy="0"/>
        </a:xfrm>
      </p:grpSpPr>
      <p:pic>
        <p:nvPicPr>
          <p:cNvPr id="3" name="Рисунок 2"/>
          <p:cNvPicPr>
            <a:picLocks noChangeAspect="1"/>
          </p:cNvPicPr>
          <p:nvPr userDrawn="1"/>
        </p:nvPicPr>
        <p:blipFill rotWithShape="1">
          <a:blip r:embed="rId2" cstate="print">
            <a:extLst>
              <a:ext uri="{28A0092B-C50C-407E-A947-70E740481C1C}">
                <a14:useLocalDpi xmlns:a14="http://schemas.microsoft.com/office/drawing/2010/main" val="0"/>
              </a:ext>
            </a:extLst>
          </a:blip>
          <a:srcRect t="81480"/>
          <a:stretch/>
        </p:blipFill>
        <p:spPr>
          <a:xfrm>
            <a:off x="0" y="5700079"/>
            <a:ext cx="9144000" cy="1185401"/>
          </a:xfrm>
          <a:prstGeom prst="rect">
            <a:avLst/>
          </a:prstGeom>
          <a:effectLst/>
        </p:spPr>
      </p:pic>
      <p:sp>
        <p:nvSpPr>
          <p:cNvPr id="11" name="Рисунок 10"/>
          <p:cNvSpPr>
            <a:spLocks noGrp="1"/>
          </p:cNvSpPr>
          <p:nvPr>
            <p:ph type="pic" sz="quarter" idx="13" hasCustomPrompt="1"/>
          </p:nvPr>
        </p:nvSpPr>
        <p:spPr>
          <a:xfrm>
            <a:off x="6701040" y="3717040"/>
            <a:ext cx="1620000" cy="2160000"/>
          </a:xfrm>
          <a:ln w="3175">
            <a:solidFill>
              <a:schemeClr val="bg1">
                <a:lumMod val="85000"/>
              </a:schemeClr>
            </a:solidFill>
          </a:ln>
          <a:effectLst/>
        </p:spPr>
        <p:txBody>
          <a:bodyPr/>
          <a:lstStyle>
            <a:lvl1pPr marL="0" indent="0" algn="ctr">
              <a:buNone/>
              <a:defRPr sz="1600" b="0">
                <a:ln w="6350">
                  <a:noFill/>
                </a:ln>
                <a:solidFill>
                  <a:srgbClr val="004E88"/>
                </a:solidFill>
                <a:effectLst/>
                <a:latin typeface="Microsoft Sans Serif" panose="020B0604020202020204" pitchFamily="34" charset="0"/>
                <a:cs typeface="Microsoft Sans Serif" panose="020B0604020202020204" pitchFamily="34" charset="0"/>
              </a:defRPr>
            </a:lvl1pPr>
          </a:lstStyle>
          <a:p>
            <a:r>
              <a:rPr lang="ru-RU" dirty="0"/>
              <a:t>ФОТО здесь</a:t>
            </a:r>
          </a:p>
        </p:txBody>
      </p:sp>
      <p:sp>
        <p:nvSpPr>
          <p:cNvPr id="8" name="Rectangle 7"/>
          <p:cNvSpPr/>
          <p:nvPr/>
        </p:nvSpPr>
        <p:spPr>
          <a:xfrm>
            <a:off x="0" y="0"/>
            <a:ext cx="9144000" cy="980660"/>
          </a:xfrm>
          <a:prstGeom prst="rect">
            <a:avLst/>
          </a:prstGeom>
          <a:solidFill>
            <a:srgbClr val="0066B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Franklin Gothic Medium Cond" pitchFamily="34" charset="0"/>
            </a:endParaRPr>
          </a:p>
        </p:txBody>
      </p:sp>
      <p:sp>
        <p:nvSpPr>
          <p:cNvPr id="12" name="TextBox 11"/>
          <p:cNvSpPr txBox="1"/>
          <p:nvPr userDrawn="1"/>
        </p:nvSpPr>
        <p:spPr>
          <a:xfrm>
            <a:off x="1052540" y="197943"/>
            <a:ext cx="8091459" cy="584775"/>
          </a:xfrm>
          <a:prstGeom prst="rect">
            <a:avLst/>
          </a:prstGeom>
          <a:noFill/>
        </p:spPr>
        <p:txBody>
          <a:bodyPr wrap="square" rtlCol="0">
            <a:spAutoFit/>
          </a:bodyPr>
          <a:lstStyle/>
          <a:p>
            <a:pPr algn="l"/>
            <a:r>
              <a:rPr lang="ru-RU" sz="1600" b="0" dirty="0">
                <a:solidFill>
                  <a:schemeClr val="bg1"/>
                </a:solidFill>
                <a:effectLst/>
                <a:latin typeface="Arial Narrow" pitchFamily="34" charset="0"/>
              </a:rPr>
              <a:t>ПРИВОЛЖСКИЙ ИНСТИТУТ </a:t>
            </a:r>
          </a:p>
          <a:p>
            <a:pPr algn="l"/>
            <a:r>
              <a:rPr lang="ru-RU" sz="1600" b="0" dirty="0">
                <a:solidFill>
                  <a:schemeClr val="bg1"/>
                </a:solidFill>
                <a:effectLst/>
                <a:latin typeface="Arial Narrow" pitchFamily="34" charset="0"/>
              </a:rPr>
              <a:t>ПОВЫШЕНИЯ КВАЛИФИКАЦИИ ФНС РОССИИ</a:t>
            </a:r>
          </a:p>
        </p:txBody>
      </p:sp>
      <p:sp>
        <p:nvSpPr>
          <p:cNvPr id="20" name="TextBox 19"/>
          <p:cNvSpPr txBox="1"/>
          <p:nvPr userDrawn="1"/>
        </p:nvSpPr>
        <p:spPr>
          <a:xfrm>
            <a:off x="3999568" y="6453420"/>
            <a:ext cx="1762021" cy="369332"/>
          </a:xfrm>
          <a:prstGeom prst="rect">
            <a:avLst/>
          </a:prstGeom>
          <a:noFill/>
        </p:spPr>
        <p:txBody>
          <a:bodyPr wrap="square" rtlCol="0">
            <a:spAutoFit/>
          </a:bodyPr>
          <a:lstStyle>
            <a:defPPr>
              <a:defRPr lang="ru-RU"/>
            </a:defPPr>
            <a:lvl1pPr algn="ctr">
              <a:defRPr b="0">
                <a:solidFill>
                  <a:schemeClr val="bg1"/>
                </a:solidFill>
                <a:effectLst>
                  <a:outerShdw blurRad="38100" dist="38100" dir="2700000" algn="tl">
                    <a:srgbClr val="000000">
                      <a:alpha val="43137"/>
                    </a:srgbClr>
                  </a:outerShdw>
                </a:effectLst>
                <a:latin typeface="Arial Narrow" pitchFamily="34" charset="0"/>
              </a:defRPr>
            </a:lvl1pPr>
          </a:lstStyle>
          <a:p>
            <a:pPr lvl="0"/>
            <a:r>
              <a:rPr lang="ru-RU" dirty="0">
                <a:effectLst/>
              </a:rPr>
              <a:t>Нижний Новгород</a:t>
            </a:r>
          </a:p>
        </p:txBody>
      </p:sp>
      <p:sp>
        <p:nvSpPr>
          <p:cNvPr id="14" name="Текст 13"/>
          <p:cNvSpPr>
            <a:spLocks noGrp="1"/>
          </p:cNvSpPr>
          <p:nvPr>
            <p:ph type="body" sz="quarter" idx="15" hasCustomPrompt="1"/>
          </p:nvPr>
        </p:nvSpPr>
        <p:spPr>
          <a:xfrm>
            <a:off x="2411413" y="4221110"/>
            <a:ext cx="4289627" cy="1655763"/>
          </a:xfrm>
        </p:spPr>
        <p:txBody>
          <a:bodyPr anchor="b"/>
          <a:lstStyle>
            <a:lvl1pPr marL="0" indent="0" algn="r">
              <a:buNone/>
              <a:defRPr sz="2000">
                <a:solidFill>
                  <a:srgbClr val="004E88"/>
                </a:solidFill>
                <a:latin typeface="Microsoft Sans Serif" panose="020B0604020202020204" pitchFamily="34" charset="0"/>
                <a:cs typeface="Microsoft Sans Serif" panose="020B0604020202020204" pitchFamily="34" charset="0"/>
              </a:defRPr>
            </a:lvl1pPr>
            <a:lvl2pPr marL="266700" indent="-266700" algn="l">
              <a:defRPr sz="1800">
                <a:solidFill>
                  <a:srgbClr val="004070"/>
                </a:solidFill>
              </a:defRPr>
            </a:lvl2pPr>
            <a:lvl3pPr marL="266700" indent="-266700" algn="l">
              <a:defRPr sz="1800">
                <a:solidFill>
                  <a:srgbClr val="004070"/>
                </a:solidFill>
              </a:defRPr>
            </a:lvl3pPr>
            <a:lvl5pPr marL="1143000" indent="0">
              <a:buNone/>
              <a:defRPr sz="1800">
                <a:solidFill>
                  <a:srgbClr val="004070"/>
                </a:solidFill>
              </a:defRPr>
            </a:lvl5pPr>
          </a:lstStyle>
          <a:p>
            <a:pPr lvl="0"/>
            <a:r>
              <a:rPr lang="ru-RU" dirty="0"/>
              <a:t>ФИО, Должность, Кафедра</a:t>
            </a:r>
          </a:p>
        </p:txBody>
      </p:sp>
      <p:pic>
        <p:nvPicPr>
          <p:cNvPr id="4" name="Рисунок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7380" y="71440"/>
            <a:ext cx="837781" cy="837781"/>
          </a:xfrm>
          <a:prstGeom prst="rect">
            <a:avLst/>
          </a:prstGeom>
        </p:spPr>
      </p:pic>
      <p:sp>
        <p:nvSpPr>
          <p:cNvPr id="2" name="Title 1"/>
          <p:cNvSpPr>
            <a:spLocks noGrp="1"/>
          </p:cNvSpPr>
          <p:nvPr>
            <p:ph type="ctrTitle" hasCustomPrompt="1"/>
          </p:nvPr>
        </p:nvSpPr>
        <p:spPr>
          <a:xfrm>
            <a:off x="107380" y="1070794"/>
            <a:ext cx="8929240" cy="3150150"/>
          </a:xfrm>
          <a:ln>
            <a:noFill/>
          </a:ln>
          <a:effectLst/>
        </p:spPr>
        <p:txBody>
          <a:bodyPr anchor="t">
            <a:noAutofit/>
          </a:bodyPr>
          <a:lstStyle>
            <a:lvl1pPr algn="ctr">
              <a:defRPr sz="4400">
                <a:ln>
                  <a:noFill/>
                </a:ln>
                <a:solidFill>
                  <a:srgbClr val="004E88"/>
                </a:solidFill>
                <a:effectLst/>
              </a:defRPr>
            </a:lvl1pPr>
          </a:lstStyle>
          <a:p>
            <a:r>
              <a:rPr lang="ru-RU" dirty="0"/>
              <a:t>Название презентации</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Титул2 оранжевый заголовок">
    <p:spTree>
      <p:nvGrpSpPr>
        <p:cNvPr id="1" name=""/>
        <p:cNvGrpSpPr/>
        <p:nvPr/>
      </p:nvGrpSpPr>
      <p:grpSpPr>
        <a:xfrm>
          <a:off x="0" y="0"/>
          <a:ext cx="0" cy="0"/>
          <a:chOff x="0" y="0"/>
          <a:chExt cx="0" cy="0"/>
        </a:xfrm>
      </p:grpSpPr>
      <p:pic>
        <p:nvPicPr>
          <p:cNvPr id="3" name="Рисунок 2"/>
          <p:cNvPicPr>
            <a:picLocks noChangeAspect="1"/>
          </p:cNvPicPr>
          <p:nvPr userDrawn="1"/>
        </p:nvPicPr>
        <p:blipFill rotWithShape="1">
          <a:blip r:embed="rId2" cstate="print">
            <a:extLst>
              <a:ext uri="{28A0092B-C50C-407E-A947-70E740481C1C}">
                <a14:useLocalDpi xmlns:a14="http://schemas.microsoft.com/office/drawing/2010/main" val="0"/>
              </a:ext>
            </a:extLst>
          </a:blip>
          <a:srcRect t="81480"/>
          <a:stretch/>
        </p:blipFill>
        <p:spPr>
          <a:xfrm>
            <a:off x="0" y="5700079"/>
            <a:ext cx="9144000" cy="1185401"/>
          </a:xfrm>
          <a:prstGeom prst="rect">
            <a:avLst/>
          </a:prstGeom>
          <a:effectLst/>
        </p:spPr>
      </p:pic>
      <p:sp>
        <p:nvSpPr>
          <p:cNvPr id="11" name="Рисунок 10"/>
          <p:cNvSpPr>
            <a:spLocks noGrp="1"/>
          </p:cNvSpPr>
          <p:nvPr>
            <p:ph type="pic" sz="quarter" idx="13" hasCustomPrompt="1"/>
          </p:nvPr>
        </p:nvSpPr>
        <p:spPr>
          <a:xfrm>
            <a:off x="6701040" y="3717040"/>
            <a:ext cx="1620000" cy="2160000"/>
          </a:xfrm>
          <a:ln w="3175">
            <a:solidFill>
              <a:schemeClr val="bg1">
                <a:lumMod val="85000"/>
              </a:schemeClr>
            </a:solidFill>
          </a:ln>
          <a:effectLst/>
        </p:spPr>
        <p:txBody>
          <a:bodyPr/>
          <a:lstStyle>
            <a:lvl1pPr marL="0" indent="0" algn="ctr">
              <a:buNone/>
              <a:defRPr sz="1600" b="0">
                <a:ln w="6350">
                  <a:noFill/>
                </a:ln>
                <a:solidFill>
                  <a:srgbClr val="004E88"/>
                </a:solidFill>
                <a:effectLst/>
                <a:latin typeface="Microsoft Sans Serif" panose="020B0604020202020204" pitchFamily="34" charset="0"/>
                <a:cs typeface="Microsoft Sans Serif" panose="020B0604020202020204" pitchFamily="34" charset="0"/>
              </a:defRPr>
            </a:lvl1pPr>
          </a:lstStyle>
          <a:p>
            <a:r>
              <a:rPr lang="ru-RU" dirty="0"/>
              <a:t>ФОТО здесь</a:t>
            </a:r>
          </a:p>
        </p:txBody>
      </p:sp>
      <p:sp>
        <p:nvSpPr>
          <p:cNvPr id="8" name="Rectangle 7"/>
          <p:cNvSpPr/>
          <p:nvPr/>
        </p:nvSpPr>
        <p:spPr>
          <a:xfrm>
            <a:off x="0" y="0"/>
            <a:ext cx="9144000" cy="980660"/>
          </a:xfrm>
          <a:prstGeom prst="rect">
            <a:avLst/>
          </a:prstGeom>
          <a:solidFill>
            <a:srgbClr val="0066B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Franklin Gothic Medium Cond" pitchFamily="34" charset="0"/>
            </a:endParaRPr>
          </a:p>
        </p:txBody>
      </p:sp>
      <p:sp>
        <p:nvSpPr>
          <p:cNvPr id="12" name="TextBox 11"/>
          <p:cNvSpPr txBox="1"/>
          <p:nvPr userDrawn="1"/>
        </p:nvSpPr>
        <p:spPr>
          <a:xfrm>
            <a:off x="1052540" y="197943"/>
            <a:ext cx="8091459" cy="584775"/>
          </a:xfrm>
          <a:prstGeom prst="rect">
            <a:avLst/>
          </a:prstGeom>
          <a:noFill/>
        </p:spPr>
        <p:txBody>
          <a:bodyPr wrap="square" rtlCol="0">
            <a:spAutoFit/>
          </a:bodyPr>
          <a:lstStyle/>
          <a:p>
            <a:pPr algn="l"/>
            <a:r>
              <a:rPr lang="ru-RU" sz="1600" b="0" dirty="0">
                <a:solidFill>
                  <a:schemeClr val="bg1"/>
                </a:solidFill>
                <a:effectLst/>
                <a:latin typeface="Arial Narrow" pitchFamily="34" charset="0"/>
              </a:rPr>
              <a:t>ПРИВОЛЖСКИЙ ИНСТИТУТ </a:t>
            </a:r>
          </a:p>
          <a:p>
            <a:pPr algn="l"/>
            <a:r>
              <a:rPr lang="ru-RU" sz="1600" b="0" dirty="0">
                <a:solidFill>
                  <a:schemeClr val="bg1"/>
                </a:solidFill>
                <a:effectLst/>
                <a:latin typeface="Arial Narrow" pitchFamily="34" charset="0"/>
              </a:rPr>
              <a:t>ПОВЫШЕНИЯ КВАЛИФИКАЦИИ ФНС РОССИИ</a:t>
            </a:r>
          </a:p>
        </p:txBody>
      </p:sp>
      <p:sp>
        <p:nvSpPr>
          <p:cNvPr id="20" name="TextBox 19"/>
          <p:cNvSpPr txBox="1"/>
          <p:nvPr userDrawn="1"/>
        </p:nvSpPr>
        <p:spPr>
          <a:xfrm>
            <a:off x="3999568" y="6453420"/>
            <a:ext cx="1762021" cy="369332"/>
          </a:xfrm>
          <a:prstGeom prst="rect">
            <a:avLst/>
          </a:prstGeom>
          <a:noFill/>
        </p:spPr>
        <p:txBody>
          <a:bodyPr wrap="square" rtlCol="0">
            <a:spAutoFit/>
          </a:bodyPr>
          <a:lstStyle>
            <a:defPPr>
              <a:defRPr lang="ru-RU"/>
            </a:defPPr>
            <a:lvl1pPr algn="ctr">
              <a:defRPr b="0">
                <a:solidFill>
                  <a:schemeClr val="bg1"/>
                </a:solidFill>
                <a:effectLst>
                  <a:outerShdw blurRad="38100" dist="38100" dir="2700000" algn="tl">
                    <a:srgbClr val="000000">
                      <a:alpha val="43137"/>
                    </a:srgbClr>
                  </a:outerShdw>
                </a:effectLst>
                <a:latin typeface="Arial Narrow" pitchFamily="34" charset="0"/>
              </a:defRPr>
            </a:lvl1pPr>
          </a:lstStyle>
          <a:p>
            <a:pPr lvl="0"/>
            <a:r>
              <a:rPr lang="ru-RU" dirty="0">
                <a:effectLst/>
              </a:rPr>
              <a:t>Нижний Новгород</a:t>
            </a:r>
          </a:p>
        </p:txBody>
      </p:sp>
      <p:sp>
        <p:nvSpPr>
          <p:cNvPr id="14" name="Текст 13"/>
          <p:cNvSpPr>
            <a:spLocks noGrp="1"/>
          </p:cNvSpPr>
          <p:nvPr>
            <p:ph type="body" sz="quarter" idx="15" hasCustomPrompt="1"/>
          </p:nvPr>
        </p:nvSpPr>
        <p:spPr>
          <a:xfrm>
            <a:off x="2411413" y="4221110"/>
            <a:ext cx="4289627" cy="1655763"/>
          </a:xfrm>
        </p:spPr>
        <p:txBody>
          <a:bodyPr anchor="b"/>
          <a:lstStyle>
            <a:lvl1pPr marL="0" indent="0" algn="r">
              <a:buNone/>
              <a:defRPr sz="2000">
                <a:solidFill>
                  <a:srgbClr val="004E88"/>
                </a:solidFill>
                <a:latin typeface="Microsoft Sans Serif" panose="020B0604020202020204" pitchFamily="34" charset="0"/>
                <a:cs typeface="Microsoft Sans Serif" panose="020B0604020202020204" pitchFamily="34" charset="0"/>
              </a:defRPr>
            </a:lvl1pPr>
            <a:lvl2pPr marL="266700" indent="-266700" algn="l">
              <a:defRPr sz="1800">
                <a:solidFill>
                  <a:srgbClr val="004070"/>
                </a:solidFill>
              </a:defRPr>
            </a:lvl2pPr>
            <a:lvl3pPr marL="266700" indent="-266700" algn="l">
              <a:defRPr sz="1800">
                <a:solidFill>
                  <a:srgbClr val="004070"/>
                </a:solidFill>
              </a:defRPr>
            </a:lvl3pPr>
            <a:lvl5pPr marL="1143000" indent="0">
              <a:buNone/>
              <a:defRPr sz="1800">
                <a:solidFill>
                  <a:srgbClr val="004070"/>
                </a:solidFill>
              </a:defRPr>
            </a:lvl5pPr>
          </a:lstStyle>
          <a:p>
            <a:pPr lvl="0"/>
            <a:r>
              <a:rPr lang="ru-RU" dirty="0"/>
              <a:t>ФИО, Должность, Кафедра</a:t>
            </a:r>
          </a:p>
        </p:txBody>
      </p:sp>
      <p:pic>
        <p:nvPicPr>
          <p:cNvPr id="4" name="Рисунок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7380" y="71440"/>
            <a:ext cx="837781" cy="837781"/>
          </a:xfrm>
          <a:prstGeom prst="rect">
            <a:avLst/>
          </a:prstGeom>
        </p:spPr>
      </p:pic>
      <p:sp>
        <p:nvSpPr>
          <p:cNvPr id="2" name="Title 1"/>
          <p:cNvSpPr>
            <a:spLocks noGrp="1"/>
          </p:cNvSpPr>
          <p:nvPr>
            <p:ph type="ctrTitle" hasCustomPrompt="1"/>
          </p:nvPr>
        </p:nvSpPr>
        <p:spPr>
          <a:xfrm>
            <a:off x="107380" y="1070794"/>
            <a:ext cx="8929240" cy="3150150"/>
          </a:xfrm>
          <a:ln>
            <a:noFill/>
          </a:ln>
          <a:effectLst/>
        </p:spPr>
        <p:txBody>
          <a:bodyPr anchor="t">
            <a:noAutofit/>
          </a:bodyPr>
          <a:lstStyle>
            <a:lvl1pPr algn="ctr">
              <a:defRPr sz="4400">
                <a:ln>
                  <a:noFill/>
                </a:ln>
                <a:solidFill>
                  <a:srgbClr val="FA6500"/>
                </a:solidFill>
                <a:effectLst/>
              </a:defRPr>
            </a:lvl1pPr>
          </a:lstStyle>
          <a:p>
            <a:r>
              <a:rPr lang="ru-RU" dirty="0"/>
              <a:t>Название презентации</a:t>
            </a:r>
            <a:endParaRPr lang="en-US" dirty="0"/>
          </a:p>
        </p:txBody>
      </p:sp>
    </p:spTree>
    <p:extLst>
      <p:ext uri="{BB962C8B-B14F-4D97-AF65-F5344CB8AC3E}">
        <p14:creationId xmlns:p14="http://schemas.microsoft.com/office/powerpoint/2010/main" val="1738263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Основной слайд2">
    <p:spTree>
      <p:nvGrpSpPr>
        <p:cNvPr id="1" name=""/>
        <p:cNvGrpSpPr/>
        <p:nvPr/>
      </p:nvGrpSpPr>
      <p:grpSpPr>
        <a:xfrm>
          <a:off x="0" y="0"/>
          <a:ext cx="0" cy="0"/>
          <a:chOff x="0" y="0"/>
          <a:chExt cx="0" cy="0"/>
        </a:xfrm>
      </p:grpSpPr>
      <p:sp>
        <p:nvSpPr>
          <p:cNvPr id="2" name="Title 1"/>
          <p:cNvSpPr>
            <a:spLocks noGrp="1"/>
          </p:cNvSpPr>
          <p:nvPr>
            <p:ph type="title"/>
          </p:nvPr>
        </p:nvSpPr>
        <p:spPr>
          <a:xfrm>
            <a:off x="182388" y="692620"/>
            <a:ext cx="8784000" cy="792110"/>
          </a:xfrm>
        </p:spPr>
        <p:txBody>
          <a:bodyPr>
            <a:normAutofit/>
          </a:bodyPr>
          <a:lstStyle>
            <a:lvl1pPr algn="ctr">
              <a:defRPr sz="3600" b="0">
                <a:solidFill>
                  <a:srgbClr val="004E88"/>
                </a:solidFill>
              </a:defRPr>
            </a:lvl1pPr>
          </a:lstStyle>
          <a:p>
            <a:r>
              <a:rPr lang="ru-RU" dirty="0"/>
              <a:t>Образец заголовка</a:t>
            </a:r>
            <a:endParaRPr lang="en-US" dirty="0"/>
          </a:p>
        </p:txBody>
      </p:sp>
      <p:sp>
        <p:nvSpPr>
          <p:cNvPr id="3" name="Content Placeholder 2"/>
          <p:cNvSpPr>
            <a:spLocks noGrp="1"/>
          </p:cNvSpPr>
          <p:nvPr>
            <p:ph idx="1"/>
          </p:nvPr>
        </p:nvSpPr>
        <p:spPr>
          <a:xfrm>
            <a:off x="182388" y="1628750"/>
            <a:ext cx="8784000" cy="3888540"/>
          </a:xfrm>
        </p:spPr>
        <p:txBody>
          <a:bodyPr anchor="t">
            <a:noAutofit/>
          </a:bodyPr>
          <a:lstStyle>
            <a:lvl1pPr>
              <a:buClr>
                <a:srgbClr val="FA6500"/>
              </a:buClr>
              <a:defRPr sz="2800">
                <a:solidFill>
                  <a:srgbClr val="004E88"/>
                </a:solidFill>
              </a:defRPr>
            </a:lvl1pPr>
            <a:lvl2pPr>
              <a:buClr>
                <a:srgbClr val="FA6500"/>
              </a:buClr>
              <a:defRPr sz="2400">
                <a:solidFill>
                  <a:srgbClr val="004E88"/>
                </a:solidFill>
              </a:defRPr>
            </a:lvl2pPr>
            <a:lvl3pPr>
              <a:buClr>
                <a:srgbClr val="FA6500"/>
              </a:buClr>
              <a:defRPr sz="2400">
                <a:solidFill>
                  <a:srgbClr val="004E88"/>
                </a:solidFill>
              </a:defRPr>
            </a:lvl3pPr>
            <a:lvl4pPr>
              <a:buClr>
                <a:srgbClr val="FA6500"/>
              </a:buClr>
              <a:defRPr sz="2000">
                <a:solidFill>
                  <a:srgbClr val="004E88"/>
                </a:solidFill>
              </a:defRPr>
            </a:lvl4pPr>
            <a:lvl5pPr>
              <a:buClr>
                <a:srgbClr val="FA6500"/>
              </a:buClr>
              <a:defRPr sz="2000">
                <a:solidFill>
                  <a:srgbClr val="004E88"/>
                </a:solidFill>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endParaRPr lang="en-US" dirty="0"/>
          </a:p>
        </p:txBody>
      </p:sp>
      <p:sp>
        <p:nvSpPr>
          <p:cNvPr id="11" name="Rectangle 7"/>
          <p:cNvSpPr/>
          <p:nvPr userDrawn="1"/>
        </p:nvSpPr>
        <p:spPr>
          <a:xfrm>
            <a:off x="0" y="0"/>
            <a:ext cx="9144000" cy="332570"/>
          </a:xfrm>
          <a:prstGeom prst="rect">
            <a:avLst/>
          </a:prstGeom>
          <a:solidFill>
            <a:srgbClr val="0066B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Franklin Gothic Medium Cond" pitchFamily="34" charset="0"/>
            </a:endParaRPr>
          </a:p>
        </p:txBody>
      </p:sp>
      <p:sp>
        <p:nvSpPr>
          <p:cNvPr id="12" name="TextBox 11"/>
          <p:cNvSpPr txBox="1"/>
          <p:nvPr userDrawn="1"/>
        </p:nvSpPr>
        <p:spPr>
          <a:xfrm>
            <a:off x="323413" y="27786"/>
            <a:ext cx="8353157" cy="276999"/>
          </a:xfrm>
          <a:prstGeom prst="rect">
            <a:avLst/>
          </a:prstGeom>
          <a:noFill/>
        </p:spPr>
        <p:txBody>
          <a:bodyPr wrap="square" rtlCol="0">
            <a:spAutoFit/>
          </a:bodyPr>
          <a:lstStyle/>
          <a:p>
            <a:pPr algn="l"/>
            <a:r>
              <a:rPr lang="ru-RU" sz="1200" b="0" dirty="0">
                <a:solidFill>
                  <a:schemeClr val="bg1"/>
                </a:solidFill>
                <a:effectLst/>
                <a:latin typeface="Arial Narrow" pitchFamily="34" charset="0"/>
              </a:rPr>
              <a:t>Приволжский Институт повышения квалификации ФНС России</a:t>
            </a:r>
          </a:p>
        </p:txBody>
      </p:sp>
      <p:sp>
        <p:nvSpPr>
          <p:cNvPr id="16" name="TextBox 15"/>
          <p:cNvSpPr txBox="1"/>
          <p:nvPr userDrawn="1"/>
        </p:nvSpPr>
        <p:spPr>
          <a:xfrm>
            <a:off x="8460540" y="6156098"/>
            <a:ext cx="611449" cy="369332"/>
          </a:xfrm>
          <a:prstGeom prst="rect">
            <a:avLst/>
          </a:prstGeom>
          <a:noFill/>
        </p:spPr>
        <p:txBody>
          <a:bodyPr wrap="square" rtlCol="0">
            <a:spAutoFit/>
          </a:bodyPr>
          <a:lstStyle/>
          <a:p>
            <a:pPr algn="r"/>
            <a:fld id="{550FB50B-C426-4715-BEE4-021F2EA88C50}" type="slidenum">
              <a:rPr lang="ru-RU" smtClean="0">
                <a:solidFill>
                  <a:srgbClr val="004E88"/>
                </a:solidFill>
                <a:latin typeface="Microsoft Sans Serif" panose="020B0604020202020204" pitchFamily="34" charset="0"/>
                <a:cs typeface="Microsoft Sans Serif" panose="020B0604020202020204" pitchFamily="34" charset="0"/>
              </a:rPr>
              <a:pPr algn="r"/>
              <a:t>‹#›</a:t>
            </a:fld>
            <a:endParaRPr lang="ru-RU" dirty="0">
              <a:solidFill>
                <a:srgbClr val="004E88"/>
              </a:solidFill>
              <a:latin typeface="Microsoft Sans Serif" panose="020B0604020202020204" pitchFamily="34" charset="0"/>
              <a:cs typeface="Microsoft Sans Serif" panose="020B0604020202020204" pitchFamily="34" charset="0"/>
            </a:endParaRPr>
          </a:p>
        </p:txBody>
      </p:sp>
      <p:pic>
        <p:nvPicPr>
          <p:cNvPr id="17" name="Рисунок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002" y="12397"/>
            <a:ext cx="251408" cy="307777"/>
          </a:xfrm>
          <a:prstGeom prst="rect">
            <a:avLst/>
          </a:prstGeom>
        </p:spPr>
      </p:pic>
    </p:spTree>
    <p:extLst>
      <p:ext uri="{BB962C8B-B14F-4D97-AF65-F5344CB8AC3E}">
        <p14:creationId xmlns:p14="http://schemas.microsoft.com/office/powerpoint/2010/main" val="2165362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Основной слайд1">
    <p:spTree>
      <p:nvGrpSpPr>
        <p:cNvPr id="1" name=""/>
        <p:cNvGrpSpPr/>
        <p:nvPr/>
      </p:nvGrpSpPr>
      <p:grpSpPr>
        <a:xfrm>
          <a:off x="0" y="0"/>
          <a:ext cx="0" cy="0"/>
          <a:chOff x="0" y="0"/>
          <a:chExt cx="0" cy="0"/>
        </a:xfrm>
      </p:grpSpPr>
      <p:pic>
        <p:nvPicPr>
          <p:cNvPr id="29" name="Рисунок 28"/>
          <p:cNvPicPr>
            <a:picLocks noChangeAspect="1"/>
          </p:cNvPicPr>
          <p:nvPr userDrawn="1"/>
        </p:nvPicPr>
        <p:blipFill rotWithShape="1">
          <a:blip r:embed="rId2" cstate="print">
            <a:extLst>
              <a:ext uri="{28A0092B-C50C-407E-A947-70E740481C1C}">
                <a14:useLocalDpi xmlns:a14="http://schemas.microsoft.com/office/drawing/2010/main" val="0"/>
              </a:ext>
            </a:extLst>
          </a:blip>
          <a:srcRect t="81479" b="3376"/>
          <a:stretch/>
        </p:blipFill>
        <p:spPr>
          <a:xfrm>
            <a:off x="0" y="5916109"/>
            <a:ext cx="9144000" cy="969371"/>
          </a:xfrm>
          <a:prstGeom prst="rect">
            <a:avLst/>
          </a:prstGeom>
          <a:effectLst/>
        </p:spPr>
      </p:pic>
      <p:sp>
        <p:nvSpPr>
          <p:cNvPr id="12" name="Title 1"/>
          <p:cNvSpPr>
            <a:spLocks noGrp="1"/>
          </p:cNvSpPr>
          <p:nvPr>
            <p:ph type="title"/>
          </p:nvPr>
        </p:nvSpPr>
        <p:spPr>
          <a:xfrm>
            <a:off x="182388" y="692620"/>
            <a:ext cx="8784000" cy="792110"/>
          </a:xfrm>
        </p:spPr>
        <p:txBody>
          <a:bodyPr>
            <a:normAutofit/>
          </a:bodyPr>
          <a:lstStyle>
            <a:lvl1pPr algn="ctr">
              <a:defRPr sz="3600" b="0">
                <a:solidFill>
                  <a:srgbClr val="004E88"/>
                </a:solidFill>
              </a:defRPr>
            </a:lvl1pPr>
          </a:lstStyle>
          <a:p>
            <a:r>
              <a:rPr lang="ru-RU" dirty="0"/>
              <a:t>Образец заголовка</a:t>
            </a:r>
            <a:endParaRPr lang="en-US" dirty="0"/>
          </a:p>
        </p:txBody>
      </p:sp>
      <p:sp>
        <p:nvSpPr>
          <p:cNvPr id="16" name="Content Placeholder 2"/>
          <p:cNvSpPr>
            <a:spLocks noGrp="1"/>
          </p:cNvSpPr>
          <p:nvPr>
            <p:ph idx="1"/>
          </p:nvPr>
        </p:nvSpPr>
        <p:spPr>
          <a:xfrm>
            <a:off x="182388" y="1628750"/>
            <a:ext cx="8784000" cy="3888540"/>
          </a:xfrm>
        </p:spPr>
        <p:txBody>
          <a:bodyPr anchor="t">
            <a:noAutofit/>
          </a:bodyPr>
          <a:lstStyle>
            <a:lvl1pPr>
              <a:buClr>
                <a:srgbClr val="FA6500"/>
              </a:buClr>
              <a:defRPr sz="2800">
                <a:solidFill>
                  <a:srgbClr val="004E88"/>
                </a:solidFill>
              </a:defRPr>
            </a:lvl1pPr>
            <a:lvl2pPr>
              <a:buClr>
                <a:srgbClr val="FA6500"/>
              </a:buClr>
              <a:defRPr sz="2400">
                <a:solidFill>
                  <a:srgbClr val="004E88"/>
                </a:solidFill>
              </a:defRPr>
            </a:lvl2pPr>
            <a:lvl3pPr>
              <a:buClr>
                <a:srgbClr val="FA6500"/>
              </a:buClr>
              <a:defRPr sz="2400">
                <a:solidFill>
                  <a:srgbClr val="004E88"/>
                </a:solidFill>
              </a:defRPr>
            </a:lvl3pPr>
            <a:lvl4pPr>
              <a:buClr>
                <a:srgbClr val="FA6500"/>
              </a:buClr>
              <a:defRPr sz="2000">
                <a:solidFill>
                  <a:srgbClr val="004E88"/>
                </a:solidFill>
              </a:defRPr>
            </a:lvl4pPr>
            <a:lvl5pPr>
              <a:buClr>
                <a:srgbClr val="FA6500"/>
              </a:buClr>
              <a:defRPr sz="2000">
                <a:solidFill>
                  <a:srgbClr val="004E88"/>
                </a:solidFill>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endParaRPr lang="en-US" dirty="0"/>
          </a:p>
        </p:txBody>
      </p:sp>
      <p:sp>
        <p:nvSpPr>
          <p:cNvPr id="22" name="TextBox 21"/>
          <p:cNvSpPr txBox="1"/>
          <p:nvPr userDrawn="1"/>
        </p:nvSpPr>
        <p:spPr>
          <a:xfrm>
            <a:off x="8460540" y="6156098"/>
            <a:ext cx="611449" cy="369332"/>
          </a:xfrm>
          <a:prstGeom prst="rect">
            <a:avLst/>
          </a:prstGeom>
          <a:noFill/>
        </p:spPr>
        <p:txBody>
          <a:bodyPr wrap="square" rtlCol="0">
            <a:spAutoFit/>
          </a:bodyPr>
          <a:lstStyle/>
          <a:p>
            <a:pPr algn="r"/>
            <a:fld id="{550FB50B-C426-4715-BEE4-021F2EA88C50}" type="slidenum">
              <a:rPr lang="ru-RU" smtClean="0">
                <a:solidFill>
                  <a:srgbClr val="004E88"/>
                </a:solidFill>
                <a:latin typeface="Microsoft Sans Serif" panose="020B0604020202020204" pitchFamily="34" charset="0"/>
                <a:cs typeface="Microsoft Sans Serif" panose="020B0604020202020204" pitchFamily="34" charset="0"/>
              </a:rPr>
              <a:pPr algn="r"/>
              <a:t>‹#›</a:t>
            </a:fld>
            <a:endParaRPr lang="ru-RU" dirty="0">
              <a:solidFill>
                <a:srgbClr val="004E88"/>
              </a:solidFill>
              <a:latin typeface="Microsoft Sans Serif" panose="020B0604020202020204" pitchFamily="34" charset="0"/>
              <a:cs typeface="Microsoft Sans Serif" panose="020B0604020202020204" pitchFamily="34" charset="0"/>
            </a:endParaRPr>
          </a:p>
        </p:txBody>
      </p:sp>
      <p:sp>
        <p:nvSpPr>
          <p:cNvPr id="26" name="Rectangle 7"/>
          <p:cNvSpPr/>
          <p:nvPr userDrawn="1"/>
        </p:nvSpPr>
        <p:spPr>
          <a:xfrm>
            <a:off x="0" y="0"/>
            <a:ext cx="9144000" cy="332570"/>
          </a:xfrm>
          <a:prstGeom prst="rect">
            <a:avLst/>
          </a:prstGeom>
          <a:solidFill>
            <a:srgbClr val="0066BC"/>
          </a:solidFill>
          <a:ln>
            <a:noFill/>
          </a:ln>
          <a:effectLst>
            <a:outerShdw blurRad="254000" dist="38100" dir="2700000" sx="99000" sy="99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Franklin Gothic Medium Cond" pitchFamily="34" charset="0"/>
            </a:endParaRPr>
          </a:p>
        </p:txBody>
      </p:sp>
      <p:sp>
        <p:nvSpPr>
          <p:cNvPr id="27" name="TextBox 26"/>
          <p:cNvSpPr txBox="1"/>
          <p:nvPr userDrawn="1"/>
        </p:nvSpPr>
        <p:spPr>
          <a:xfrm>
            <a:off x="323413" y="27786"/>
            <a:ext cx="8353157" cy="276999"/>
          </a:xfrm>
          <a:prstGeom prst="rect">
            <a:avLst/>
          </a:prstGeom>
          <a:noFill/>
        </p:spPr>
        <p:txBody>
          <a:bodyPr wrap="square" rtlCol="0">
            <a:spAutoFit/>
          </a:bodyPr>
          <a:lstStyle/>
          <a:p>
            <a:pPr algn="l"/>
            <a:r>
              <a:rPr lang="ru-RU" sz="1200" b="0" dirty="0">
                <a:solidFill>
                  <a:schemeClr val="bg1"/>
                </a:solidFill>
                <a:effectLst/>
                <a:latin typeface="Arial Narrow" pitchFamily="34" charset="0"/>
              </a:rPr>
              <a:t>Приволжский Институт повышения квалификации ФНС России</a:t>
            </a:r>
          </a:p>
        </p:txBody>
      </p:sp>
      <p:pic>
        <p:nvPicPr>
          <p:cNvPr id="28" name="Рисунок 2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002" y="12397"/>
            <a:ext cx="251408" cy="307777"/>
          </a:xfrm>
          <a:prstGeom prst="rect">
            <a:avLst/>
          </a:prstGeom>
        </p:spPr>
      </p:pic>
      <p:sp>
        <p:nvSpPr>
          <p:cNvPr id="30" name="TextBox 29"/>
          <p:cNvSpPr txBox="1"/>
          <p:nvPr userDrawn="1"/>
        </p:nvSpPr>
        <p:spPr>
          <a:xfrm>
            <a:off x="3999568" y="6608481"/>
            <a:ext cx="1762021" cy="276999"/>
          </a:xfrm>
          <a:prstGeom prst="rect">
            <a:avLst/>
          </a:prstGeom>
          <a:noFill/>
        </p:spPr>
        <p:txBody>
          <a:bodyPr wrap="square" rtlCol="0">
            <a:spAutoFit/>
          </a:bodyPr>
          <a:lstStyle>
            <a:defPPr>
              <a:defRPr lang="ru-RU"/>
            </a:defPPr>
            <a:lvl1pPr algn="ctr">
              <a:defRPr b="0">
                <a:solidFill>
                  <a:schemeClr val="bg1"/>
                </a:solidFill>
                <a:effectLst>
                  <a:outerShdw blurRad="38100" dist="38100" dir="2700000" algn="tl">
                    <a:srgbClr val="000000">
                      <a:alpha val="43137"/>
                    </a:srgbClr>
                  </a:outerShdw>
                </a:effectLst>
                <a:latin typeface="Arial Narrow" pitchFamily="34" charset="0"/>
              </a:defRPr>
            </a:lvl1pPr>
          </a:lstStyle>
          <a:p>
            <a:pPr lvl="0"/>
            <a:r>
              <a:rPr lang="ru-RU" sz="1200" dirty="0">
                <a:effectLst/>
              </a:rPr>
              <a:t>Нижний Новгород</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Рисунок на  весь экран">
    <p:spTree>
      <p:nvGrpSpPr>
        <p:cNvPr id="1" name=""/>
        <p:cNvGrpSpPr/>
        <p:nvPr/>
      </p:nvGrpSpPr>
      <p:grpSpPr>
        <a:xfrm>
          <a:off x="0" y="0"/>
          <a:ext cx="0" cy="0"/>
          <a:chOff x="0" y="0"/>
          <a:chExt cx="0" cy="0"/>
        </a:xfrm>
      </p:grpSpPr>
      <p:sp>
        <p:nvSpPr>
          <p:cNvPr id="4" name="TextBox 3"/>
          <p:cNvSpPr txBox="1"/>
          <p:nvPr userDrawn="1"/>
        </p:nvSpPr>
        <p:spPr>
          <a:xfrm>
            <a:off x="8460540" y="6156098"/>
            <a:ext cx="611449" cy="369332"/>
          </a:xfrm>
          <a:prstGeom prst="rect">
            <a:avLst/>
          </a:prstGeom>
          <a:noFill/>
        </p:spPr>
        <p:txBody>
          <a:bodyPr wrap="square" rtlCol="0">
            <a:spAutoFit/>
          </a:bodyPr>
          <a:lstStyle/>
          <a:p>
            <a:pPr algn="r"/>
            <a:fld id="{550FB50B-C426-4715-BEE4-021F2EA88C50}" type="slidenum">
              <a:rPr lang="ru-RU" smtClean="0">
                <a:solidFill>
                  <a:srgbClr val="004E88"/>
                </a:solidFill>
                <a:latin typeface="Microsoft Sans Serif" panose="020B0604020202020204" pitchFamily="34" charset="0"/>
                <a:cs typeface="Microsoft Sans Serif" panose="020B0604020202020204" pitchFamily="34" charset="0"/>
              </a:rPr>
              <a:pPr algn="r"/>
              <a:t>‹#›</a:t>
            </a:fld>
            <a:endParaRPr lang="ru-RU" dirty="0">
              <a:solidFill>
                <a:srgbClr val="004E88"/>
              </a:solidFill>
              <a:latin typeface="Microsoft Sans Serif" panose="020B0604020202020204" pitchFamily="34" charset="0"/>
              <a:cs typeface="Microsoft Sans Serif" panose="020B0604020202020204" pitchFamily="34" charset="0"/>
            </a:endParaRPr>
          </a:p>
        </p:txBody>
      </p:sp>
      <p:sp>
        <p:nvSpPr>
          <p:cNvPr id="3" name="Title 1"/>
          <p:cNvSpPr>
            <a:spLocks noGrp="1"/>
          </p:cNvSpPr>
          <p:nvPr>
            <p:ph type="title"/>
          </p:nvPr>
        </p:nvSpPr>
        <p:spPr>
          <a:xfrm>
            <a:off x="182388" y="692620"/>
            <a:ext cx="8784000" cy="792110"/>
          </a:xfrm>
        </p:spPr>
        <p:txBody>
          <a:bodyPr>
            <a:normAutofit/>
          </a:bodyPr>
          <a:lstStyle>
            <a:lvl1pPr algn="ctr">
              <a:defRPr sz="3600" b="0">
                <a:solidFill>
                  <a:srgbClr val="004E88"/>
                </a:solidFill>
              </a:defRPr>
            </a:lvl1pPr>
          </a:lstStyle>
          <a:p>
            <a:r>
              <a:rPr lang="ru-RU" dirty="0"/>
              <a:t>Образец заголовка</a:t>
            </a:r>
            <a:endParaRPr lang="en-US" dirty="0"/>
          </a:p>
        </p:txBody>
      </p:sp>
      <p:sp>
        <p:nvSpPr>
          <p:cNvPr id="5" name="Content Placeholder 2"/>
          <p:cNvSpPr>
            <a:spLocks noGrp="1"/>
          </p:cNvSpPr>
          <p:nvPr>
            <p:ph idx="1"/>
          </p:nvPr>
        </p:nvSpPr>
        <p:spPr>
          <a:xfrm>
            <a:off x="182388" y="1628750"/>
            <a:ext cx="8784000" cy="3888540"/>
          </a:xfrm>
        </p:spPr>
        <p:txBody>
          <a:bodyPr anchor="t">
            <a:noAutofit/>
          </a:bodyPr>
          <a:lstStyle>
            <a:lvl1pPr>
              <a:buClr>
                <a:srgbClr val="FA6500"/>
              </a:buClr>
              <a:defRPr sz="2800">
                <a:solidFill>
                  <a:srgbClr val="004E88"/>
                </a:solidFill>
              </a:defRPr>
            </a:lvl1pPr>
            <a:lvl2pPr>
              <a:buClr>
                <a:srgbClr val="FA6500"/>
              </a:buClr>
              <a:defRPr sz="2400">
                <a:solidFill>
                  <a:srgbClr val="004E88"/>
                </a:solidFill>
              </a:defRPr>
            </a:lvl2pPr>
            <a:lvl3pPr>
              <a:buClr>
                <a:srgbClr val="FA6500"/>
              </a:buClr>
              <a:defRPr sz="2400">
                <a:solidFill>
                  <a:srgbClr val="004E88"/>
                </a:solidFill>
              </a:defRPr>
            </a:lvl3pPr>
            <a:lvl4pPr>
              <a:buClr>
                <a:srgbClr val="FA6500"/>
              </a:buClr>
              <a:defRPr sz="2000">
                <a:solidFill>
                  <a:srgbClr val="004E88"/>
                </a:solidFill>
              </a:defRPr>
            </a:lvl4pPr>
            <a:lvl5pPr>
              <a:buClr>
                <a:srgbClr val="FA6500"/>
              </a:buClr>
              <a:defRPr sz="2000">
                <a:solidFill>
                  <a:srgbClr val="004E88"/>
                </a:solidFill>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80000" y="908650"/>
            <a:ext cx="8784000" cy="1368190"/>
          </a:xfrm>
          <a:prstGeom prst="rect">
            <a:avLst/>
          </a:prstGeom>
        </p:spPr>
        <p:txBody>
          <a:bodyPr vert="horz" lIns="91440" tIns="45720" rIns="91440" bIns="45720" rtlCol="0" anchor="ctr" anchorCtr="0">
            <a:normAutofit/>
          </a:bodyPr>
          <a:lstStyle/>
          <a:p>
            <a:r>
              <a:rPr lang="ru-RU" dirty="0"/>
              <a:t>Образец заголовка</a:t>
            </a:r>
            <a:endParaRPr lang="en-US" dirty="0"/>
          </a:p>
        </p:txBody>
      </p:sp>
      <p:sp>
        <p:nvSpPr>
          <p:cNvPr id="3" name="Text Placeholder 2"/>
          <p:cNvSpPr>
            <a:spLocks noGrp="1"/>
          </p:cNvSpPr>
          <p:nvPr>
            <p:ph type="body" idx="1"/>
          </p:nvPr>
        </p:nvSpPr>
        <p:spPr>
          <a:xfrm>
            <a:off x="180000" y="2276840"/>
            <a:ext cx="8784000" cy="2952410"/>
          </a:xfrm>
          <a:prstGeom prst="rect">
            <a:avLst/>
          </a:prstGeom>
        </p:spPr>
        <p:txBody>
          <a:bodyPr vert="horz" lIns="91440" tIns="45720" rIns="91440" bIns="45720" rtlCol="0" anchor="t" anchorCtr="0">
            <a:noAutofit/>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endParaRPr lang="en-US" dirty="0"/>
          </a:p>
        </p:txBody>
      </p:sp>
      <p:sp>
        <p:nvSpPr>
          <p:cNvPr id="4" name="Date Placeholder 3"/>
          <p:cNvSpPr>
            <a:spLocks noGrp="1"/>
          </p:cNvSpPr>
          <p:nvPr>
            <p:ph type="dt" sz="half" idx="2"/>
          </p:nvPr>
        </p:nvSpPr>
        <p:spPr>
          <a:xfrm>
            <a:off x="6248400" y="6208776"/>
            <a:ext cx="2133600" cy="365125"/>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endParaRPr lang="ru-RU"/>
          </a:p>
        </p:txBody>
      </p:sp>
      <p:sp>
        <p:nvSpPr>
          <p:cNvPr id="5" name="Footer Placeholder 4"/>
          <p:cNvSpPr>
            <a:spLocks noGrp="1"/>
          </p:cNvSpPr>
          <p:nvPr>
            <p:ph type="ftr" sz="quarter" idx="3"/>
          </p:nvPr>
        </p:nvSpPr>
        <p:spPr>
          <a:xfrm>
            <a:off x="761999" y="6208776"/>
            <a:ext cx="4873869" cy="365125"/>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ru-RU" dirty="0"/>
          </a:p>
        </p:txBody>
      </p:sp>
      <p:sp>
        <p:nvSpPr>
          <p:cNvPr id="6" name="Slide Number Placeholder 5"/>
          <p:cNvSpPr>
            <a:spLocks noGrp="1"/>
          </p:cNvSpPr>
          <p:nvPr>
            <p:ph type="sldNum" sz="quarter" idx="4"/>
          </p:nvPr>
        </p:nvSpPr>
        <p:spPr>
          <a:xfrm>
            <a:off x="7620000" y="5687568"/>
            <a:ext cx="762000" cy="365125"/>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D40C6FC4-01C5-40DD-998A-0355B604F12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71" r:id="rId2"/>
    <p:sldLayoutId id="2147483670" r:id="rId3"/>
    <p:sldLayoutId id="2147483662" r:id="rId4"/>
    <p:sldLayoutId id="2147483669" r:id="rId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ctr" defTabSz="914400" rtl="0" eaLnBrk="1" latinLnBrk="0" hangingPunct="1">
        <a:spcBef>
          <a:spcPct val="0"/>
        </a:spcBef>
        <a:buNone/>
        <a:defRPr sz="5400" kern="1200">
          <a:solidFill>
            <a:srgbClr val="004E88"/>
          </a:solidFill>
          <a:latin typeface="Microsoft Sans Serif" panose="020B0604020202020204" pitchFamily="34" charset="0"/>
          <a:ea typeface="+mj-ea"/>
          <a:cs typeface="Microsoft Sans Serif" panose="020B060402020202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itchFamily="34" charset="0"/>
        <a:buChar char="•"/>
        <a:defRPr sz="2800" kern="1200">
          <a:solidFill>
            <a:srgbClr val="002948"/>
          </a:solidFill>
          <a:latin typeface="Corbel" pitchFamily="34" charset="0"/>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400" kern="1200">
          <a:solidFill>
            <a:srgbClr val="002948"/>
          </a:solidFill>
          <a:latin typeface="Corbel" pitchFamily="34" charset="0"/>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400" kern="1200">
          <a:solidFill>
            <a:srgbClr val="002948"/>
          </a:solidFill>
          <a:latin typeface="Corbel" pitchFamily="34" charset="0"/>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2000" kern="1200">
          <a:solidFill>
            <a:srgbClr val="002948"/>
          </a:solidFill>
          <a:latin typeface="Corbel" pitchFamily="34" charset="0"/>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2000" kern="1200" baseline="0">
          <a:solidFill>
            <a:srgbClr val="002948"/>
          </a:solidFill>
          <a:latin typeface="Corbel" pitchFamily="34" charset="0"/>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9.xml"/><Relationship Id="rId1" Type="http://schemas.openxmlformats.org/officeDocument/2006/relationships/slideLayout" Target="../slideLayouts/slideLayout5.xml"/><Relationship Id="rId4" Type="http://schemas.openxmlformats.org/officeDocument/2006/relationships/image" Target="../media/image7.e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9.xml"/><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3.xml"/><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4.xml"/><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45.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3" Type="http://schemas.openxmlformats.org/officeDocument/2006/relationships/hyperlink" Target="https://login.consultant.ru/link/?req=doc&amp;base=LAW&amp;n=451215&amp;date=29.09.2025&amp;dst=5118&amp;field=134" TargetMode="External"/><Relationship Id="rId2" Type="http://schemas.openxmlformats.org/officeDocument/2006/relationships/notesSlide" Target="../notesSlides/notesSlide53.xml"/><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7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70.xml"/><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71.xml"/><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72.xml"/><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5.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5.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3" Type="http://schemas.openxmlformats.org/officeDocument/2006/relationships/hyperlink" Target="https://login.consultant.ru/link/?req=doc&amp;base=LAW&amp;n=517481&amp;dst=2307&amp;field=134&amp;date=25.03.2026" TargetMode="External"/><Relationship Id="rId7" Type="http://schemas.openxmlformats.org/officeDocument/2006/relationships/hyperlink" Target="https://login.consultant.ru/link/?req=doc&amp;base=LAW&amp;n=495617&amp;dst=6062&amp;field=134&amp;date=25.03.2026" TargetMode="External"/><Relationship Id="rId2" Type="http://schemas.openxmlformats.org/officeDocument/2006/relationships/notesSlide" Target="../notesSlides/notesSlide83.xml"/><Relationship Id="rId1" Type="http://schemas.openxmlformats.org/officeDocument/2006/relationships/slideLayout" Target="../slideLayouts/slideLayout5.xml"/><Relationship Id="rId6" Type="http://schemas.openxmlformats.org/officeDocument/2006/relationships/hyperlink" Target="https://login.consultant.ru/link/?req=doc&amp;base=LAW&amp;n=495617&amp;dst=7050&amp;field=134&amp;date=25.03.2026" TargetMode="External"/><Relationship Id="rId5" Type="http://schemas.openxmlformats.org/officeDocument/2006/relationships/hyperlink" Target="https://login.consultant.ru/link/?req=doc&amp;base=LAW&amp;n=495617&amp;dst=7049&amp;field=134&amp;date=25.03.2026" TargetMode="External"/><Relationship Id="rId4" Type="http://schemas.openxmlformats.org/officeDocument/2006/relationships/hyperlink" Target="https://login.consultant.ru/link/?req=doc&amp;base=LAW&amp;n=517481&amp;dst=2319&amp;field=134&amp;date=25.03.2026" TargetMode="Externa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5.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182388" y="260560"/>
            <a:ext cx="8784000" cy="792110"/>
          </a:xfrm>
        </p:spPr>
        <p:txBody>
          <a:bodyPr>
            <a:normAutofit/>
          </a:bodyPr>
          <a:lstStyle/>
          <a:p>
            <a:r>
              <a:rPr lang="ru-RU" sz="2000" b="1" i="1" dirty="0">
                <a:solidFill>
                  <a:srgbClr val="FF0000"/>
                </a:solidFill>
              </a:rPr>
              <a:t>10.07.2026</a:t>
            </a:r>
          </a:p>
        </p:txBody>
      </p:sp>
      <p:sp>
        <p:nvSpPr>
          <p:cNvPr id="7" name="Текст 6"/>
          <p:cNvSpPr>
            <a:spLocks noGrp="1"/>
          </p:cNvSpPr>
          <p:nvPr>
            <p:ph idx="1"/>
          </p:nvPr>
        </p:nvSpPr>
        <p:spPr>
          <a:xfrm>
            <a:off x="182388" y="1052449"/>
            <a:ext cx="8784000" cy="3888540"/>
          </a:xfrm>
        </p:spPr>
        <p:txBody>
          <a:bodyPr/>
          <a:lstStyle/>
          <a:p>
            <a:pPr marL="0" indent="0">
              <a:buNone/>
            </a:pPr>
            <a:r>
              <a:rPr lang="ru-RU" b="1" i="1" dirty="0">
                <a:solidFill>
                  <a:srgbClr val="FF0000"/>
                </a:solidFill>
              </a:rPr>
              <a:t>	Что руководителю компании обязательно нужно знать об основных формах, методах и мероприятиях налогового контроля по доказыванию отсутствия у налогоплательщика деловой цели.</a:t>
            </a:r>
            <a:endParaRPr lang="ru-RU" sz="2200" b="1" i="1" dirty="0">
              <a:solidFill>
                <a:srgbClr val="FF0000"/>
              </a:solidFill>
            </a:endParaRPr>
          </a:p>
          <a:p>
            <a:pPr marL="0" indent="0" algn="r">
              <a:buNone/>
            </a:pPr>
            <a:endParaRPr lang="ru-RU" sz="2000" dirty="0"/>
          </a:p>
        </p:txBody>
      </p:sp>
    </p:spTree>
    <p:extLst>
      <p:ext uri="{BB962C8B-B14F-4D97-AF65-F5344CB8AC3E}">
        <p14:creationId xmlns:p14="http://schemas.microsoft.com/office/powerpoint/2010/main" val="2948347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4B7BC0-6C04-2182-6E01-80FBFDBFEE3B}"/>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0BF2768F-6C67-7588-B3BA-A9EC2A5CBFB2}"/>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Комиссии</a:t>
            </a:r>
          </a:p>
        </p:txBody>
      </p:sp>
      <p:sp>
        <p:nvSpPr>
          <p:cNvPr id="8" name="Текст 1">
            <a:extLst>
              <a:ext uri="{FF2B5EF4-FFF2-40B4-BE49-F238E27FC236}">
                <a16:creationId xmlns:a16="http://schemas.microsoft.com/office/drawing/2014/main" id="{FAB37ED6-666B-1BB1-8B41-D951735239AE}"/>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Резолютивная часть Протокола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Обществу предложено уточнить налоговые обязательства по НДС путем представления уточненных налоговых деклараций </a:t>
            </a:r>
            <a:r>
              <a:rPr kumimoji="0" lang="ru-RU" sz="1800" b="1" i="0" u="none" strike="noStrike" kern="1200" cap="none" spc="0" normalizeH="0" baseline="0" noProof="0" dirty="0">
                <a:ln>
                  <a:noFill/>
                </a:ln>
                <a:solidFill>
                  <a:srgbClr val="FF0000"/>
                </a:solidFill>
                <a:effectLst/>
                <a:highlight>
                  <a:srgbClr val="FFFF00"/>
                </a:highlight>
                <a:uLnTx/>
                <a:uFillTx/>
                <a:latin typeface="Times New Roman" panose="02020603050405020304" pitchFamily="18" charset="0"/>
                <a:cs typeface="Times New Roman" panose="02020603050405020304" pitchFamily="18" charset="0"/>
              </a:rPr>
              <a:t>без указания сроков их представления.</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Ответ Общества в виде Обращения</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С просьбой </a:t>
            </a:r>
            <a:r>
              <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уточнении налоговых обязательств </a:t>
            </a: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по НДС путем </a:t>
            </a:r>
            <a:r>
              <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представления уточненных деклараций</a:t>
            </a: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 за 1, 2, 4 кварталы 2023 и 1 квартал 2024 </a:t>
            </a:r>
            <a:r>
              <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года и сроках их представления.</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Налоговый орган предложил воспользоваться пунктом 5 статьи 61 Налогового кодекса РФ (далее – НК РФ) и направить в УФНС России по Нижегородской области </a:t>
            </a:r>
            <a:r>
              <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заявление о предоставлении отсрочки или рассрочки по уплате налогов </a:t>
            </a:r>
            <a:r>
              <a:rPr kumimoji="0" lang="ru-RU" sz="180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в электронной форме по телекоммуникационным каналам связи или через личный кабинет налогоплательщика.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Общество обращает внимание налогового органа на тот факт, что в Обращении речь шла об уточнении налоговых обязательств по НДС путем представления уточненных деклараций за 1, 2, 4 кварталы 2023 и 1 квартал 2024 года и сроках их представления, а не об уплате задолженности, сформировавшейся на ЕНС (отрицательного сальдо ЕНС).</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357644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096A2F-4C74-60A4-F77D-F4270646DCAD}"/>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BDBB4D69-742F-7DA9-708B-9365185E4A1D}"/>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Комиссии</a:t>
            </a:r>
          </a:p>
        </p:txBody>
      </p:sp>
      <p:sp>
        <p:nvSpPr>
          <p:cNvPr id="8" name="Текст 1">
            <a:extLst>
              <a:ext uri="{FF2B5EF4-FFF2-40B4-BE49-F238E27FC236}">
                <a16:creationId xmlns:a16="http://schemas.microsoft.com/office/drawing/2014/main" id="{1C22278A-DA47-2286-1294-9EC6A32E1277}"/>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Согласно п. п. 1, 3 ст. 61 НК РФ отсрочку (рассрочку) можно получить в отношении:</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	налогов (страховых взносов), срок уплаты которых не наступил. Обязанность по их уплате переносится на более поздний срок. Такой перенос возможен в отношении всей суммы налога или ее части;</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	имеющейся задолженности по уплате налогов (страховых взносов). Отсрочка (рассрочка) может быть предоставлена как на всю сумму отрицательного сальдо ЕНС, так и на ее часть. В последнем случае отсрочка (рассрочка) предоставляется в отношении сумм, составляющих задолженность, в последовательности, установленной п. 8 ст. 45 НК РФ (п. 4 ст. 61 НК РФ).</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В силу того, что в настоящий момент:</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 у Общества </a:t>
            </a:r>
            <a:r>
              <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отсутствует</a:t>
            </a: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 отрицательное сальдо ЕНС;</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 </a:t>
            </a:r>
            <a:r>
              <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сроки уплаты </a:t>
            </a: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НДС за 1, 2, 4 кварталы 2023 и 1 квартал 2024 года </a:t>
            </a:r>
            <a:r>
              <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уже прошли</a:t>
            </a: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то у Общества отсутствуют основания для направления в УФНС России по Нижегородской области заявления о предоставлении отсрочки или рассрочки по уплате налогов.</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15641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E5D03F-1DA5-C657-0F18-854EF30ADAD3}"/>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EF687E02-BCF2-83E4-0CB0-C1B8AFCADD87}"/>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Комиссии</a:t>
            </a:r>
          </a:p>
        </p:txBody>
      </p:sp>
      <p:sp>
        <p:nvSpPr>
          <p:cNvPr id="8" name="Текст 1">
            <a:extLst>
              <a:ext uri="{FF2B5EF4-FFF2-40B4-BE49-F238E27FC236}">
                <a16:creationId xmlns:a16="http://schemas.microsoft.com/office/drawing/2014/main" id="{7883AEAD-3D63-83CD-4AF8-073DF0D6A62B}"/>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Примерный ответ:</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 в НК РФ отсутствует мероприятие налогового контроля – проведение комиссий;</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 НК РФ не предусмотрены (не установлены) сроки для исполнения резолютивной части Протокола по результатам проведенной комиссии;</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 в Протоколе и Уведомлении отсутствует информация, необходимая для дачи пояснений;</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 в Протоколе и Уведомлении присутствует противоречивая и недостоверная информация,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то Общество просит налоговый орган направить Обществу недостающую информацию для дачи пояснений.</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После получения от налогового органа недостающей информации, Общество изучит ее и примет решение о необходимости уточнения налоговых обязательств.</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256182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13FD94-8176-CBD5-CB09-0FE14DC2F70B}"/>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D0940691-A4AC-3DA0-12C8-273FE19B18E5}"/>
              </a:ext>
            </a:extLst>
          </p:cNvPr>
          <p:cNvSpPr>
            <a:spLocks noGrp="1"/>
          </p:cNvSpPr>
          <p:nvPr>
            <p:ph type="title"/>
          </p:nvPr>
        </p:nvSpPr>
        <p:spPr>
          <a:xfrm>
            <a:off x="182388" y="260560"/>
            <a:ext cx="8784000" cy="792110"/>
          </a:xfrm>
        </p:spPr>
        <p:txBody>
          <a:bodyPr>
            <a:normAutofit/>
          </a:bodyPr>
          <a:lstStyle/>
          <a:p>
            <a:r>
              <a:rPr lang="ru-RU" sz="1800" b="1" i="1" dirty="0">
                <a:solidFill>
                  <a:srgbClr val="FF0000"/>
                </a:solidFill>
              </a:rPr>
              <a:t>Постановлении АС Волго-Вятского округа от 16 мая 2024 г. № Ф01-1512/2024 по делу № А38-2329/2023 </a:t>
            </a:r>
          </a:p>
        </p:txBody>
      </p:sp>
      <p:sp>
        <p:nvSpPr>
          <p:cNvPr id="8" name="Текст 1">
            <a:extLst>
              <a:ext uri="{FF2B5EF4-FFF2-40B4-BE49-F238E27FC236}">
                <a16:creationId xmlns:a16="http://schemas.microsoft.com/office/drawing/2014/main" id="{1CD82CFE-9DF3-18D4-F3D0-AAEBF0BE25F4}"/>
              </a:ext>
            </a:extLst>
          </p:cNvPr>
          <p:cNvSpPr txBox="1">
            <a:spLocks/>
          </p:cNvSpPr>
          <p:nvPr/>
        </p:nvSpPr>
        <p:spPr>
          <a:xfrm>
            <a:off x="251400" y="908650"/>
            <a:ext cx="8710212"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Суд указал, что если покупатель в декларации за квартал заявил вычет, а продавец в своей декларации не отразил начисление НДС по этой операции, подал нулевую декларацию или вообще не отчитался за этот квартал, это является причиной возникновения налоговых разрывов по НДС.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Организация обратилась в суд с требованием, чтобы контрагент предоставил уточненную декларацию по НДС, в которой будет отражена операция по реализации, в отношении которой у компании-заявителя было право на вычет. По мнению налогоплательщика, отсутствие этой операции в отчетности контрагента могло привести к отказу в праве на вычет и нанесению ущерба деловой репутации.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Судьи иск отклонили.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НК РФ не ставит право на получение вычета по НДС в прямую зависимость от исполнения своих обязательств контрагентами. Если налогоплательщик докажет исполнение сделки, то при отсутствии признаков недобросовестности вычет ему будет предоставлен и вне зависимости от действий контрагента.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1" i="0" u="none" strike="noStrike" kern="1200" cap="none" spc="0" normalizeH="0" baseline="0" noProof="0" dirty="0">
                <a:ln>
                  <a:noFill/>
                </a:ln>
                <a:solidFill>
                  <a:sysClr val="windowText" lastClr="000000"/>
                </a:solidFill>
                <a:effectLst/>
                <a:highlight>
                  <a:srgbClr val="FFFF00"/>
                </a:highlight>
                <a:uLnTx/>
                <a:uFillTx/>
                <a:latin typeface="Times New Roman" panose="02020603050405020304" pitchFamily="18" charset="0"/>
                <a:cs typeface="Times New Roman" panose="02020603050405020304" pitchFamily="18" charset="0"/>
              </a:rPr>
              <a:t>У суда нет основания для удовлетворения иска </a:t>
            </a:r>
            <a:r>
              <a:rPr kumimoji="0" lang="ru-RU" sz="1800" b="1" i="0" u="none" strike="noStrike" kern="1200" cap="none" spc="0" normalizeH="0" baseline="0" noProof="0" dirty="0">
                <a:ln>
                  <a:noFill/>
                </a:ln>
                <a:solidFill>
                  <a:srgbClr val="FF0000"/>
                </a:solidFill>
                <a:effectLst/>
                <a:highlight>
                  <a:srgbClr val="FFFF00"/>
                </a:highlight>
                <a:uLnTx/>
                <a:uFillTx/>
                <a:latin typeface="Times New Roman" panose="02020603050405020304" pitchFamily="18" charset="0"/>
                <a:cs typeface="Times New Roman" panose="02020603050405020304" pitchFamily="18" charset="0"/>
              </a:rPr>
              <a:t>о понуждении контрагента </a:t>
            </a:r>
            <a:r>
              <a:rPr kumimoji="0" lang="ru-RU" sz="1800" b="1" i="0" u="none" strike="noStrike" kern="1200" cap="none" spc="0" normalizeH="0" baseline="0" noProof="0" dirty="0">
                <a:ln>
                  <a:noFill/>
                </a:ln>
                <a:solidFill>
                  <a:sysClr val="windowText" lastClr="000000"/>
                </a:solidFill>
                <a:effectLst/>
                <a:highlight>
                  <a:srgbClr val="FFFF00"/>
                </a:highlight>
                <a:uLnTx/>
                <a:uFillTx/>
                <a:latin typeface="Times New Roman" panose="02020603050405020304" pitchFamily="18" charset="0"/>
                <a:cs typeface="Times New Roman" panose="02020603050405020304" pitchFamily="18" charset="0"/>
              </a:rPr>
              <a:t>к подаче уточненной декларации для получения вычета НДС.</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800" b="1" dirty="0">
                <a:solidFill>
                  <a:srgbClr val="FF0000"/>
                </a:solidFill>
                <a:latin typeface="Times New Roman" panose="02020603050405020304" pitchFamily="18" charset="0"/>
                <a:cs typeface="Times New Roman" panose="02020603050405020304" pitchFamily="18" charset="0"/>
              </a:rPr>
              <a:t>P.S</a:t>
            </a:r>
            <a:endParaRPr kumimoji="0" lang="ru-RU" sz="18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У общества также отсутствуют возможности к понуждении контрагента к подаче уточненной декларации для получения вычета НДС, данными функциями обладает налоговый орган.</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40134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20580C-D1E8-A7EA-0EA9-C86E7E0BAE09}"/>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152006ED-F924-D59B-92D8-D9F9299A8EFC}"/>
              </a:ext>
            </a:extLst>
          </p:cNvPr>
          <p:cNvSpPr>
            <a:spLocks noGrp="1"/>
          </p:cNvSpPr>
          <p:nvPr>
            <p:ph type="title"/>
          </p:nvPr>
        </p:nvSpPr>
        <p:spPr>
          <a:xfrm>
            <a:off x="179999" y="80535"/>
            <a:ext cx="8784000" cy="792110"/>
          </a:xfrm>
        </p:spPr>
        <p:txBody>
          <a:bodyPr>
            <a:normAutofit/>
          </a:bodyPr>
          <a:lstStyle/>
          <a:p>
            <a:r>
              <a:rPr lang="ru-RU" sz="2000" b="1" i="1" dirty="0">
                <a:solidFill>
                  <a:srgbClr val="FF0000"/>
                </a:solidFill>
              </a:rPr>
              <a:t>Защита имущественных прав добросовестного налогоплательщика</a:t>
            </a:r>
          </a:p>
        </p:txBody>
      </p:sp>
      <p:sp>
        <p:nvSpPr>
          <p:cNvPr id="3" name="Объект 2">
            <a:extLst>
              <a:ext uri="{FF2B5EF4-FFF2-40B4-BE49-F238E27FC236}">
                <a16:creationId xmlns:a16="http://schemas.microsoft.com/office/drawing/2014/main" id="{633A2D19-E776-628E-FCDC-DD742673B624}"/>
              </a:ext>
            </a:extLst>
          </p:cNvPr>
          <p:cNvSpPr>
            <a:spLocks noGrp="1"/>
          </p:cNvSpPr>
          <p:nvPr>
            <p:ph idx="1"/>
          </p:nvPr>
        </p:nvSpPr>
        <p:spPr>
          <a:xfrm>
            <a:off x="179999" y="692620"/>
            <a:ext cx="8784000" cy="3888540"/>
          </a:xfrm>
        </p:spPr>
        <p:txBody>
          <a:bodyPr/>
          <a:lstStyle/>
          <a:p>
            <a:pPr indent="450215" algn="just">
              <a:spcAft>
                <a:spcPts val="800"/>
              </a:spcAft>
              <a:buNone/>
            </a:pPr>
            <a:r>
              <a:rPr lang="ru-RU" sz="24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32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8" name="Текст 1">
            <a:extLst>
              <a:ext uri="{FF2B5EF4-FFF2-40B4-BE49-F238E27FC236}">
                <a16:creationId xmlns:a16="http://schemas.microsoft.com/office/drawing/2014/main" id="{D27C4A24-0675-7393-E0E6-C51C8767E0B6}"/>
              </a:ext>
            </a:extLst>
          </p:cNvPr>
          <p:cNvSpPr txBox="1">
            <a:spLocks/>
          </p:cNvSpPr>
          <p:nvPr/>
        </p:nvSpPr>
        <p:spPr>
          <a:xfrm>
            <a:off x="343774" y="616383"/>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indent="450215" algn="just">
              <a:lnSpc>
                <a:spcPct val="150000"/>
              </a:lnSpc>
              <a:spcBef>
                <a:spcPts val="0"/>
              </a:spcBef>
              <a:buNone/>
            </a:pPr>
            <a:endParaRPr kumimoji="0" lang="ru-RU" b="1" i="0" u="none" strike="noStrike" kern="1200" cap="none" spc="0" normalizeH="0" baseline="0" noProof="0" dirty="0">
              <a:ln>
                <a:noFill/>
              </a:ln>
              <a:solidFill>
                <a:sysClr val="windowText" lastClr="000000"/>
              </a:solidFill>
              <a:effectLst/>
              <a:highlight>
                <a:srgbClr val="FFFF00"/>
              </a:highlight>
              <a:uLnTx/>
              <a:uFillTx/>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954B0DF2-CC0C-D98D-4AFE-E364ECF7C047}"/>
              </a:ext>
            </a:extLst>
          </p:cNvPr>
          <p:cNvSpPr txBox="1"/>
          <p:nvPr/>
        </p:nvSpPr>
        <p:spPr>
          <a:xfrm>
            <a:off x="287709" y="616383"/>
            <a:ext cx="8568579" cy="6142066"/>
          </a:xfrm>
          <a:prstGeom prst="rect">
            <a:avLst/>
          </a:prstGeom>
          <a:noFill/>
        </p:spPr>
        <p:txBody>
          <a:bodyPr wrap="square">
            <a:spAutoFit/>
          </a:bodyPr>
          <a:lstStyle/>
          <a:p>
            <a:pPr algn="just">
              <a:lnSpc>
                <a:spcPct val="150000"/>
              </a:lnSpc>
            </a:pPr>
            <a:r>
              <a:rPr lang="ru-RU" sz="2000" b="1" dirty="0"/>
              <a:t>Постановление АС Северо-Западного округа от 27.08.2025 года по делу № А56-50410/2023</a:t>
            </a:r>
          </a:p>
          <a:p>
            <a:pPr algn="just">
              <a:lnSpc>
                <a:spcPct val="150000"/>
              </a:lnSpc>
            </a:pPr>
            <a:r>
              <a:rPr lang="ru-RU" sz="1600" dirty="0"/>
              <a:t>Посчитав, что </a:t>
            </a:r>
            <a:r>
              <a:rPr lang="ru-RU" sz="1600" b="1" dirty="0"/>
              <a:t>недополученные из бюджета суммы НДС </a:t>
            </a:r>
            <a:r>
              <a:rPr lang="ru-RU" sz="1600" dirty="0"/>
              <a:t>за приобретенный у поставщика товар </a:t>
            </a:r>
            <a:r>
              <a:rPr lang="ru-RU" sz="1600" b="1" dirty="0"/>
              <a:t>являются убытками</a:t>
            </a:r>
            <a:r>
              <a:rPr lang="ru-RU" sz="1600" dirty="0"/>
              <a:t>, общество обратилось с иском в суд. </a:t>
            </a:r>
          </a:p>
          <a:p>
            <a:pPr algn="just">
              <a:lnSpc>
                <a:spcPct val="150000"/>
              </a:lnSpc>
            </a:pPr>
            <a:r>
              <a:rPr lang="ru-RU" sz="1600" dirty="0"/>
              <a:t>Суды поддержали общество, отметив следующее:</a:t>
            </a:r>
          </a:p>
          <a:p>
            <a:pPr algn="just">
              <a:lnSpc>
                <a:spcPct val="150000"/>
              </a:lnSpc>
            </a:pPr>
            <a:r>
              <a:rPr lang="ru-RU" sz="1600" dirty="0"/>
              <a:t>- должник обязан возместить кредитору убытки, причиненные неисполнением или ненадлежащим исполнением обязательства (п 1,2 ст. 393 ГК РФ). Убытки определяются в соответствии с правилами ст. 15 ГК РФ;</a:t>
            </a:r>
          </a:p>
          <a:p>
            <a:pPr marL="285750" indent="-285750" algn="just">
              <a:lnSpc>
                <a:spcPct val="150000"/>
              </a:lnSpc>
              <a:buFontTx/>
              <a:buChar char="-"/>
            </a:pPr>
            <a:r>
              <a:rPr lang="ru-RU" sz="1600" dirty="0"/>
              <a:t>общество при заключении договора преследовало правомерную цель, состоящую в получении товара. </a:t>
            </a:r>
            <a:r>
              <a:rPr lang="ru-RU" sz="1600" b="1" dirty="0"/>
              <a:t>Цель заключения </a:t>
            </a:r>
            <a:r>
              <a:rPr lang="ru-RU" sz="1600" dirty="0"/>
              <a:t>гражданско-правового договора </a:t>
            </a:r>
            <a:r>
              <a:rPr lang="ru-RU" sz="1600" b="1" dirty="0"/>
              <a:t>фактически достигнута– товар принят и оплачен, в том числе НДС;</a:t>
            </a:r>
          </a:p>
          <a:p>
            <a:pPr marL="285750" indent="-285750" algn="just">
              <a:lnSpc>
                <a:spcPct val="150000"/>
              </a:lnSpc>
              <a:buFontTx/>
              <a:buChar char="-"/>
            </a:pPr>
            <a:r>
              <a:rPr lang="ru-RU" sz="1600" dirty="0"/>
              <a:t>-вследствие неправомерных действий поставщика, который по запросу налогового органа не раскрыл сведения и не представил документы, общество утратило право на получение вычета по НДС. </a:t>
            </a:r>
          </a:p>
          <a:p>
            <a:pPr marL="285750" indent="-285750" algn="just">
              <a:lnSpc>
                <a:spcPct val="150000"/>
              </a:lnSpc>
              <a:buFontTx/>
              <a:buChar char="-"/>
            </a:pPr>
            <a:r>
              <a:rPr lang="ru-RU" sz="1600" dirty="0"/>
              <a:t>Т.е. имеется наличие причинно-следственной связи между поведением поставщика и возникновением у общества убытков</a:t>
            </a:r>
            <a:endParaRPr lang="ru-RU" sz="1600" b="0" dirty="0">
              <a:effectLst/>
            </a:endParaRPr>
          </a:p>
        </p:txBody>
      </p:sp>
    </p:spTree>
    <p:extLst>
      <p:ext uri="{BB962C8B-B14F-4D97-AF65-F5344CB8AC3E}">
        <p14:creationId xmlns:p14="http://schemas.microsoft.com/office/powerpoint/2010/main" val="1759506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08A223-9066-152E-847F-C9AF878EE340}"/>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D4D21267-660B-30D9-3231-D35C06F5AAD9}"/>
              </a:ext>
            </a:extLst>
          </p:cNvPr>
          <p:cNvSpPr>
            <a:spLocks noGrp="1"/>
          </p:cNvSpPr>
          <p:nvPr>
            <p:ph type="title"/>
          </p:nvPr>
        </p:nvSpPr>
        <p:spPr>
          <a:xfrm>
            <a:off x="179999" y="80535"/>
            <a:ext cx="8784000" cy="792110"/>
          </a:xfrm>
        </p:spPr>
        <p:txBody>
          <a:bodyPr>
            <a:normAutofit/>
          </a:bodyPr>
          <a:lstStyle/>
          <a:p>
            <a:r>
              <a:rPr lang="ru-RU" sz="2000" b="1" i="1" dirty="0">
                <a:solidFill>
                  <a:srgbClr val="FF0000"/>
                </a:solidFill>
              </a:rPr>
              <a:t>Когда это может возникнуть</a:t>
            </a:r>
          </a:p>
        </p:txBody>
      </p:sp>
      <p:sp>
        <p:nvSpPr>
          <p:cNvPr id="3" name="Объект 2">
            <a:extLst>
              <a:ext uri="{FF2B5EF4-FFF2-40B4-BE49-F238E27FC236}">
                <a16:creationId xmlns:a16="http://schemas.microsoft.com/office/drawing/2014/main" id="{E7EDB314-2D43-4F35-2007-E810130FD0CD}"/>
              </a:ext>
            </a:extLst>
          </p:cNvPr>
          <p:cNvSpPr>
            <a:spLocks noGrp="1"/>
          </p:cNvSpPr>
          <p:nvPr>
            <p:ph idx="1"/>
          </p:nvPr>
        </p:nvSpPr>
        <p:spPr>
          <a:xfrm>
            <a:off x="179999" y="692620"/>
            <a:ext cx="8784000" cy="3888540"/>
          </a:xfrm>
        </p:spPr>
        <p:txBody>
          <a:bodyPr/>
          <a:lstStyle/>
          <a:p>
            <a:pPr indent="450215" algn="just">
              <a:spcAft>
                <a:spcPts val="800"/>
              </a:spcAft>
              <a:buNone/>
            </a:pPr>
            <a:r>
              <a:rPr lang="ru-RU" sz="24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32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8" name="Текст 1">
            <a:extLst>
              <a:ext uri="{FF2B5EF4-FFF2-40B4-BE49-F238E27FC236}">
                <a16:creationId xmlns:a16="http://schemas.microsoft.com/office/drawing/2014/main" id="{8D9B29A4-170C-CD89-FFBB-FBE1376BA66E}"/>
              </a:ext>
            </a:extLst>
          </p:cNvPr>
          <p:cNvSpPr txBox="1">
            <a:spLocks/>
          </p:cNvSpPr>
          <p:nvPr/>
        </p:nvSpPr>
        <p:spPr>
          <a:xfrm>
            <a:off x="343774" y="616383"/>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indent="450215" algn="just">
              <a:lnSpc>
                <a:spcPct val="150000"/>
              </a:lnSpc>
              <a:spcBef>
                <a:spcPts val="0"/>
              </a:spcBef>
              <a:buNone/>
            </a:pPr>
            <a:endParaRPr kumimoji="0" lang="ru-RU" b="1" i="0" u="none" strike="noStrike" kern="1200" cap="none" spc="0" normalizeH="0" baseline="0" noProof="0" dirty="0">
              <a:ln>
                <a:noFill/>
              </a:ln>
              <a:solidFill>
                <a:sysClr val="windowText" lastClr="000000"/>
              </a:solidFill>
              <a:effectLst/>
              <a:highlight>
                <a:srgbClr val="FFFF00"/>
              </a:highlight>
              <a:uLnTx/>
              <a:uFillTx/>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B8980F28-C87D-8F83-EFAC-703C616E0848}"/>
              </a:ext>
            </a:extLst>
          </p:cNvPr>
          <p:cNvSpPr txBox="1"/>
          <p:nvPr/>
        </p:nvSpPr>
        <p:spPr>
          <a:xfrm>
            <a:off x="343774" y="1124680"/>
            <a:ext cx="8568579" cy="2120068"/>
          </a:xfrm>
          <a:prstGeom prst="rect">
            <a:avLst/>
          </a:prstGeom>
          <a:noFill/>
        </p:spPr>
        <p:txBody>
          <a:bodyPr wrap="square">
            <a:spAutoFit/>
          </a:bodyPr>
          <a:lstStyle/>
          <a:p>
            <a:pPr algn="just">
              <a:lnSpc>
                <a:spcPct val="150000"/>
              </a:lnSpc>
            </a:pPr>
            <a:r>
              <a:rPr lang="ru-RU" b="0" dirty="0">
                <a:effectLst/>
              </a:rPr>
              <a:t>В ходе проведения рабочего совещания представитель Налогоплательщика /Общества сообщил следующее: </a:t>
            </a:r>
          </a:p>
          <a:p>
            <a:pPr algn="just">
              <a:lnSpc>
                <a:spcPct val="150000"/>
              </a:lnSpc>
            </a:pPr>
            <a:r>
              <a:rPr lang="ru-RU" dirty="0"/>
              <a:t>Налогоплательщик добровольно уточнить свои налоговые обязательства отказался. Претензий к поставщику не имеет, готов представить документы, подтверждающие сделку по требованию налогового органа.</a:t>
            </a:r>
            <a:endParaRPr lang="ru-RU" b="0" dirty="0">
              <a:effectLst/>
            </a:endParaRPr>
          </a:p>
        </p:txBody>
      </p:sp>
    </p:spTree>
    <p:extLst>
      <p:ext uri="{BB962C8B-B14F-4D97-AF65-F5344CB8AC3E}">
        <p14:creationId xmlns:p14="http://schemas.microsoft.com/office/powerpoint/2010/main" val="612356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6CCF92-67AD-2342-3582-FD1CF50B6BFB}"/>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2831BB39-7E83-CB14-30C6-0C0A2665ABB6}"/>
              </a:ext>
            </a:extLst>
          </p:cNvPr>
          <p:cNvSpPr>
            <a:spLocks noGrp="1"/>
          </p:cNvSpPr>
          <p:nvPr>
            <p:ph type="title"/>
          </p:nvPr>
        </p:nvSpPr>
        <p:spPr>
          <a:xfrm>
            <a:off x="179999" y="80535"/>
            <a:ext cx="8784000" cy="792110"/>
          </a:xfrm>
        </p:spPr>
        <p:txBody>
          <a:bodyPr>
            <a:normAutofit/>
          </a:bodyPr>
          <a:lstStyle/>
          <a:p>
            <a:r>
              <a:rPr lang="ru-RU" sz="2000" b="1" i="1" dirty="0">
                <a:solidFill>
                  <a:srgbClr val="FF0000"/>
                </a:solidFill>
              </a:rPr>
              <a:t>Информация, представленная МРУ Росфинмониторинга по ПФО в отношении формально--легитимных контрагентов. </a:t>
            </a:r>
          </a:p>
        </p:txBody>
      </p:sp>
      <p:sp>
        <p:nvSpPr>
          <p:cNvPr id="3" name="Объект 2">
            <a:extLst>
              <a:ext uri="{FF2B5EF4-FFF2-40B4-BE49-F238E27FC236}">
                <a16:creationId xmlns:a16="http://schemas.microsoft.com/office/drawing/2014/main" id="{84997356-3406-0F3F-82CC-B4E3B60E1566}"/>
              </a:ext>
            </a:extLst>
          </p:cNvPr>
          <p:cNvSpPr>
            <a:spLocks noGrp="1"/>
          </p:cNvSpPr>
          <p:nvPr>
            <p:ph idx="1"/>
          </p:nvPr>
        </p:nvSpPr>
        <p:spPr>
          <a:xfrm>
            <a:off x="179999" y="692620"/>
            <a:ext cx="8784000" cy="3888540"/>
          </a:xfrm>
        </p:spPr>
        <p:txBody>
          <a:bodyPr/>
          <a:lstStyle/>
          <a:p>
            <a:pPr indent="450215" algn="just">
              <a:spcAft>
                <a:spcPts val="800"/>
              </a:spcAft>
              <a:buNone/>
            </a:pPr>
            <a:r>
              <a:rPr lang="ru-RU" sz="24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32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8" name="Текст 1">
            <a:extLst>
              <a:ext uri="{FF2B5EF4-FFF2-40B4-BE49-F238E27FC236}">
                <a16:creationId xmlns:a16="http://schemas.microsoft.com/office/drawing/2014/main" id="{9CB8BB1A-3DB8-57C7-A14A-351B5EB7B134}"/>
              </a:ext>
            </a:extLst>
          </p:cNvPr>
          <p:cNvSpPr txBox="1">
            <a:spLocks/>
          </p:cNvSpPr>
          <p:nvPr/>
        </p:nvSpPr>
        <p:spPr>
          <a:xfrm>
            <a:off x="343774" y="616383"/>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indent="450215" algn="just">
              <a:lnSpc>
                <a:spcPct val="150000"/>
              </a:lnSpc>
              <a:spcBef>
                <a:spcPts val="0"/>
              </a:spcBef>
              <a:buNone/>
            </a:pPr>
            <a:endParaRPr kumimoji="0" lang="ru-RU" b="1" i="0" u="none" strike="noStrike" kern="1200" cap="none" spc="0" normalizeH="0" baseline="0" noProof="0" dirty="0">
              <a:ln>
                <a:noFill/>
              </a:ln>
              <a:solidFill>
                <a:sysClr val="windowText" lastClr="000000"/>
              </a:solidFill>
              <a:effectLst/>
              <a:highlight>
                <a:srgbClr val="FFFF00"/>
              </a:highlight>
              <a:uLnTx/>
              <a:uFillTx/>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726E9A14-526C-011F-5C25-D3FC30087391}"/>
              </a:ext>
            </a:extLst>
          </p:cNvPr>
          <p:cNvSpPr txBox="1"/>
          <p:nvPr/>
        </p:nvSpPr>
        <p:spPr>
          <a:xfrm>
            <a:off x="343774" y="1124680"/>
            <a:ext cx="8568579" cy="3268652"/>
          </a:xfrm>
          <a:prstGeom prst="rect">
            <a:avLst/>
          </a:prstGeom>
          <a:noFill/>
        </p:spPr>
        <p:txBody>
          <a:bodyPr wrap="square">
            <a:spAutoFit/>
          </a:bodyPr>
          <a:lstStyle/>
          <a:p>
            <a:pPr algn="just">
              <a:lnSpc>
                <a:spcPct val="150000"/>
              </a:lnSpc>
            </a:pPr>
            <a:r>
              <a:rPr lang="ru-RU" sz="2000" b="0" dirty="0">
                <a:effectLst/>
              </a:rPr>
              <a:t>Информация </a:t>
            </a:r>
            <a:r>
              <a:rPr lang="ru-RU" sz="2000" b="1" dirty="0">
                <a:effectLst/>
                <a:highlight>
                  <a:srgbClr val="FFFF00"/>
                </a:highlight>
              </a:rPr>
              <a:t>о характере банковских операций </a:t>
            </a:r>
            <a:r>
              <a:rPr lang="ru-RU" sz="2000" b="0" dirty="0">
                <a:effectLst/>
              </a:rPr>
              <a:t>спорных контрагентов.</a:t>
            </a:r>
          </a:p>
          <a:p>
            <a:pPr algn="just">
              <a:lnSpc>
                <a:spcPct val="150000"/>
              </a:lnSpc>
            </a:pPr>
            <a:r>
              <a:rPr lang="ru-RU" sz="2000" b="0" dirty="0">
                <a:effectLst/>
              </a:rPr>
              <a:t>Информация, базируется не на первичных документах, а на сведениях, содержащихся в сообщениях об операциях</a:t>
            </a:r>
            <a:r>
              <a:rPr lang="ru-RU" sz="2000" dirty="0"/>
              <a:t>.</a:t>
            </a:r>
          </a:p>
          <a:p>
            <a:pPr algn="just">
              <a:lnSpc>
                <a:spcPct val="150000"/>
              </a:lnSpc>
            </a:pPr>
            <a:r>
              <a:rPr lang="ru-RU" sz="2000" b="0" dirty="0">
                <a:effectLst/>
              </a:rPr>
              <a:t>ВАМ ТАКЖЕ ПРЕДСТАВЛЯЮТСЯ</a:t>
            </a:r>
            <a:r>
              <a:rPr lang="ru-RU" b="0" dirty="0">
                <a:effectLst/>
              </a:rPr>
              <a:t> </a:t>
            </a:r>
          </a:p>
          <a:p>
            <a:pPr algn="just">
              <a:lnSpc>
                <a:spcPct val="150000"/>
              </a:lnSpc>
            </a:pPr>
            <a:r>
              <a:rPr lang="ru-RU" sz="2000" b="0" dirty="0">
                <a:effectLst/>
              </a:rPr>
              <a:t>Все банковские выписки по счетам спорных контрагентов, которые содержат сведения о СУР низком или среднем уровне риска операций, проведёнными спорными контрагентами по расчетным счетам в банках</a:t>
            </a:r>
          </a:p>
        </p:txBody>
      </p:sp>
    </p:spTree>
    <p:extLst>
      <p:ext uri="{BB962C8B-B14F-4D97-AF65-F5344CB8AC3E}">
        <p14:creationId xmlns:p14="http://schemas.microsoft.com/office/powerpoint/2010/main" val="207366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7F5BD3-71A2-EAD8-015D-6612D9B330A1}"/>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894E071B-7FC0-BF68-3731-E73B6965B351}"/>
              </a:ext>
            </a:extLst>
          </p:cNvPr>
          <p:cNvSpPr>
            <a:spLocks noGrp="1"/>
          </p:cNvSpPr>
          <p:nvPr>
            <p:ph type="title"/>
          </p:nvPr>
        </p:nvSpPr>
        <p:spPr>
          <a:xfrm>
            <a:off x="179999" y="80535"/>
            <a:ext cx="8784000" cy="792110"/>
          </a:xfrm>
        </p:spPr>
        <p:txBody>
          <a:bodyPr>
            <a:normAutofit/>
          </a:bodyPr>
          <a:lstStyle/>
          <a:p>
            <a:r>
              <a:rPr lang="ru-RU" sz="2000" b="1" i="1" dirty="0">
                <a:solidFill>
                  <a:srgbClr val="FF0000"/>
                </a:solidFill>
              </a:rPr>
              <a:t>СОИ </a:t>
            </a:r>
          </a:p>
        </p:txBody>
      </p:sp>
      <p:sp>
        <p:nvSpPr>
          <p:cNvPr id="3" name="Объект 2">
            <a:extLst>
              <a:ext uri="{FF2B5EF4-FFF2-40B4-BE49-F238E27FC236}">
                <a16:creationId xmlns:a16="http://schemas.microsoft.com/office/drawing/2014/main" id="{C5E23A79-5C66-98EE-4193-13AA4670E5E8}"/>
              </a:ext>
            </a:extLst>
          </p:cNvPr>
          <p:cNvSpPr>
            <a:spLocks noGrp="1"/>
          </p:cNvSpPr>
          <p:nvPr>
            <p:ph idx="1"/>
          </p:nvPr>
        </p:nvSpPr>
        <p:spPr>
          <a:xfrm>
            <a:off x="179999" y="692620"/>
            <a:ext cx="8784000" cy="3888540"/>
          </a:xfrm>
        </p:spPr>
        <p:txBody>
          <a:bodyPr/>
          <a:lstStyle/>
          <a:p>
            <a:pPr indent="450215" algn="just">
              <a:spcAft>
                <a:spcPts val="800"/>
              </a:spcAft>
              <a:buNone/>
            </a:pPr>
            <a:r>
              <a:rPr lang="ru-RU" sz="24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32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8" name="Текст 1">
            <a:extLst>
              <a:ext uri="{FF2B5EF4-FFF2-40B4-BE49-F238E27FC236}">
                <a16:creationId xmlns:a16="http://schemas.microsoft.com/office/drawing/2014/main" id="{30640E0C-6EAE-3242-46B1-CC2E40A921F6}"/>
              </a:ext>
            </a:extLst>
          </p:cNvPr>
          <p:cNvSpPr txBox="1">
            <a:spLocks/>
          </p:cNvSpPr>
          <p:nvPr/>
        </p:nvSpPr>
        <p:spPr>
          <a:xfrm>
            <a:off x="343774" y="616383"/>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indent="450215" algn="just">
              <a:lnSpc>
                <a:spcPct val="150000"/>
              </a:lnSpc>
              <a:spcBef>
                <a:spcPts val="0"/>
              </a:spcBef>
              <a:buNone/>
            </a:pPr>
            <a:endParaRPr kumimoji="0" lang="ru-RU" b="1" i="0" u="none" strike="noStrike" kern="1200" cap="none" spc="0" normalizeH="0" baseline="0" noProof="0" dirty="0">
              <a:ln>
                <a:noFill/>
              </a:ln>
              <a:solidFill>
                <a:sysClr val="windowText" lastClr="000000"/>
              </a:solidFill>
              <a:effectLst/>
              <a:highlight>
                <a:srgbClr val="FFFF00"/>
              </a:highlight>
              <a:uLnTx/>
              <a:uFillTx/>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F28EA5FD-161C-24EE-3B97-1699EB94431D}"/>
              </a:ext>
            </a:extLst>
          </p:cNvPr>
          <p:cNvSpPr txBox="1"/>
          <p:nvPr/>
        </p:nvSpPr>
        <p:spPr>
          <a:xfrm>
            <a:off x="343774" y="1124680"/>
            <a:ext cx="8568579" cy="4410438"/>
          </a:xfrm>
          <a:prstGeom prst="rect">
            <a:avLst/>
          </a:prstGeom>
          <a:noFill/>
        </p:spPr>
        <p:txBody>
          <a:bodyPr wrap="square">
            <a:spAutoFit/>
          </a:bodyPr>
          <a:lstStyle/>
          <a:p>
            <a:pPr indent="449580" algn="just">
              <a:lnSpc>
                <a:spcPct val="115000"/>
              </a:lnSpc>
              <a:spcAft>
                <a:spcPts val="1000"/>
              </a:spcAft>
              <a:buNone/>
            </a:pP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Понятие показателя СОИ приведено в Письме ФНС России от 11 декабря 2013 года N ЗН-4-1/22314 О работе с ППО "Анализ СОИ".</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a:p>
            <a:pPr indent="449580" algn="just">
              <a:lnSpc>
                <a:spcPct val="115000"/>
              </a:lnSpc>
              <a:spcAft>
                <a:spcPts val="1000"/>
              </a:spcAft>
              <a:buNone/>
            </a:pP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Указанным письмом Аналитическое управление в рамках работ по совершенствованию проведения налогового мониторинга на основе среднеотраслевых индикаторов направило Краткие практические рекомендации по работе с программным обеспечением "Анализ среднеотраслевых индикаторов".</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a:p>
            <a:pPr indent="449580" algn="just">
              <a:lnSpc>
                <a:spcPct val="115000"/>
              </a:lnSpc>
              <a:spcAft>
                <a:spcPts val="1000"/>
              </a:spcAft>
              <a:buNone/>
            </a:pPr>
            <a:r>
              <a:rPr lang="ru-RU" sz="1800" dirty="0">
                <a:effectLst/>
                <a:latin typeface="Times New Roman" panose="02020603050405020304" pitchFamily="18" charset="0"/>
                <a:ea typeface="Times New Roman" panose="02020603050405020304" pitchFamily="18" charset="0"/>
                <a:cs typeface="Times New Roman" panose="02020603050405020304" pitchFamily="18" charset="0"/>
              </a:rPr>
              <a:t> В указанном письме приведена </a:t>
            </a:r>
            <a:r>
              <a:rPr lang="ru-RU" sz="1800" b="1" dirty="0">
                <a:solidFill>
                  <a:srgbClr val="444444"/>
                </a:solidFill>
                <a:effectLst/>
                <a:latin typeface="Times New Roman" panose="02020603050405020304" pitchFamily="18" charset="0"/>
                <a:ea typeface="Times New Roman" panose="02020603050405020304" pitchFamily="18" charset="0"/>
                <a:cs typeface="Times New Roman" panose="02020603050405020304" pitchFamily="18" charset="0"/>
              </a:rPr>
              <a:t>Аналитическая таблица "Рейтинг организаций отрасли по налоговой нагрузке"</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a:p>
            <a:pPr>
              <a:buNone/>
            </a:pPr>
            <a:r>
              <a:rPr lang="ru-RU" sz="1800" kern="0" dirty="0">
                <a:solidFill>
                  <a:srgbClr val="444444"/>
                </a:solidFill>
                <a:effectLst/>
                <a:latin typeface="Times New Roman" panose="02020603050405020304" pitchFamily="18" charset="0"/>
                <a:ea typeface="Times New Roman" panose="02020603050405020304" pitchFamily="18" charset="0"/>
              </a:rPr>
              <a:t>Первый этап мониторинга рекомендуется проводить по показателям совокупной налоговой нагрузки </a:t>
            </a:r>
            <a:r>
              <a:rPr lang="ru-RU" sz="1800" b="1" kern="0" dirty="0">
                <a:solidFill>
                  <a:srgbClr val="444444"/>
                </a:solidFill>
                <a:effectLst/>
                <a:latin typeface="Times New Roman" panose="02020603050405020304" pitchFamily="18" charset="0"/>
                <a:ea typeface="Times New Roman" panose="02020603050405020304" pitchFamily="18" charset="0"/>
              </a:rPr>
              <a:t>и по отдельным налогам</a:t>
            </a:r>
            <a:r>
              <a:rPr lang="ru-RU" sz="1800" kern="0" dirty="0">
                <a:solidFill>
                  <a:srgbClr val="444444"/>
                </a:solidFill>
                <a:effectLst/>
                <a:latin typeface="Times New Roman" panose="02020603050405020304" pitchFamily="18" charset="0"/>
                <a:ea typeface="Times New Roman" panose="02020603050405020304" pitchFamily="18" charset="0"/>
              </a:rPr>
              <a:t> (налогу на прибыль, </a:t>
            </a:r>
            <a:r>
              <a:rPr lang="ru-RU" sz="1800" b="1" kern="0" dirty="0">
                <a:solidFill>
                  <a:srgbClr val="444444"/>
                </a:solidFill>
                <a:effectLst/>
                <a:latin typeface="Times New Roman" panose="02020603050405020304" pitchFamily="18" charset="0"/>
                <a:ea typeface="Times New Roman" panose="02020603050405020304" pitchFamily="18" charset="0"/>
              </a:rPr>
              <a:t>НДС</a:t>
            </a:r>
            <a:r>
              <a:rPr lang="ru-RU" sz="1800" kern="0" dirty="0">
                <a:solidFill>
                  <a:srgbClr val="444444"/>
                </a:solidFill>
                <a:effectLst/>
                <a:latin typeface="Times New Roman" panose="02020603050405020304" pitchFamily="18" charset="0"/>
                <a:ea typeface="Times New Roman" panose="02020603050405020304" pitchFamily="18" charset="0"/>
              </a:rPr>
              <a:t>, налогу на имущество, НДФЛ). В целом, налоговая нагрузка определяет соответствие исчисленных налоговых обязательств и результатов финансово-хозяйственной деятельности организаций</a:t>
            </a:r>
            <a:endParaRPr lang="ru-RU" b="0" dirty="0">
              <a:effectLst/>
            </a:endParaRPr>
          </a:p>
        </p:txBody>
      </p:sp>
    </p:spTree>
    <p:extLst>
      <p:ext uri="{BB962C8B-B14F-4D97-AF65-F5344CB8AC3E}">
        <p14:creationId xmlns:p14="http://schemas.microsoft.com/office/powerpoint/2010/main" val="28828285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E5B6EC-7E02-5FB8-7FBE-512EA3D23746}"/>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B62FA85A-66C0-ECC7-23CD-AE5E0ACC2898}"/>
              </a:ext>
            </a:extLst>
          </p:cNvPr>
          <p:cNvSpPr>
            <a:spLocks noGrp="1"/>
          </p:cNvSpPr>
          <p:nvPr>
            <p:ph type="title"/>
          </p:nvPr>
        </p:nvSpPr>
        <p:spPr>
          <a:xfrm>
            <a:off x="179999" y="80535"/>
            <a:ext cx="8784000" cy="792110"/>
          </a:xfrm>
        </p:spPr>
        <p:txBody>
          <a:bodyPr>
            <a:normAutofit/>
          </a:bodyPr>
          <a:lstStyle/>
          <a:p>
            <a:r>
              <a:rPr lang="ru-RU" sz="2000" b="1" i="1" dirty="0">
                <a:solidFill>
                  <a:srgbClr val="FF0000"/>
                </a:solidFill>
              </a:rPr>
              <a:t>СОИ </a:t>
            </a:r>
          </a:p>
        </p:txBody>
      </p:sp>
      <p:sp>
        <p:nvSpPr>
          <p:cNvPr id="3" name="Объект 2">
            <a:extLst>
              <a:ext uri="{FF2B5EF4-FFF2-40B4-BE49-F238E27FC236}">
                <a16:creationId xmlns:a16="http://schemas.microsoft.com/office/drawing/2014/main" id="{77AE654A-0AE6-153D-2444-86BB9FD1A35B}"/>
              </a:ext>
            </a:extLst>
          </p:cNvPr>
          <p:cNvSpPr>
            <a:spLocks noGrp="1"/>
          </p:cNvSpPr>
          <p:nvPr>
            <p:ph idx="1"/>
          </p:nvPr>
        </p:nvSpPr>
        <p:spPr>
          <a:xfrm>
            <a:off x="179999" y="692620"/>
            <a:ext cx="8784000" cy="3888540"/>
          </a:xfrm>
        </p:spPr>
        <p:txBody>
          <a:bodyPr/>
          <a:lstStyle/>
          <a:p>
            <a:pPr indent="450215" algn="just">
              <a:spcAft>
                <a:spcPts val="800"/>
              </a:spcAft>
              <a:buNone/>
            </a:pPr>
            <a:r>
              <a:rPr lang="ru-RU" sz="24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32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8" name="Текст 1">
            <a:extLst>
              <a:ext uri="{FF2B5EF4-FFF2-40B4-BE49-F238E27FC236}">
                <a16:creationId xmlns:a16="http://schemas.microsoft.com/office/drawing/2014/main" id="{03F59EC6-D924-4F8E-4DBD-D1482CA4FDC6}"/>
              </a:ext>
            </a:extLst>
          </p:cNvPr>
          <p:cNvSpPr txBox="1">
            <a:spLocks/>
          </p:cNvSpPr>
          <p:nvPr/>
        </p:nvSpPr>
        <p:spPr>
          <a:xfrm>
            <a:off x="343774" y="616383"/>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indent="450215" algn="just">
              <a:lnSpc>
                <a:spcPct val="150000"/>
              </a:lnSpc>
              <a:spcBef>
                <a:spcPts val="0"/>
              </a:spcBef>
              <a:buNone/>
            </a:pPr>
            <a:endParaRPr kumimoji="0" lang="ru-RU" b="1" i="0" u="none" strike="noStrike" kern="1200" cap="none" spc="0" normalizeH="0" baseline="0" noProof="0" dirty="0">
              <a:ln>
                <a:noFill/>
              </a:ln>
              <a:solidFill>
                <a:sysClr val="windowText" lastClr="000000"/>
              </a:solidFill>
              <a:effectLst/>
              <a:highlight>
                <a:srgbClr val="FFFF00"/>
              </a:highlight>
              <a:uLnTx/>
              <a:uFillTx/>
              <a:latin typeface="Times New Roman" panose="02020603050405020304" pitchFamily="18" charset="0"/>
              <a:cs typeface="Times New Roman" panose="02020603050405020304" pitchFamily="18" charset="0"/>
            </a:endParaRPr>
          </a:p>
        </p:txBody>
      </p:sp>
      <p:pic>
        <p:nvPicPr>
          <p:cNvPr id="2" name="Рисунок 1">
            <a:extLst>
              <a:ext uri="{FF2B5EF4-FFF2-40B4-BE49-F238E27FC236}">
                <a16:creationId xmlns:a16="http://schemas.microsoft.com/office/drawing/2014/main" id="{16334ADF-5841-48B2-75BC-8BC99CC7FDE3}"/>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92127" y="948881"/>
            <a:ext cx="8620225" cy="4244363"/>
          </a:xfrm>
          <a:prstGeom prst="rect">
            <a:avLst/>
          </a:prstGeom>
          <a:noFill/>
          <a:ln>
            <a:noFill/>
          </a:ln>
        </p:spPr>
      </p:pic>
    </p:spTree>
    <p:extLst>
      <p:ext uri="{BB962C8B-B14F-4D97-AF65-F5344CB8AC3E}">
        <p14:creationId xmlns:p14="http://schemas.microsoft.com/office/powerpoint/2010/main" val="2743101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EBD7B6-773F-AC55-9A99-87005F2741BD}"/>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1DF6154C-F43B-6125-C380-CC8AF8CDEC7E}"/>
              </a:ext>
            </a:extLst>
          </p:cNvPr>
          <p:cNvSpPr>
            <a:spLocks noGrp="1"/>
          </p:cNvSpPr>
          <p:nvPr>
            <p:ph type="title"/>
          </p:nvPr>
        </p:nvSpPr>
        <p:spPr>
          <a:xfrm>
            <a:off x="179999" y="80535"/>
            <a:ext cx="8784000" cy="792110"/>
          </a:xfrm>
        </p:spPr>
        <p:txBody>
          <a:bodyPr>
            <a:normAutofit/>
          </a:bodyPr>
          <a:lstStyle/>
          <a:p>
            <a:r>
              <a:rPr lang="ru-RU" sz="2000" b="1" i="1" dirty="0">
                <a:solidFill>
                  <a:srgbClr val="FF0000"/>
                </a:solidFill>
              </a:rPr>
              <a:t>СОИ </a:t>
            </a:r>
          </a:p>
        </p:txBody>
      </p:sp>
      <p:sp>
        <p:nvSpPr>
          <p:cNvPr id="3" name="Объект 2">
            <a:extLst>
              <a:ext uri="{FF2B5EF4-FFF2-40B4-BE49-F238E27FC236}">
                <a16:creationId xmlns:a16="http://schemas.microsoft.com/office/drawing/2014/main" id="{8419DAB6-C276-88D9-4124-B16510A37538}"/>
              </a:ext>
            </a:extLst>
          </p:cNvPr>
          <p:cNvSpPr>
            <a:spLocks noGrp="1"/>
          </p:cNvSpPr>
          <p:nvPr>
            <p:ph idx="1"/>
          </p:nvPr>
        </p:nvSpPr>
        <p:spPr>
          <a:xfrm>
            <a:off x="179999" y="692620"/>
            <a:ext cx="8784000" cy="3888540"/>
          </a:xfrm>
        </p:spPr>
        <p:txBody>
          <a:bodyPr/>
          <a:lstStyle/>
          <a:p>
            <a:pPr indent="450215" algn="just">
              <a:spcAft>
                <a:spcPts val="800"/>
              </a:spcAft>
              <a:buNone/>
            </a:pPr>
            <a:r>
              <a:rPr lang="ru-RU" sz="24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32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8" name="Текст 1">
            <a:extLst>
              <a:ext uri="{FF2B5EF4-FFF2-40B4-BE49-F238E27FC236}">
                <a16:creationId xmlns:a16="http://schemas.microsoft.com/office/drawing/2014/main" id="{3FB75130-8C7F-92DA-586A-A2A4150FD1A5}"/>
              </a:ext>
            </a:extLst>
          </p:cNvPr>
          <p:cNvSpPr txBox="1">
            <a:spLocks/>
          </p:cNvSpPr>
          <p:nvPr/>
        </p:nvSpPr>
        <p:spPr>
          <a:xfrm>
            <a:off x="343774" y="616383"/>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indent="450215" algn="just">
              <a:lnSpc>
                <a:spcPct val="150000"/>
              </a:lnSpc>
              <a:spcBef>
                <a:spcPts val="0"/>
              </a:spcBef>
              <a:buNone/>
            </a:pPr>
            <a:endParaRPr kumimoji="0" lang="ru-RU" b="1" i="0" u="none" strike="noStrike" kern="1200" cap="none" spc="0" normalizeH="0" baseline="0" noProof="0" dirty="0">
              <a:ln>
                <a:noFill/>
              </a:ln>
              <a:solidFill>
                <a:sysClr val="windowText" lastClr="000000"/>
              </a:solidFill>
              <a:effectLst/>
              <a:highlight>
                <a:srgbClr val="FFFF00"/>
              </a:highlight>
              <a:uLnTx/>
              <a:uFillTx/>
              <a:latin typeface="Times New Roman" panose="02020603050405020304" pitchFamily="18" charset="0"/>
              <a:cs typeface="Times New Roman" panose="02020603050405020304" pitchFamily="18" charset="0"/>
            </a:endParaRPr>
          </a:p>
        </p:txBody>
      </p:sp>
      <p:pic>
        <p:nvPicPr>
          <p:cNvPr id="4" name="Рисунок 3">
            <a:extLst>
              <a:ext uri="{FF2B5EF4-FFF2-40B4-BE49-F238E27FC236}">
                <a16:creationId xmlns:a16="http://schemas.microsoft.com/office/drawing/2014/main" id="{A4D5A9D6-58BF-79FC-FE9D-E683D7A1113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343774" y="1362650"/>
            <a:ext cx="8188776" cy="1130220"/>
          </a:xfrm>
          <a:prstGeom prst="rect">
            <a:avLst/>
          </a:prstGeom>
          <a:noFill/>
          <a:ln>
            <a:noFill/>
          </a:ln>
        </p:spPr>
      </p:pic>
      <p:pic>
        <p:nvPicPr>
          <p:cNvPr id="6" name="Рисунок 5">
            <a:extLst>
              <a:ext uri="{FF2B5EF4-FFF2-40B4-BE49-F238E27FC236}">
                <a16:creationId xmlns:a16="http://schemas.microsoft.com/office/drawing/2014/main" id="{F6870D1B-B966-25B7-6114-7E182D59DA25}"/>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43773" y="2492869"/>
            <a:ext cx="8137129" cy="612085"/>
          </a:xfrm>
          <a:prstGeom prst="rect">
            <a:avLst/>
          </a:prstGeom>
          <a:noFill/>
          <a:ln>
            <a:noFill/>
          </a:ln>
        </p:spPr>
      </p:pic>
    </p:spTree>
    <p:extLst>
      <p:ext uri="{BB962C8B-B14F-4D97-AF65-F5344CB8AC3E}">
        <p14:creationId xmlns:p14="http://schemas.microsoft.com/office/powerpoint/2010/main" val="30651334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47B36C5-1EE7-EEDE-44FF-7108152ADB24}"/>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76E5FA4D-3D07-AD2D-8212-DBB24E51655C}"/>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10.07.2026</a:t>
            </a:r>
          </a:p>
        </p:txBody>
      </p:sp>
      <p:sp>
        <p:nvSpPr>
          <p:cNvPr id="7" name="Текст 6">
            <a:extLst>
              <a:ext uri="{FF2B5EF4-FFF2-40B4-BE49-F238E27FC236}">
                <a16:creationId xmlns:a16="http://schemas.microsoft.com/office/drawing/2014/main" id="{4B5374B9-5DDE-AF79-9369-8BB481228B87}"/>
              </a:ext>
            </a:extLst>
          </p:cNvPr>
          <p:cNvSpPr>
            <a:spLocks noGrp="1"/>
          </p:cNvSpPr>
          <p:nvPr>
            <p:ph idx="1"/>
          </p:nvPr>
        </p:nvSpPr>
        <p:spPr>
          <a:xfrm>
            <a:off x="182388" y="1052449"/>
            <a:ext cx="8784000" cy="3888540"/>
          </a:xfrm>
        </p:spPr>
        <p:txBody>
          <a:bodyPr/>
          <a:lstStyle/>
          <a:p>
            <a:pPr marL="0" indent="0">
              <a:buNone/>
            </a:pPr>
            <a:endParaRPr lang="ru-RU" b="1" i="1" dirty="0">
              <a:solidFill>
                <a:srgbClr val="FF0000"/>
              </a:solidFill>
            </a:endParaRPr>
          </a:p>
          <a:p>
            <a:pPr marL="0" indent="0">
              <a:buNone/>
            </a:pPr>
            <a:endParaRPr lang="ru-RU" b="1" i="1" dirty="0">
              <a:solidFill>
                <a:srgbClr val="FF0000"/>
              </a:solidFill>
            </a:endParaRPr>
          </a:p>
          <a:p>
            <a:pPr marL="0" indent="0">
              <a:buNone/>
            </a:pPr>
            <a:r>
              <a:rPr lang="ru-RU" b="1" i="1" dirty="0">
                <a:solidFill>
                  <a:srgbClr val="FF0000"/>
                </a:solidFill>
              </a:rPr>
              <a:t>Мероприятия в отношении вашей организации</a:t>
            </a:r>
            <a:endParaRPr lang="ru-RU" sz="2200" b="1" i="1" dirty="0">
              <a:solidFill>
                <a:srgbClr val="FF0000"/>
              </a:solidFill>
            </a:endParaRPr>
          </a:p>
          <a:p>
            <a:pPr marL="0" indent="0" algn="r">
              <a:buNone/>
            </a:pPr>
            <a:endParaRPr lang="ru-RU" sz="2000" dirty="0"/>
          </a:p>
        </p:txBody>
      </p:sp>
    </p:spTree>
    <p:extLst>
      <p:ext uri="{BB962C8B-B14F-4D97-AF65-F5344CB8AC3E}">
        <p14:creationId xmlns:p14="http://schemas.microsoft.com/office/powerpoint/2010/main" val="14993830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B48CE9-0DA2-57D4-A692-D3166992F5EB}"/>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11401653-D952-1967-E0E4-E167619B358B}"/>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СОИ</a:t>
            </a:r>
          </a:p>
        </p:txBody>
      </p:sp>
      <p:sp>
        <p:nvSpPr>
          <p:cNvPr id="3" name="Объект 2">
            <a:extLst>
              <a:ext uri="{FF2B5EF4-FFF2-40B4-BE49-F238E27FC236}">
                <a16:creationId xmlns:a16="http://schemas.microsoft.com/office/drawing/2014/main" id="{88ADDFEC-47C8-A354-844B-1DC1499731F1}"/>
              </a:ext>
            </a:extLst>
          </p:cNvPr>
          <p:cNvSpPr>
            <a:spLocks noGrp="1"/>
          </p:cNvSpPr>
          <p:nvPr>
            <p:ph idx="1"/>
          </p:nvPr>
        </p:nvSpPr>
        <p:spPr/>
        <p:txBody>
          <a:bodyPr/>
          <a:lstStyle/>
          <a:p>
            <a:pPr marL="0" indent="0" algn="just">
              <a:buNone/>
            </a:pPr>
            <a:r>
              <a:rPr lang="ru-RU" sz="2000" dirty="0">
                <a:latin typeface="Times New Roman" panose="02020603050405020304" pitchFamily="18" charset="0"/>
                <a:cs typeface="Times New Roman" panose="02020603050405020304" pitchFamily="18" charset="0"/>
              </a:rPr>
              <a:t>	</a:t>
            </a:r>
            <a:endParaRPr lang="ru-RU" dirty="0"/>
          </a:p>
        </p:txBody>
      </p:sp>
      <p:sp>
        <p:nvSpPr>
          <p:cNvPr id="8" name="Текст 1">
            <a:extLst>
              <a:ext uri="{FF2B5EF4-FFF2-40B4-BE49-F238E27FC236}">
                <a16:creationId xmlns:a16="http://schemas.microsoft.com/office/drawing/2014/main" id="{6F017A79-6302-1998-BDE5-60094ED95235}"/>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indent="304800" algn="just" fontAlgn="base">
              <a:lnSpc>
                <a:spcPct val="115000"/>
              </a:lnSpc>
              <a:spcAft>
                <a:spcPts val="1000"/>
              </a:spcAft>
              <a:buNone/>
            </a:pPr>
            <a:r>
              <a:rPr lang="ru-RU" sz="1800" dirty="0">
                <a:solidFill>
                  <a:srgbClr val="444444"/>
                </a:solidFill>
                <a:effectLst/>
                <a:latin typeface="Times New Roman" panose="02020603050405020304" pitchFamily="18" charset="0"/>
                <a:ea typeface="Times New Roman" panose="02020603050405020304" pitchFamily="18" charset="0"/>
                <a:cs typeface="Times New Roman" panose="02020603050405020304" pitchFamily="18" charset="0"/>
              </a:rPr>
              <a:t>Показатели налоговой нагрузки могут сравниваться как со средним уровнем по отрасли, так и между отдельными налогоплательщиками, сопоставимыми по масштабу деятельности.</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a:p>
            <a:pPr indent="304800" algn="just" fontAlgn="base">
              <a:lnSpc>
                <a:spcPct val="115000"/>
              </a:lnSpc>
              <a:spcAft>
                <a:spcPts val="1000"/>
              </a:spcAft>
              <a:buNone/>
            </a:pPr>
            <a:r>
              <a:rPr lang="ru-RU" sz="1800" dirty="0">
                <a:solidFill>
                  <a:srgbClr val="444444"/>
                </a:solidFill>
                <a:effectLst/>
                <a:latin typeface="Times New Roman" panose="02020603050405020304" pitchFamily="18" charset="0"/>
                <a:ea typeface="Times New Roman" panose="02020603050405020304" pitchFamily="18" charset="0"/>
                <a:cs typeface="Times New Roman" panose="02020603050405020304" pitchFamily="18" charset="0"/>
              </a:rPr>
              <a:t>В целях удобства работы с информацией, предусмотрено построение рейтинга налогоплательщиков по агрегированному рейтинговому баллу, который складывается из интегральной налоговой нагрузки и нагрузки по отдельным налогам.</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a:p>
            <a:pPr indent="304800" algn="just" fontAlgn="base">
              <a:lnSpc>
                <a:spcPct val="115000"/>
              </a:lnSpc>
              <a:spcAft>
                <a:spcPts val="1000"/>
              </a:spcAft>
              <a:buNone/>
            </a:pPr>
            <a:r>
              <a:rPr lang="ru-RU" sz="1800" b="1" dirty="0">
                <a:solidFill>
                  <a:srgbClr val="444444"/>
                </a:solidFill>
                <a:effectLst/>
                <a:latin typeface="Times New Roman" panose="02020603050405020304" pitchFamily="18" charset="0"/>
                <a:ea typeface="Times New Roman" panose="02020603050405020304" pitchFamily="18" charset="0"/>
                <a:cs typeface="Times New Roman" panose="02020603050405020304" pitchFamily="18" charset="0"/>
              </a:rPr>
              <a:t>Цветовая шкала степени налогового риска разработана в целях повышения эффективности визуального анализа пользователем (зеленый цвет - низкий налоговый риск</a:t>
            </a:r>
            <a:r>
              <a:rPr lang="ru-RU" sz="1800" dirty="0">
                <a:solidFill>
                  <a:srgbClr val="444444"/>
                </a:solidFill>
                <a:effectLst/>
                <a:latin typeface="Times New Roman" panose="02020603050405020304" pitchFamily="18" charset="0"/>
                <a:ea typeface="Times New Roman" panose="02020603050405020304" pitchFamily="18" charset="0"/>
                <a:cs typeface="Times New Roman" panose="02020603050405020304" pitchFamily="18" charset="0"/>
              </a:rPr>
              <a:t>, желтый цвет - средний налоговый риск, красный цвет - высокий налоговый риск).</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a:p>
            <a:pPr indent="304800" algn="just" fontAlgn="base">
              <a:lnSpc>
                <a:spcPct val="115000"/>
              </a:lnSpc>
              <a:spcAft>
                <a:spcPts val="1000"/>
              </a:spcAft>
              <a:buNone/>
            </a:pPr>
            <a:r>
              <a:rPr lang="ru-RU" sz="1800" dirty="0">
                <a:solidFill>
                  <a:srgbClr val="444444"/>
                </a:solidFill>
                <a:effectLst/>
                <a:latin typeface="Times New Roman" panose="02020603050405020304" pitchFamily="18" charset="0"/>
                <a:ea typeface="Times New Roman" panose="02020603050405020304" pitchFamily="18" charset="0"/>
                <a:cs typeface="Times New Roman" panose="02020603050405020304" pitchFamily="18" charset="0"/>
              </a:rPr>
              <a:t>Таким образом, с помощью данного рейтинга пользователь сможет предварительно отобрать налогоплательщиков с наибольшими рисками по показателю налоговой нагрузки в целом </a:t>
            </a:r>
            <a:r>
              <a:rPr lang="ru-RU" sz="1800" b="1" dirty="0">
                <a:solidFill>
                  <a:srgbClr val="444444"/>
                </a:solidFill>
                <a:effectLst/>
                <a:latin typeface="Times New Roman" panose="02020603050405020304" pitchFamily="18" charset="0"/>
                <a:ea typeface="Times New Roman" panose="02020603050405020304" pitchFamily="18" charset="0"/>
                <a:cs typeface="Times New Roman" panose="02020603050405020304" pitchFamily="18" charset="0"/>
              </a:rPr>
              <a:t>и в разрезе отдельных налогов</a:t>
            </a:r>
            <a:r>
              <a:rPr lang="ru-RU" sz="1800" dirty="0">
                <a:solidFill>
                  <a:srgbClr val="444444"/>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14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957456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B57C51-58A2-E2B4-C47C-7B1BAD84B135}"/>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32C2DF95-3694-5B01-4D6E-4A6FECA78485}"/>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ОСВ, карточки счетов, анализ счетов</a:t>
            </a:r>
          </a:p>
        </p:txBody>
      </p:sp>
      <p:sp>
        <p:nvSpPr>
          <p:cNvPr id="3" name="Объект 2">
            <a:extLst>
              <a:ext uri="{FF2B5EF4-FFF2-40B4-BE49-F238E27FC236}">
                <a16:creationId xmlns:a16="http://schemas.microsoft.com/office/drawing/2014/main" id="{320057DD-61F2-DEC4-72D6-1A92F8150694}"/>
              </a:ext>
            </a:extLst>
          </p:cNvPr>
          <p:cNvSpPr>
            <a:spLocks noGrp="1"/>
          </p:cNvSpPr>
          <p:nvPr>
            <p:ph idx="1"/>
          </p:nvPr>
        </p:nvSpPr>
        <p:spPr/>
        <p:txBody>
          <a:bodyPr/>
          <a:lstStyle/>
          <a:p>
            <a:pPr marL="0" indent="0" algn="just">
              <a:buNone/>
            </a:pPr>
            <a:r>
              <a:rPr lang="ru-RU" sz="2000" dirty="0">
                <a:latin typeface="Times New Roman" panose="02020603050405020304" pitchFamily="18" charset="0"/>
                <a:cs typeface="Times New Roman" panose="02020603050405020304" pitchFamily="18" charset="0"/>
              </a:rPr>
              <a:t>	</a:t>
            </a:r>
            <a:endParaRPr lang="ru-RU" dirty="0"/>
          </a:p>
        </p:txBody>
      </p:sp>
      <p:sp>
        <p:nvSpPr>
          <p:cNvPr id="8" name="Текст 1">
            <a:extLst>
              <a:ext uri="{FF2B5EF4-FFF2-40B4-BE49-F238E27FC236}">
                <a16:creationId xmlns:a16="http://schemas.microsoft.com/office/drawing/2014/main" id="{54654847-A277-FD5E-0BAA-ACF543DA3CDC}"/>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indent="304800" algn="just" fontAlgn="base">
              <a:lnSpc>
                <a:spcPct val="115000"/>
              </a:lnSpc>
              <a:spcAft>
                <a:spcPts val="1000"/>
              </a:spcAft>
              <a:buNone/>
            </a:pPr>
            <a:r>
              <a:rPr lang="ru-RU" sz="1800" dirty="0">
                <a:solidFill>
                  <a:srgbClr val="444444"/>
                </a:solidFill>
                <a:effectLst/>
                <a:latin typeface="Times New Roman" panose="02020603050405020304" pitchFamily="18" charset="0"/>
                <a:ea typeface="Times New Roman" panose="02020603050405020304" pitchFamily="18" charset="0"/>
                <a:cs typeface="Times New Roman" panose="02020603050405020304" pitchFamily="18" charset="0"/>
              </a:rPr>
              <a:t>Систематическое включение в состав готовой продукции спорных ТМЦ и дальнейшей реализации продукции </a:t>
            </a:r>
            <a:r>
              <a:rPr lang="ru-RU" sz="1800" b="1" dirty="0">
                <a:solidFill>
                  <a:srgbClr val="444444"/>
                </a:solidFill>
                <a:effectLst/>
                <a:latin typeface="Times New Roman" panose="02020603050405020304" pitchFamily="18" charset="0"/>
                <a:ea typeface="Times New Roman" panose="02020603050405020304" pitchFamily="18" charset="0"/>
                <a:cs typeface="Times New Roman" panose="02020603050405020304" pitchFamily="18" charset="0"/>
              </a:rPr>
              <a:t>по цене ниже ее фактической стоимости.</a:t>
            </a:r>
          </a:p>
          <a:p>
            <a:pPr indent="304800" algn="just" fontAlgn="base">
              <a:lnSpc>
                <a:spcPct val="115000"/>
              </a:lnSpc>
              <a:spcAft>
                <a:spcPts val="1000"/>
              </a:spcAft>
              <a:buNone/>
            </a:pPr>
            <a:r>
              <a:rPr kumimoji="0" lang="ru-RU" sz="180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п. 3 ст. 54.1 НК РФ прямо ограничивает налоговые органы в оценке целесообразности хозяйственных операций и заключенных сделок при наличии возможности получения налогоплательщиком того же результата экономической деятельности при совершении иных не запрещенных законодательством сделок (операций) со ссылкой на то, что сделка оказалась нерентабельной</a:t>
            </a:r>
            <a:r>
              <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70995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CD0EA5-69DA-0E85-82E0-5259DEBFC267}"/>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01C7C8F9-621C-CCB3-B0B5-09CF6D8CDA56}"/>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ОСВ, карточки счетов, анализ счетов</a:t>
            </a:r>
          </a:p>
        </p:txBody>
      </p:sp>
      <p:sp>
        <p:nvSpPr>
          <p:cNvPr id="3" name="Объект 2">
            <a:extLst>
              <a:ext uri="{FF2B5EF4-FFF2-40B4-BE49-F238E27FC236}">
                <a16:creationId xmlns:a16="http://schemas.microsoft.com/office/drawing/2014/main" id="{F8DD5069-7397-58AB-8F24-CAB3B3B4C9B6}"/>
              </a:ext>
            </a:extLst>
          </p:cNvPr>
          <p:cNvSpPr>
            <a:spLocks noGrp="1"/>
          </p:cNvSpPr>
          <p:nvPr>
            <p:ph idx="1"/>
          </p:nvPr>
        </p:nvSpPr>
        <p:spPr/>
        <p:txBody>
          <a:bodyPr/>
          <a:lstStyle/>
          <a:p>
            <a:pPr marL="0" indent="0" algn="just">
              <a:buNone/>
            </a:pPr>
            <a:r>
              <a:rPr lang="ru-RU" sz="2000" dirty="0">
                <a:latin typeface="Times New Roman" panose="02020603050405020304" pitchFamily="18" charset="0"/>
                <a:cs typeface="Times New Roman" panose="02020603050405020304" pitchFamily="18" charset="0"/>
              </a:rPr>
              <a:t>	</a:t>
            </a:r>
            <a:endParaRPr lang="ru-RU" dirty="0"/>
          </a:p>
        </p:txBody>
      </p:sp>
      <p:sp>
        <p:nvSpPr>
          <p:cNvPr id="8" name="Текст 1">
            <a:extLst>
              <a:ext uri="{FF2B5EF4-FFF2-40B4-BE49-F238E27FC236}">
                <a16:creationId xmlns:a16="http://schemas.microsoft.com/office/drawing/2014/main" id="{C9CA1512-FCAA-602B-2807-764CBC1C6470}"/>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indent="304800" algn="just" fontAlgn="base">
              <a:lnSpc>
                <a:spcPct val="115000"/>
              </a:lnSpc>
              <a:spcAft>
                <a:spcPts val="1000"/>
              </a:spcAft>
              <a:buNone/>
            </a:pPr>
            <a:r>
              <a:rPr lang="ru-RU" sz="1800" dirty="0">
                <a:solidFill>
                  <a:srgbClr val="444444"/>
                </a:solidFill>
                <a:effectLst/>
                <a:latin typeface="Times New Roman" panose="02020603050405020304" pitchFamily="18" charset="0"/>
                <a:ea typeface="Times New Roman" panose="02020603050405020304" pitchFamily="18" charset="0"/>
                <a:cs typeface="Times New Roman" panose="02020603050405020304" pitchFamily="18" charset="0"/>
              </a:rPr>
              <a:t>Вес спорного материала, включенного в готовую продукцию (далее - ГП), который превышает вес реализованной готовой продукции, и как следствие неправомерному формированию себестоимости.</a:t>
            </a:r>
          </a:p>
          <a:p>
            <a:pPr indent="304800" algn="just" fontAlgn="base">
              <a:lnSpc>
                <a:spcPct val="115000"/>
              </a:lnSpc>
              <a:spcAft>
                <a:spcPts val="1000"/>
              </a:spcAft>
              <a:buNone/>
            </a:pPr>
            <a:r>
              <a:rPr lang="ru-RU" sz="1800" dirty="0">
                <a:solidFill>
                  <a:srgbClr val="444444"/>
                </a:solidFill>
                <a:effectLst/>
                <a:latin typeface="Times New Roman" panose="02020603050405020304" pitchFamily="18" charset="0"/>
                <a:ea typeface="Times New Roman" panose="02020603050405020304" pitchFamily="18" charset="0"/>
                <a:cs typeface="Times New Roman" panose="02020603050405020304" pitchFamily="18" charset="0"/>
              </a:rPr>
              <a:t>Налоговый орган использовал стоимостной показатель списания материалов с кредита счета 10 в дебет счета 20, с дальнейшим отражением материальных затрат по дебету счета 43 и кредиту счета 20, без учета регламентных операций, совершаемых программой 1С Бухгалтерия.</a:t>
            </a:r>
          </a:p>
          <a:p>
            <a:pPr indent="304800" algn="just" fontAlgn="base">
              <a:lnSpc>
                <a:spcPct val="115000"/>
              </a:lnSpc>
              <a:spcAft>
                <a:spcPts val="1000"/>
              </a:spcAft>
              <a:buNone/>
            </a:pPr>
            <a:r>
              <a:rPr lang="ru-RU" sz="1800" dirty="0">
                <a:solidFill>
                  <a:srgbClr val="444444"/>
                </a:solidFill>
                <a:effectLst/>
                <a:latin typeface="Times New Roman" panose="02020603050405020304" pitchFamily="18" charset="0"/>
                <a:ea typeface="Times New Roman" panose="02020603050405020304" pitchFamily="18" charset="0"/>
                <a:cs typeface="Times New Roman" panose="02020603050405020304" pitchFamily="18" charset="0"/>
              </a:rPr>
              <a:t>Налоговый орган, не разобравшись с алгоритмом проводок, формируемых самой программой, может прийти к неправомерному выводу.</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641125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6F027F-2AFA-4F80-1E67-ABD40768C2EE}"/>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02255F82-47B9-1766-CC76-21A895CF9ABC}"/>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ОСВ, карточки счетов, анализ счетов</a:t>
            </a:r>
          </a:p>
        </p:txBody>
      </p:sp>
      <p:sp>
        <p:nvSpPr>
          <p:cNvPr id="3" name="Объект 2">
            <a:extLst>
              <a:ext uri="{FF2B5EF4-FFF2-40B4-BE49-F238E27FC236}">
                <a16:creationId xmlns:a16="http://schemas.microsoft.com/office/drawing/2014/main" id="{14464353-DDD1-78CE-955B-C145B4822FF8}"/>
              </a:ext>
            </a:extLst>
          </p:cNvPr>
          <p:cNvSpPr>
            <a:spLocks noGrp="1"/>
          </p:cNvSpPr>
          <p:nvPr>
            <p:ph idx="1"/>
          </p:nvPr>
        </p:nvSpPr>
        <p:spPr/>
        <p:txBody>
          <a:bodyPr/>
          <a:lstStyle/>
          <a:p>
            <a:pPr marL="0" indent="0" algn="just">
              <a:buNone/>
            </a:pPr>
            <a:r>
              <a:rPr lang="ru-RU" sz="2000" dirty="0">
                <a:latin typeface="Times New Roman" panose="02020603050405020304" pitchFamily="18" charset="0"/>
                <a:cs typeface="Times New Roman" panose="02020603050405020304" pitchFamily="18" charset="0"/>
              </a:rPr>
              <a:t>	</a:t>
            </a:r>
            <a:endParaRPr lang="ru-RU" dirty="0"/>
          </a:p>
        </p:txBody>
      </p:sp>
      <p:sp>
        <p:nvSpPr>
          <p:cNvPr id="8" name="Текст 1">
            <a:extLst>
              <a:ext uri="{FF2B5EF4-FFF2-40B4-BE49-F238E27FC236}">
                <a16:creationId xmlns:a16="http://schemas.microsoft.com/office/drawing/2014/main" id="{965AC222-AE5A-9D13-A292-2CFEC2C41FD7}"/>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indent="304800" algn="just" fontAlgn="base">
              <a:lnSpc>
                <a:spcPct val="115000"/>
              </a:lnSpc>
              <a:spcAft>
                <a:spcPts val="1000"/>
              </a:spcAft>
              <a:buNone/>
            </a:pPr>
            <a:r>
              <a:rPr lang="ru-RU" sz="1800" dirty="0">
                <a:solidFill>
                  <a:srgbClr val="444444"/>
                </a:solidFill>
                <a:effectLst/>
                <a:latin typeface="Times New Roman" panose="02020603050405020304" pitchFamily="18" charset="0"/>
                <a:ea typeface="Times New Roman" panose="02020603050405020304" pitchFamily="18" charset="0"/>
                <a:cs typeface="Times New Roman" panose="02020603050405020304" pitchFamily="18" charset="0"/>
              </a:rPr>
              <a:t>НО списание материалов в ГП продукцию определял по плановой стоимости, установленной Программой, которая отличается от стоимости приобретения материалов и средней стоимости, которая формируется по правилам бухгалтерского и налогового учета при списании материалов в производство. </a:t>
            </a:r>
          </a:p>
          <a:p>
            <a:pPr indent="304800" algn="just" fontAlgn="base">
              <a:lnSpc>
                <a:spcPct val="115000"/>
              </a:lnSpc>
              <a:spcAft>
                <a:spcPts val="1000"/>
              </a:spcAft>
              <a:buNone/>
            </a:pPr>
            <a:r>
              <a:rPr lang="ru-RU" sz="1800" dirty="0">
                <a:solidFill>
                  <a:srgbClr val="444444"/>
                </a:solidFill>
                <a:effectLst/>
                <a:latin typeface="Times New Roman" panose="02020603050405020304" pitchFamily="18" charset="0"/>
                <a:ea typeface="Times New Roman" panose="02020603050405020304" pitchFamily="18" charset="0"/>
                <a:cs typeface="Times New Roman" panose="02020603050405020304" pitchFamily="18" charset="0"/>
              </a:rPr>
              <a:t>Программа на последнее число месяца формирует среднюю стоимость материалов, корректируя плановую стоимость (увеличивая ее) с учетом стоимости материалов, отраженных в первичных документах, доводя ее до средней стоимости, регламентной проводкой по счетам 20 «Основное производство» и 43 «Готовая продукция».</a:t>
            </a:r>
          </a:p>
          <a:p>
            <a:pPr indent="304800" algn="just" fontAlgn="base">
              <a:lnSpc>
                <a:spcPct val="115000"/>
              </a:lnSpc>
              <a:spcAft>
                <a:spcPts val="1000"/>
              </a:spcAft>
              <a:buNone/>
            </a:pPr>
            <a:r>
              <a:rPr lang="ru-RU" sz="1800" dirty="0">
                <a:solidFill>
                  <a:srgbClr val="444444"/>
                </a:solidFill>
                <a:effectLst/>
                <a:latin typeface="Times New Roman" panose="02020603050405020304" pitchFamily="18" charset="0"/>
                <a:ea typeface="Times New Roman" panose="02020603050405020304" pitchFamily="18" charset="0"/>
                <a:cs typeface="Times New Roman" panose="02020603050405020304" pitchFamily="18" charset="0"/>
              </a:rPr>
              <a:t>Налоговым органом «Списано материалов в ГП» приводилась именно плановая стоимость, заложенная Программой.</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1307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57854E1-8C34-0B1D-CF5D-71221291D6D5}"/>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E060DA18-8880-F465-67E9-DC389304786F}"/>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ОСВ, карточки счетов, анализ счетов</a:t>
            </a:r>
          </a:p>
        </p:txBody>
      </p:sp>
      <p:sp>
        <p:nvSpPr>
          <p:cNvPr id="3" name="Объект 2">
            <a:extLst>
              <a:ext uri="{FF2B5EF4-FFF2-40B4-BE49-F238E27FC236}">
                <a16:creationId xmlns:a16="http://schemas.microsoft.com/office/drawing/2014/main" id="{F48604C3-3CC2-A0B5-2004-E21AA253E0D2}"/>
              </a:ext>
            </a:extLst>
          </p:cNvPr>
          <p:cNvSpPr>
            <a:spLocks noGrp="1"/>
          </p:cNvSpPr>
          <p:nvPr>
            <p:ph idx="1"/>
          </p:nvPr>
        </p:nvSpPr>
        <p:spPr/>
        <p:txBody>
          <a:bodyPr/>
          <a:lstStyle/>
          <a:p>
            <a:pPr marL="0" indent="0" algn="just">
              <a:buNone/>
            </a:pPr>
            <a:r>
              <a:rPr lang="ru-RU" sz="2000" dirty="0">
                <a:latin typeface="Times New Roman" panose="02020603050405020304" pitchFamily="18" charset="0"/>
                <a:cs typeface="Times New Roman" panose="02020603050405020304" pitchFamily="18" charset="0"/>
              </a:rPr>
              <a:t>	</a:t>
            </a:r>
            <a:endParaRPr lang="ru-RU" dirty="0"/>
          </a:p>
        </p:txBody>
      </p:sp>
      <p:sp>
        <p:nvSpPr>
          <p:cNvPr id="8" name="Текст 1">
            <a:extLst>
              <a:ext uri="{FF2B5EF4-FFF2-40B4-BE49-F238E27FC236}">
                <a16:creationId xmlns:a16="http://schemas.microsoft.com/office/drawing/2014/main" id="{49657A0B-873C-5C6C-876A-680A54A72D27}"/>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indent="304800" algn="just" fontAlgn="base">
              <a:lnSpc>
                <a:spcPct val="115000"/>
              </a:lnSpc>
              <a:spcAft>
                <a:spcPts val="1000"/>
              </a:spcAft>
              <a:buNone/>
            </a:pPr>
            <a:r>
              <a:rPr lang="ru-RU" sz="1800" dirty="0">
                <a:solidFill>
                  <a:srgbClr val="444444"/>
                </a:solidFill>
                <a:effectLst/>
                <a:latin typeface="Times New Roman" panose="02020603050405020304" pitchFamily="18" charset="0"/>
                <a:ea typeface="Times New Roman" panose="02020603050405020304" pitchFamily="18" charset="0"/>
                <a:cs typeface="Times New Roman" panose="02020603050405020304" pitchFamily="18" charset="0"/>
              </a:rPr>
              <a:t>Даже, если налоговый орган будет использовать показатель средней стоимости материала (заложенного Программой в реализованную продукцию) он не получит достоверный показатель веса спорного материала, т.к. он тоже будет средним (расчетным), и будет отличаться от стоимостного нормативного показателя Программы (плановая стоимость), взятого за основу налоговым органом для определения веса материала, и не будет совпадать с фактическим показателем из первичных документов спорных контрагентов. </a:t>
            </a:r>
          </a:p>
          <a:p>
            <a:pPr indent="304800" algn="just" fontAlgn="base">
              <a:lnSpc>
                <a:spcPct val="115000"/>
              </a:lnSpc>
              <a:spcAft>
                <a:spcPts val="1000"/>
              </a:spcAft>
              <a:buNone/>
            </a:pPr>
            <a:r>
              <a:rPr lang="ru-RU" sz="1800" dirty="0">
                <a:solidFill>
                  <a:srgbClr val="444444"/>
                </a:solidFill>
                <a:effectLst/>
                <a:latin typeface="Times New Roman" panose="02020603050405020304" pitchFamily="18" charset="0"/>
                <a:ea typeface="Times New Roman" panose="02020603050405020304" pitchFamily="18" charset="0"/>
                <a:cs typeface="Times New Roman" panose="02020603050405020304" pitchFamily="18" charset="0"/>
              </a:rPr>
              <a:t>Неправомерно использовать стоимостные показатели для определения веса материала.</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616517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383EAA-A3DB-DDDE-67E6-8C905926E394}"/>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75F3BF81-B606-6BD4-1B2D-DCFD80D74293}"/>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Специальные познания  и компетенции</a:t>
            </a:r>
          </a:p>
        </p:txBody>
      </p:sp>
      <p:sp>
        <p:nvSpPr>
          <p:cNvPr id="3" name="Объект 2">
            <a:extLst>
              <a:ext uri="{FF2B5EF4-FFF2-40B4-BE49-F238E27FC236}">
                <a16:creationId xmlns:a16="http://schemas.microsoft.com/office/drawing/2014/main" id="{5609C7FA-30F8-A770-DED6-56E35DD36ED3}"/>
              </a:ext>
            </a:extLst>
          </p:cNvPr>
          <p:cNvSpPr>
            <a:spLocks noGrp="1"/>
          </p:cNvSpPr>
          <p:nvPr>
            <p:ph idx="1"/>
          </p:nvPr>
        </p:nvSpPr>
        <p:spPr/>
        <p:txBody>
          <a:bodyPr/>
          <a:lstStyle/>
          <a:p>
            <a:pPr marL="0" indent="0" algn="just">
              <a:buNone/>
            </a:pPr>
            <a:r>
              <a:rPr lang="ru-RU" sz="2000" dirty="0">
                <a:latin typeface="Times New Roman" panose="02020603050405020304" pitchFamily="18" charset="0"/>
                <a:cs typeface="Times New Roman" panose="02020603050405020304" pitchFamily="18" charset="0"/>
              </a:rPr>
              <a:t>	</a:t>
            </a:r>
          </a:p>
          <a:p>
            <a:pPr marL="0" indent="0" algn="just">
              <a:buNone/>
            </a:pPr>
            <a:endParaRPr lang="ru-RU" dirty="0"/>
          </a:p>
        </p:txBody>
      </p:sp>
      <p:sp>
        <p:nvSpPr>
          <p:cNvPr id="8" name="Текст 1">
            <a:extLst>
              <a:ext uri="{FF2B5EF4-FFF2-40B4-BE49-F238E27FC236}">
                <a16:creationId xmlns:a16="http://schemas.microsoft.com/office/drawing/2014/main" id="{F6B8D23F-7EEE-FC75-A525-63A0964EEA75}"/>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indent="304800" algn="just" fontAlgn="base">
              <a:lnSpc>
                <a:spcPct val="115000"/>
              </a:lnSpc>
              <a:spcAft>
                <a:spcPts val="1000"/>
              </a:spcAft>
            </a:pPr>
            <a:r>
              <a:rPr lang="ru-RU" sz="1800" dirty="0">
                <a:solidFill>
                  <a:sysClr val="windowText" lastClr="000000"/>
                </a:solidFill>
                <a:latin typeface="Times New Roman" panose="02020603050405020304" pitchFamily="18" charset="0"/>
                <a:cs typeface="Times New Roman" panose="02020603050405020304" pitchFamily="18" charset="0"/>
              </a:rPr>
              <a:t>Специальные познания в области ____________________________ (отрасль в которой работает налогоплательщик).</a:t>
            </a:r>
          </a:p>
          <a:p>
            <a:pPr indent="304800" algn="just" fontAlgn="base">
              <a:lnSpc>
                <a:spcPct val="115000"/>
              </a:lnSpc>
              <a:spcAft>
                <a:spcPts val="1000"/>
              </a:spcAft>
              <a:buNone/>
            </a:pPr>
            <a:r>
              <a:rPr lang="ru-RU" sz="1800" dirty="0">
                <a:solidFill>
                  <a:srgbClr val="444444"/>
                </a:solidFill>
                <a:effectLst/>
                <a:latin typeface="Times New Roman" panose="02020603050405020304" pitchFamily="18" charset="0"/>
                <a:ea typeface="Times New Roman" panose="02020603050405020304" pitchFamily="18" charset="0"/>
                <a:cs typeface="Times New Roman" panose="02020603050405020304" pitchFamily="18" charset="0"/>
              </a:rPr>
              <a:t>ДОВОД. Использования непригодных материалов для изготовления готовой продукции</a:t>
            </a:r>
          </a:p>
          <a:p>
            <a:pPr indent="304800" algn="just" fontAlgn="base">
              <a:lnSpc>
                <a:spcPct val="115000"/>
              </a:lnSpc>
              <a:spcAft>
                <a:spcPts val="1000"/>
              </a:spcAft>
              <a:buNone/>
            </a:pPr>
            <a:r>
              <a:rPr lang="ru-RU" sz="1800" dirty="0">
                <a:solidFill>
                  <a:sysClr val="windowText" lastClr="000000"/>
                </a:solidFill>
                <a:latin typeface="Times New Roman" panose="02020603050405020304" pitchFamily="18" charset="0"/>
                <a:cs typeface="Times New Roman" panose="02020603050405020304" pitchFamily="18" charset="0"/>
              </a:rPr>
              <a:t>НО</a:t>
            </a: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 не учел, например,  что приобретенные материалы могут использоваться как предметы труда при производстве готовой продукции.</a:t>
            </a:r>
          </a:p>
          <a:p>
            <a:pPr indent="304800" algn="just" fontAlgn="base">
              <a:lnSpc>
                <a:spcPct val="115000"/>
              </a:lnSpc>
              <a:spcAft>
                <a:spcPts val="1000"/>
              </a:spcAft>
              <a:buNone/>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ДОВОД. Была приобретена мембрана меньшей толщины, чем требовалось по проекту.</a:t>
            </a:r>
          </a:p>
          <a:p>
            <a:pPr indent="304800" algn="just" fontAlgn="base">
              <a:lnSpc>
                <a:spcPct val="115000"/>
              </a:lnSpc>
              <a:spcAft>
                <a:spcPts val="1000"/>
              </a:spcAft>
              <a:buNone/>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НО не учел, например,  что приобретенная мембрана укладывалась послойно, что объясняет превышение объемов поставленной мембраны, над сметным объемом с Заказчиком</a:t>
            </a:r>
          </a:p>
          <a:p>
            <a:pPr indent="304800" algn="just" fontAlgn="base">
              <a:lnSpc>
                <a:spcPct val="115000"/>
              </a:lnSpc>
              <a:spcAft>
                <a:spcPts val="1000"/>
              </a:spcAft>
              <a:buNone/>
            </a:pPr>
            <a:endPar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05557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F6C323-1430-9C1F-6580-F49B99CF82EB}"/>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C0D29469-C92E-5282-718C-CD4CFE5E1109}"/>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подвижной характер работы/разъездной характер работы  сотрудников</a:t>
            </a:r>
          </a:p>
        </p:txBody>
      </p:sp>
      <p:sp>
        <p:nvSpPr>
          <p:cNvPr id="3" name="Объект 2">
            <a:extLst>
              <a:ext uri="{FF2B5EF4-FFF2-40B4-BE49-F238E27FC236}">
                <a16:creationId xmlns:a16="http://schemas.microsoft.com/office/drawing/2014/main" id="{0B58FC56-9749-09CD-6C50-D76650BE4D91}"/>
              </a:ext>
            </a:extLst>
          </p:cNvPr>
          <p:cNvSpPr>
            <a:spLocks noGrp="1"/>
          </p:cNvSpPr>
          <p:nvPr>
            <p:ph idx="1"/>
          </p:nvPr>
        </p:nvSpPr>
        <p:spPr/>
        <p:txBody>
          <a:bodyPr/>
          <a:lstStyle/>
          <a:p>
            <a:pPr marL="0" indent="0" algn="just">
              <a:buNone/>
            </a:pPr>
            <a:r>
              <a:rPr lang="ru-RU" sz="2000" dirty="0">
                <a:latin typeface="Times New Roman" panose="02020603050405020304" pitchFamily="18" charset="0"/>
                <a:cs typeface="Times New Roman" panose="02020603050405020304" pitchFamily="18" charset="0"/>
              </a:rPr>
              <a:t>	</a:t>
            </a:r>
          </a:p>
          <a:p>
            <a:pPr marL="0" indent="0" algn="just">
              <a:buNone/>
            </a:pPr>
            <a:endParaRPr lang="ru-RU" dirty="0"/>
          </a:p>
        </p:txBody>
      </p:sp>
      <p:sp>
        <p:nvSpPr>
          <p:cNvPr id="8" name="Текст 1">
            <a:extLst>
              <a:ext uri="{FF2B5EF4-FFF2-40B4-BE49-F238E27FC236}">
                <a16:creationId xmlns:a16="http://schemas.microsoft.com/office/drawing/2014/main" id="{47020BA1-91C5-F1CD-A8F6-50A37C2602CD}"/>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just">
              <a:lnSpc>
                <a:spcPts val="1500"/>
              </a:lnSpc>
              <a:spcAft>
                <a:spcPts val="300"/>
              </a:spcAft>
              <a:buNone/>
            </a:pPr>
            <a:endPar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6454DE11-58EE-1CF5-40FA-CEFDD12276BE}"/>
              </a:ext>
            </a:extLst>
          </p:cNvPr>
          <p:cNvSpPr txBox="1"/>
          <p:nvPr/>
        </p:nvSpPr>
        <p:spPr>
          <a:xfrm>
            <a:off x="507380" y="1358151"/>
            <a:ext cx="8065120" cy="2951064"/>
          </a:xfrm>
          <a:prstGeom prst="rect">
            <a:avLst/>
          </a:prstGeom>
          <a:noFill/>
        </p:spPr>
        <p:txBody>
          <a:bodyPr wrap="square">
            <a:spAutoFit/>
          </a:bodyPr>
          <a:lstStyle/>
          <a:p>
            <a:pPr algn="just">
              <a:lnSpc>
                <a:spcPct val="150000"/>
              </a:lnSpc>
            </a:pPr>
            <a:r>
              <a:rPr lang="ru-RU" dirty="0"/>
              <a:t>Вывод налогового органа о том, что «…менеджер объекта Иванов И.И. не выезжал на объект заказчика ООО «Клумба» </a:t>
            </a:r>
            <a:r>
              <a:rPr lang="ru-RU" b="1" dirty="0">
                <a:highlight>
                  <a:srgbClr val="FFFF00"/>
                </a:highlight>
              </a:rPr>
              <a:t>и не получал ТМЦ на объекте</a:t>
            </a:r>
            <a:r>
              <a:rPr lang="ru-RU" dirty="0"/>
              <a:t>» в силу того, что «…в расчетной ведомости Общества за 2022 год </a:t>
            </a:r>
            <a:r>
              <a:rPr lang="ru-RU" b="1" dirty="0"/>
              <a:t>начисления за </a:t>
            </a:r>
            <a:r>
              <a:rPr lang="ru-RU" b="1" dirty="0">
                <a:highlight>
                  <a:srgbClr val="FFFF00"/>
                </a:highlight>
              </a:rPr>
              <a:t>подвижной</a:t>
            </a:r>
            <a:r>
              <a:rPr lang="ru-RU" b="1" dirty="0"/>
              <a:t> характер работы </a:t>
            </a:r>
            <a:r>
              <a:rPr lang="ru-RU" b="1" dirty="0">
                <a:highlight>
                  <a:srgbClr val="FFFF00"/>
                </a:highlight>
              </a:rPr>
              <a:t>отсутствуют</a:t>
            </a:r>
            <a:r>
              <a:rPr lang="ru-RU" dirty="0"/>
              <a:t>»</a:t>
            </a:r>
          </a:p>
          <a:p>
            <a:pPr algn="just">
              <a:lnSpc>
                <a:spcPct val="150000"/>
              </a:lnSpc>
            </a:pPr>
            <a:r>
              <a:rPr lang="ru-RU" dirty="0"/>
              <a:t>В расчетной ведомости </a:t>
            </a:r>
            <a:r>
              <a:rPr lang="ru-RU" b="1" dirty="0">
                <a:highlight>
                  <a:srgbClr val="FFFF00"/>
                </a:highlight>
              </a:rPr>
              <a:t>производились</a:t>
            </a:r>
            <a:r>
              <a:rPr lang="ru-RU" b="1" dirty="0"/>
              <a:t> начисления за </a:t>
            </a:r>
            <a:r>
              <a:rPr lang="ru-RU" b="1" dirty="0">
                <a:highlight>
                  <a:srgbClr val="FFFF00"/>
                </a:highlight>
              </a:rPr>
              <a:t>разъездной</a:t>
            </a:r>
            <a:r>
              <a:rPr lang="ru-RU" b="1" dirty="0"/>
              <a:t> характер работы</a:t>
            </a:r>
            <a:r>
              <a:rPr lang="ru-RU" dirty="0"/>
              <a:t>, соответственно «менеджер объекта Иванов И.И. не выезжал на объект заказчика ООО «Клумба» и не получал ТМЦ на объекте»</a:t>
            </a:r>
          </a:p>
        </p:txBody>
      </p:sp>
    </p:spTree>
    <p:extLst>
      <p:ext uri="{BB962C8B-B14F-4D97-AF65-F5344CB8AC3E}">
        <p14:creationId xmlns:p14="http://schemas.microsoft.com/office/powerpoint/2010/main" val="25088463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027D55-439F-B9AD-5003-7E0A4786B451}"/>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5629EED4-CA1C-8352-6BF5-79D5F0DFEC10}"/>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подвижной характер работы/разъездной характер работы  сотрудников</a:t>
            </a:r>
          </a:p>
        </p:txBody>
      </p:sp>
      <p:sp>
        <p:nvSpPr>
          <p:cNvPr id="3" name="Объект 2">
            <a:extLst>
              <a:ext uri="{FF2B5EF4-FFF2-40B4-BE49-F238E27FC236}">
                <a16:creationId xmlns:a16="http://schemas.microsoft.com/office/drawing/2014/main" id="{9DBB98F4-C540-09B3-E4F2-6007191448DC}"/>
              </a:ext>
            </a:extLst>
          </p:cNvPr>
          <p:cNvSpPr>
            <a:spLocks noGrp="1"/>
          </p:cNvSpPr>
          <p:nvPr>
            <p:ph idx="1"/>
          </p:nvPr>
        </p:nvSpPr>
        <p:spPr/>
        <p:txBody>
          <a:bodyPr/>
          <a:lstStyle/>
          <a:p>
            <a:pPr marL="0" indent="0" algn="just">
              <a:buNone/>
            </a:pPr>
            <a:r>
              <a:rPr lang="ru-RU" sz="2000" dirty="0">
                <a:latin typeface="Times New Roman" panose="02020603050405020304" pitchFamily="18" charset="0"/>
                <a:cs typeface="Times New Roman" panose="02020603050405020304" pitchFamily="18" charset="0"/>
              </a:rPr>
              <a:t>	</a:t>
            </a:r>
          </a:p>
          <a:p>
            <a:pPr marL="0" indent="0" algn="just">
              <a:buNone/>
            </a:pPr>
            <a:endParaRPr lang="ru-RU" dirty="0"/>
          </a:p>
        </p:txBody>
      </p:sp>
      <p:sp>
        <p:nvSpPr>
          <p:cNvPr id="8" name="Текст 1">
            <a:extLst>
              <a:ext uri="{FF2B5EF4-FFF2-40B4-BE49-F238E27FC236}">
                <a16:creationId xmlns:a16="http://schemas.microsoft.com/office/drawing/2014/main" id="{7F4BCA71-5FB0-DBBF-2A68-36F9B721F762}"/>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just">
              <a:lnSpc>
                <a:spcPts val="1500"/>
              </a:lnSpc>
              <a:spcAft>
                <a:spcPts val="300"/>
              </a:spcAft>
              <a:buNone/>
            </a:pPr>
            <a:r>
              <a:rPr lang="ru-RU" sz="1800" b="1" dirty="0">
                <a:effectLst/>
                <a:latin typeface="Times New Roman" panose="02020603050405020304" pitchFamily="18" charset="0"/>
                <a:ea typeface="Times New Roman" panose="02020603050405020304" pitchFamily="18" charset="0"/>
              </a:rPr>
              <a:t>Нормативная база</a:t>
            </a:r>
            <a:r>
              <a:rPr lang="ru-RU" sz="1800" dirty="0">
                <a:effectLst/>
                <a:latin typeface="Times New Roman" panose="02020603050405020304" pitchFamily="18" charset="0"/>
                <a:ea typeface="Times New Roman" panose="02020603050405020304" pitchFamily="18" charset="0"/>
              </a:rPr>
              <a:t>. ТК говорит о том, что командировка — это поездка работника по распоряжению работодателя на определенный срок для выполнения служебного поручения вне постоянного места работы. При этом служебные поездки работников, постоянная работа которых имеет разъездной характер, служебными командировками не признаются (</a:t>
            </a:r>
            <a:r>
              <a:rPr lang="ru-RU" sz="1800" u="sng" dirty="0">
                <a:solidFill>
                  <a:srgbClr val="008200"/>
                </a:solidFill>
                <a:effectLst/>
                <a:latin typeface="Times New Roman" panose="02020603050405020304" pitchFamily="18" charset="0"/>
                <a:ea typeface="Times New Roman" panose="02020603050405020304" pitchFamily="18" charset="0"/>
              </a:rPr>
              <a:t>ст. 166 ТК</a:t>
            </a:r>
            <a:r>
              <a:rPr lang="ru-RU" sz="1800" dirty="0">
                <a:effectLst/>
                <a:latin typeface="Times New Roman" panose="02020603050405020304" pitchFamily="18" charset="0"/>
                <a:ea typeface="Times New Roman" panose="02020603050405020304" pitchFamily="18" charset="0"/>
              </a:rPr>
              <a:t>). Что такое «разъездной характер работы», в законе не сказано. </a:t>
            </a:r>
          </a:p>
          <a:p>
            <a:pPr algn="just">
              <a:buNone/>
            </a:pPr>
            <a:r>
              <a:rPr lang="ru-RU" sz="1800" b="1" kern="0" dirty="0">
                <a:effectLst/>
                <a:highlight>
                  <a:srgbClr val="FFFF00"/>
                </a:highlight>
                <a:latin typeface="Times New Roman" panose="02020603050405020304" pitchFamily="18" charset="0"/>
                <a:ea typeface="Times New Roman" panose="02020603050405020304" pitchFamily="18" charset="0"/>
              </a:rPr>
              <a:t>Роструд</a:t>
            </a:r>
            <a:r>
              <a:rPr lang="ru-RU" sz="1800" kern="0" dirty="0">
                <a:effectLst/>
                <a:latin typeface="Times New Roman" panose="02020603050405020304" pitchFamily="18" charset="0"/>
                <a:ea typeface="Times New Roman" panose="02020603050405020304" pitchFamily="18" charset="0"/>
              </a:rPr>
              <a:t> указывает, что разъездной может считаться работа, при которой работник совершает регулярные служебные поездки в пределах обслуживаемой им территории, </a:t>
            </a:r>
            <a:r>
              <a:rPr lang="ru-RU" sz="1800" b="1" kern="0" dirty="0">
                <a:effectLst/>
                <a:latin typeface="Times New Roman" panose="02020603050405020304" pitchFamily="18" charset="0"/>
                <a:ea typeface="Times New Roman" panose="02020603050405020304" pitchFamily="18" charset="0"/>
              </a:rPr>
              <a:t>имея при этом возможность ежедневно возвращаться к месту жительства</a:t>
            </a:r>
            <a:r>
              <a:rPr lang="ru-RU" sz="1800" kern="0" dirty="0">
                <a:effectLst/>
                <a:latin typeface="Times New Roman" panose="02020603050405020304" pitchFamily="18" charset="0"/>
                <a:ea typeface="Times New Roman" panose="02020603050405020304" pitchFamily="18" charset="0"/>
              </a:rPr>
              <a:t> (письма </a:t>
            </a:r>
            <a:r>
              <a:rPr lang="ru-RU" sz="1800" u="sng" kern="0" dirty="0">
                <a:solidFill>
                  <a:srgbClr val="008200"/>
                </a:solidFill>
                <a:effectLst/>
                <a:latin typeface="Times New Roman" panose="02020603050405020304" pitchFamily="18" charset="0"/>
                <a:ea typeface="Times New Roman" panose="02020603050405020304" pitchFamily="18" charset="0"/>
              </a:rPr>
              <a:t>от 13.11.2024 № ПГ/24733‑6‑1</a:t>
            </a:r>
            <a:r>
              <a:rPr lang="ru-RU" sz="1800" kern="0" dirty="0">
                <a:effectLst/>
                <a:latin typeface="Times New Roman" panose="02020603050405020304" pitchFamily="18" charset="0"/>
                <a:ea typeface="Times New Roman" panose="02020603050405020304" pitchFamily="18" charset="0"/>
              </a:rPr>
              <a:t>, </a:t>
            </a:r>
            <a:r>
              <a:rPr lang="ru-RU" sz="1800" u="sng" kern="0" dirty="0">
                <a:solidFill>
                  <a:srgbClr val="008200"/>
                </a:solidFill>
                <a:effectLst/>
                <a:latin typeface="Times New Roman" panose="02020603050405020304" pitchFamily="18" charset="0"/>
                <a:ea typeface="Times New Roman" panose="02020603050405020304" pitchFamily="18" charset="0"/>
              </a:rPr>
              <a:t>от 16.02.2024 № ПГ/01856‑6‑1</a:t>
            </a:r>
            <a:r>
              <a:rPr lang="ru-RU" sz="1800" kern="0" dirty="0">
                <a:effectLst/>
                <a:latin typeface="Times New Roman" panose="02020603050405020304" pitchFamily="18" charset="0"/>
                <a:ea typeface="Times New Roman" panose="02020603050405020304" pitchFamily="18" charset="0"/>
              </a:rPr>
              <a:t>). </a:t>
            </a:r>
          </a:p>
          <a:p>
            <a:pPr algn="just">
              <a:buNone/>
            </a:pPr>
            <a:r>
              <a:rPr lang="ru-RU" sz="1800" b="1" kern="0" dirty="0">
                <a:effectLst/>
                <a:highlight>
                  <a:srgbClr val="FFFF00"/>
                </a:highlight>
                <a:latin typeface="Times New Roman" panose="02020603050405020304" pitchFamily="18" charset="0"/>
                <a:ea typeface="Times New Roman" panose="02020603050405020304" pitchFamily="18" charset="0"/>
              </a:rPr>
              <a:t>Минтруд</a:t>
            </a:r>
            <a:r>
              <a:rPr lang="ru-RU" sz="1800" kern="0" dirty="0">
                <a:effectLst/>
                <a:latin typeface="Times New Roman" panose="02020603050405020304" pitchFamily="18" charset="0"/>
                <a:ea typeface="Times New Roman" panose="02020603050405020304" pitchFamily="18" charset="0"/>
              </a:rPr>
              <a:t> также отмечает, что при разъездном характере работы поездки должны быть постоянными, </a:t>
            </a:r>
            <a:r>
              <a:rPr lang="ru-RU" sz="1800" b="1" kern="0" dirty="0">
                <a:effectLst/>
                <a:latin typeface="Times New Roman" panose="02020603050405020304" pitchFamily="18" charset="0"/>
                <a:ea typeface="Times New Roman" panose="02020603050405020304" pitchFamily="18" charset="0"/>
              </a:rPr>
              <a:t>а работа должна выполняться за пределами организации. </a:t>
            </a:r>
            <a:r>
              <a:rPr lang="ru-RU" sz="1800" kern="0" dirty="0">
                <a:effectLst/>
                <a:latin typeface="Times New Roman" panose="02020603050405020304" pitchFamily="18" charset="0"/>
                <a:ea typeface="Times New Roman" panose="02020603050405020304" pitchFamily="18" charset="0"/>
              </a:rPr>
              <a:t>По мнению ведомства, так трудятся, например, курьеры, наладчики, работники связи и городского хозяйства (электрических, газовых, водопроводных сетей). </a:t>
            </a:r>
            <a:r>
              <a:rPr lang="ru-RU" sz="1800" b="1" kern="0" dirty="0">
                <a:effectLst/>
                <a:latin typeface="Times New Roman" panose="02020603050405020304" pitchFamily="18" charset="0"/>
                <a:ea typeface="Times New Roman" panose="02020603050405020304" pitchFamily="18" charset="0"/>
              </a:rPr>
              <a:t>Служебные поездки этих работников не считаются командировками, а являются условиями, в которых осуществляется выполнение их трудовой функции</a:t>
            </a:r>
            <a:r>
              <a:rPr lang="ru-RU" sz="1800" kern="0" dirty="0">
                <a:effectLst/>
                <a:latin typeface="Times New Roman" panose="02020603050405020304" pitchFamily="18" charset="0"/>
                <a:ea typeface="Times New Roman" panose="02020603050405020304" pitchFamily="18" charset="0"/>
              </a:rPr>
              <a:t> (письма </a:t>
            </a:r>
            <a:r>
              <a:rPr lang="ru-RU" sz="1800" u="sng" kern="0" dirty="0">
                <a:solidFill>
                  <a:srgbClr val="008200"/>
                </a:solidFill>
                <a:effectLst/>
                <a:latin typeface="Times New Roman" panose="02020603050405020304" pitchFamily="18" charset="0"/>
                <a:ea typeface="Times New Roman" panose="02020603050405020304" pitchFamily="18" charset="0"/>
              </a:rPr>
              <a:t>от 18.09.2020 № 14-2/ООГ-15047</a:t>
            </a:r>
            <a:r>
              <a:rPr lang="ru-RU" sz="1800" kern="0" dirty="0">
                <a:effectLst/>
                <a:latin typeface="Times New Roman" panose="02020603050405020304" pitchFamily="18" charset="0"/>
                <a:ea typeface="Times New Roman" panose="02020603050405020304" pitchFamily="18" charset="0"/>
              </a:rPr>
              <a:t> и </a:t>
            </a:r>
            <a:r>
              <a:rPr lang="ru-RU" sz="1800" u="sng" kern="0" dirty="0">
                <a:solidFill>
                  <a:srgbClr val="008200"/>
                </a:solidFill>
                <a:effectLst/>
                <a:latin typeface="Times New Roman" panose="02020603050405020304" pitchFamily="18" charset="0"/>
                <a:ea typeface="Times New Roman" panose="02020603050405020304" pitchFamily="18" charset="0"/>
              </a:rPr>
              <a:t>от 26.10.2022 № 14-6/ООГ-6714</a:t>
            </a:r>
            <a:r>
              <a:rPr lang="ru-RU" sz="1800" kern="0" dirty="0">
                <a:effectLst/>
                <a:latin typeface="Times New Roman" panose="02020603050405020304" pitchFamily="18" charset="0"/>
                <a:ea typeface="Times New Roman" panose="02020603050405020304" pitchFamily="18" charset="0"/>
              </a:rPr>
              <a:t>).</a:t>
            </a:r>
            <a:endPar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41026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D77231-F7CB-AD41-17CD-DFB1A26B1EBA}"/>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10BB5711-6B19-1D1C-DB37-9C4EBE51FFB3}"/>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подвижной характер работы/разъездной характер работы  сотрудников</a:t>
            </a:r>
          </a:p>
        </p:txBody>
      </p:sp>
      <p:sp>
        <p:nvSpPr>
          <p:cNvPr id="3" name="Объект 2">
            <a:extLst>
              <a:ext uri="{FF2B5EF4-FFF2-40B4-BE49-F238E27FC236}">
                <a16:creationId xmlns:a16="http://schemas.microsoft.com/office/drawing/2014/main" id="{C873DE0D-2036-7E7A-8E65-93C6ACDBB48E}"/>
              </a:ext>
            </a:extLst>
          </p:cNvPr>
          <p:cNvSpPr>
            <a:spLocks noGrp="1"/>
          </p:cNvSpPr>
          <p:nvPr>
            <p:ph idx="1"/>
          </p:nvPr>
        </p:nvSpPr>
        <p:spPr/>
        <p:txBody>
          <a:bodyPr/>
          <a:lstStyle/>
          <a:p>
            <a:pPr marL="0" indent="0" algn="just">
              <a:buNone/>
            </a:pPr>
            <a:r>
              <a:rPr lang="ru-RU" sz="2000" dirty="0">
                <a:latin typeface="Times New Roman" panose="02020603050405020304" pitchFamily="18" charset="0"/>
                <a:cs typeface="Times New Roman" panose="02020603050405020304" pitchFamily="18" charset="0"/>
              </a:rPr>
              <a:t>	</a:t>
            </a:r>
          </a:p>
          <a:p>
            <a:pPr marL="0" indent="0" algn="just">
              <a:buNone/>
            </a:pPr>
            <a:endParaRPr lang="ru-RU" dirty="0"/>
          </a:p>
        </p:txBody>
      </p:sp>
      <p:sp>
        <p:nvSpPr>
          <p:cNvPr id="8" name="Текст 1">
            <a:extLst>
              <a:ext uri="{FF2B5EF4-FFF2-40B4-BE49-F238E27FC236}">
                <a16:creationId xmlns:a16="http://schemas.microsoft.com/office/drawing/2014/main" id="{BBD0CEFC-FA5F-B88E-F21B-123259A012DC}"/>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just">
              <a:lnSpc>
                <a:spcPts val="1500"/>
              </a:lnSpc>
              <a:spcAft>
                <a:spcPts val="300"/>
              </a:spcAft>
              <a:buNone/>
            </a:pPr>
            <a:r>
              <a:rPr lang="ru-RU" sz="1800" dirty="0">
                <a:effectLst/>
                <a:latin typeface="Times New Roman" panose="02020603050405020304" pitchFamily="18" charset="0"/>
                <a:ea typeface="Times New Roman" panose="02020603050405020304" pitchFamily="18" charset="0"/>
              </a:rPr>
              <a:t>Таким образом, по мнению ведомств, основные отличия служебных поездок от командировок в рамках разъездной работы следующие: </a:t>
            </a:r>
          </a:p>
          <a:p>
            <a:pPr algn="just">
              <a:lnSpc>
                <a:spcPts val="1500"/>
              </a:lnSpc>
              <a:spcAft>
                <a:spcPts val="300"/>
              </a:spcAft>
              <a:buNone/>
            </a:pPr>
            <a:r>
              <a:rPr lang="ru-RU" sz="1800" dirty="0">
                <a:effectLst/>
                <a:latin typeface="Times New Roman" panose="02020603050405020304" pitchFamily="18" charset="0"/>
                <a:ea typeface="Times New Roman" panose="02020603050405020304" pitchFamily="18" charset="0"/>
              </a:rPr>
              <a:t>•	</a:t>
            </a:r>
            <a:r>
              <a:rPr lang="ru-RU" sz="1800" b="1" dirty="0">
                <a:effectLst/>
                <a:latin typeface="Times New Roman" panose="02020603050405020304" pitchFamily="18" charset="0"/>
                <a:ea typeface="Times New Roman" panose="02020603050405020304" pitchFamily="18" charset="0"/>
              </a:rPr>
              <a:t>поездки при разъездной работе носят постоянный</a:t>
            </a:r>
            <a:r>
              <a:rPr lang="ru-RU" sz="1800" dirty="0">
                <a:effectLst/>
                <a:latin typeface="Times New Roman" panose="02020603050405020304" pitchFamily="18" charset="0"/>
                <a:ea typeface="Times New Roman" panose="02020603050405020304" pitchFamily="18" charset="0"/>
              </a:rPr>
              <a:t>, регулярный характер и являются неотъемлемой частью трудовой функции. </a:t>
            </a:r>
          </a:p>
          <a:p>
            <a:pPr algn="just">
              <a:lnSpc>
                <a:spcPts val="1500"/>
              </a:lnSpc>
              <a:spcAft>
                <a:spcPts val="300"/>
              </a:spcAft>
              <a:buNone/>
            </a:pPr>
            <a:r>
              <a:rPr lang="ru-RU" sz="1800" b="1" dirty="0">
                <a:effectLst/>
                <a:latin typeface="Times New Roman" panose="02020603050405020304" pitchFamily="18" charset="0"/>
                <a:ea typeface="Times New Roman" panose="02020603050405020304" pitchFamily="18" charset="0"/>
              </a:rPr>
              <a:t>Командировки</a:t>
            </a:r>
            <a:r>
              <a:rPr lang="ru-RU" sz="1800" dirty="0">
                <a:effectLst/>
                <a:latin typeface="Times New Roman" panose="02020603050405020304" pitchFamily="18" charset="0"/>
                <a:ea typeface="Times New Roman" panose="02020603050405020304" pitchFamily="18" charset="0"/>
              </a:rPr>
              <a:t>, напротив, не являются постоянными и осуществляются каждый раз по отдельному распоряжению работодателя для выполнения конкретного поручения; </a:t>
            </a:r>
          </a:p>
          <a:p>
            <a:pPr algn="just">
              <a:lnSpc>
                <a:spcPts val="1500"/>
              </a:lnSpc>
              <a:spcAft>
                <a:spcPts val="300"/>
              </a:spcAft>
              <a:buNone/>
            </a:pPr>
            <a:r>
              <a:rPr lang="ru-RU" sz="1800" dirty="0">
                <a:effectLst/>
                <a:latin typeface="Times New Roman" panose="02020603050405020304" pitchFamily="18" charset="0"/>
                <a:ea typeface="Times New Roman" panose="02020603050405020304" pitchFamily="18" charset="0"/>
              </a:rPr>
              <a:t>•	служебные поездки совершаются </a:t>
            </a:r>
            <a:r>
              <a:rPr lang="ru-RU" sz="1800" b="1" dirty="0">
                <a:effectLst/>
                <a:latin typeface="Times New Roman" panose="02020603050405020304" pitchFamily="18" charset="0"/>
                <a:ea typeface="Times New Roman" panose="02020603050405020304" pitchFamily="18" charset="0"/>
              </a:rPr>
              <a:t>в пределах определенной обслуживаемой территории</a:t>
            </a:r>
            <a:r>
              <a:rPr lang="ru-RU" sz="1800" dirty="0">
                <a:effectLst/>
                <a:latin typeface="Times New Roman" panose="02020603050405020304" pitchFamily="18" charset="0"/>
                <a:ea typeface="Times New Roman" panose="02020603050405020304" pitchFamily="18" charset="0"/>
              </a:rPr>
              <a:t>. Направление работника за пределы этой территории квалифицируется как командировка. </a:t>
            </a:r>
          </a:p>
          <a:p>
            <a:pPr algn="just">
              <a:lnSpc>
                <a:spcPts val="1500"/>
              </a:lnSpc>
              <a:spcAft>
                <a:spcPts val="300"/>
              </a:spcAft>
              <a:buNone/>
            </a:pPr>
            <a:r>
              <a:rPr lang="ru-RU" sz="1800" dirty="0">
                <a:effectLst/>
                <a:latin typeface="Times New Roman" panose="02020603050405020304" pitchFamily="18" charset="0"/>
                <a:ea typeface="Times New Roman" panose="02020603050405020304" pitchFamily="18" charset="0"/>
              </a:rPr>
              <a:t>Кроме того, чиновники отмечают, что при служебных поездках в рамках разъездной работы работник может ежедневно возвращаться к месту жительства. </a:t>
            </a:r>
          </a:p>
        </p:txBody>
      </p:sp>
    </p:spTree>
    <p:extLst>
      <p:ext uri="{BB962C8B-B14F-4D97-AF65-F5344CB8AC3E}">
        <p14:creationId xmlns:p14="http://schemas.microsoft.com/office/powerpoint/2010/main" val="3690747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E9EDBC-278D-9A78-0358-15B39E7C4F36}"/>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85F5D0AE-E7CC-E031-15C4-F08A53B70D11}"/>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подвижной характер работы/разъездной характер работы  сотрудников</a:t>
            </a:r>
          </a:p>
        </p:txBody>
      </p:sp>
      <p:sp>
        <p:nvSpPr>
          <p:cNvPr id="3" name="Объект 2">
            <a:extLst>
              <a:ext uri="{FF2B5EF4-FFF2-40B4-BE49-F238E27FC236}">
                <a16:creationId xmlns:a16="http://schemas.microsoft.com/office/drawing/2014/main" id="{743D1392-F004-8DEE-620E-E27543D49D1F}"/>
              </a:ext>
            </a:extLst>
          </p:cNvPr>
          <p:cNvSpPr>
            <a:spLocks noGrp="1"/>
          </p:cNvSpPr>
          <p:nvPr>
            <p:ph idx="1"/>
          </p:nvPr>
        </p:nvSpPr>
        <p:spPr/>
        <p:txBody>
          <a:bodyPr/>
          <a:lstStyle/>
          <a:p>
            <a:pPr marL="0" indent="0" algn="just">
              <a:buNone/>
            </a:pPr>
            <a:r>
              <a:rPr lang="ru-RU" sz="2000" dirty="0">
                <a:latin typeface="Times New Roman" panose="02020603050405020304" pitchFamily="18" charset="0"/>
                <a:cs typeface="Times New Roman" panose="02020603050405020304" pitchFamily="18" charset="0"/>
              </a:rPr>
              <a:t>	</a:t>
            </a:r>
          </a:p>
          <a:p>
            <a:pPr marL="0" indent="0" algn="just">
              <a:buNone/>
            </a:pPr>
            <a:endParaRPr lang="ru-RU" dirty="0"/>
          </a:p>
        </p:txBody>
      </p:sp>
      <p:sp>
        <p:nvSpPr>
          <p:cNvPr id="8" name="Текст 1">
            <a:extLst>
              <a:ext uri="{FF2B5EF4-FFF2-40B4-BE49-F238E27FC236}">
                <a16:creationId xmlns:a16="http://schemas.microsoft.com/office/drawing/2014/main" id="{FF3C62E6-A152-E8FE-5EF8-E21DB60463E8}"/>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just">
              <a:lnSpc>
                <a:spcPct val="150000"/>
              </a:lnSpc>
              <a:spcBef>
                <a:spcPts val="0"/>
              </a:spcBef>
              <a:buNone/>
            </a:pPr>
            <a:r>
              <a:rPr lang="ru-RU" sz="1800" dirty="0">
                <a:effectLst/>
                <a:latin typeface="Times New Roman" panose="02020603050405020304" pitchFamily="18" charset="0"/>
                <a:ea typeface="Times New Roman" panose="02020603050405020304" pitchFamily="18" charset="0"/>
              </a:rPr>
              <a:t>Первым делом суды изучают трудовой договор. Как правило, они исходят из того, что если в договоре закреплен разъездной характер работы и определена территория, за которую отвечает работник, </a:t>
            </a:r>
            <a:r>
              <a:rPr lang="ru-RU" sz="1800" b="1" dirty="0">
                <a:effectLst/>
                <a:latin typeface="Times New Roman" panose="02020603050405020304" pitchFamily="18" charset="0"/>
                <a:ea typeface="Times New Roman" panose="02020603050405020304" pitchFamily="18" charset="0"/>
              </a:rPr>
              <a:t>то поездки в рамках этой территории не являются командировками</a:t>
            </a:r>
            <a:r>
              <a:rPr lang="ru-RU" sz="1800" dirty="0">
                <a:effectLst/>
                <a:latin typeface="Times New Roman" panose="02020603050405020304" pitchFamily="18" charset="0"/>
                <a:ea typeface="Times New Roman" panose="02020603050405020304" pitchFamily="18" charset="0"/>
              </a:rPr>
              <a:t>. Направление же в поездку за пределы указанной территории — командировка (</a:t>
            </a:r>
            <a:r>
              <a:rPr lang="ru-RU" sz="1800" u="sng" dirty="0">
                <a:solidFill>
                  <a:srgbClr val="008200"/>
                </a:solidFill>
                <a:effectLst/>
                <a:latin typeface="Times New Roman" panose="02020603050405020304" pitchFamily="18" charset="0"/>
                <a:ea typeface="Times New Roman" panose="02020603050405020304" pitchFamily="18" charset="0"/>
              </a:rPr>
              <a:t>решение Советского районного суда г. Тулы от 26.09.2024 по делу № 2-1314/2024</a:t>
            </a:r>
            <a:r>
              <a:rPr lang="ru-RU" sz="1800" dirty="0">
                <a:effectLst/>
                <a:latin typeface="Times New Roman" panose="02020603050405020304" pitchFamily="18" charset="0"/>
                <a:ea typeface="Times New Roman" panose="02020603050405020304" pitchFamily="18" charset="0"/>
              </a:rPr>
              <a:t>, оставленное без изменения </a:t>
            </a:r>
            <a:r>
              <a:rPr lang="ru-RU" sz="1800" u="sng" dirty="0">
                <a:solidFill>
                  <a:srgbClr val="008200"/>
                </a:solidFill>
                <a:effectLst/>
                <a:latin typeface="Times New Roman" panose="02020603050405020304" pitchFamily="18" charset="0"/>
                <a:ea typeface="Times New Roman" panose="02020603050405020304" pitchFamily="18" charset="0"/>
              </a:rPr>
              <a:t>определением Первого КСОЮ от 29.07.2025 по делу № 88-17352/2025</a:t>
            </a:r>
            <a:r>
              <a:rPr lang="ru-RU" sz="1800" dirty="0">
                <a:effectLst/>
                <a:latin typeface="Times New Roman" panose="02020603050405020304" pitchFamily="18" charset="0"/>
                <a:ea typeface="Times New Roman" panose="02020603050405020304" pitchFamily="18" charset="0"/>
              </a:rPr>
              <a:t>). </a:t>
            </a:r>
          </a:p>
          <a:p>
            <a:pPr algn="just">
              <a:lnSpc>
                <a:spcPct val="150000"/>
              </a:lnSpc>
              <a:spcBef>
                <a:spcPts val="0"/>
              </a:spcBef>
              <a:buNone/>
            </a:pPr>
            <a:r>
              <a:rPr lang="ru-RU" sz="1800" kern="0" dirty="0">
                <a:effectLst/>
                <a:latin typeface="Times New Roman" panose="02020603050405020304" pitchFamily="18" charset="0"/>
                <a:ea typeface="Times New Roman" panose="02020603050405020304" pitchFamily="18" charset="0"/>
              </a:rPr>
              <a:t>Если в договоре территория разъездов прямо не ограничена, суды смотрят на сложившиеся отношения: в рамках какой территории поездки были ранее. Например, в одном деле в договоре местом работы указали адрес в Санкт-Петербурге. Территорию разъездов не определили, фактически работник ездил по Санкт-Петербургу.</a:t>
            </a:r>
            <a:endParaRPr lang="ru-RU"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674872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A32F0F-975C-10DF-BCDF-0FBC3E0C7F10}"/>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7EEEA3B3-6FB3-0E8C-6D00-F5B457D29B0F}"/>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Комиссии</a:t>
            </a:r>
          </a:p>
        </p:txBody>
      </p:sp>
      <p:sp>
        <p:nvSpPr>
          <p:cNvPr id="8" name="Текст 1">
            <a:extLst>
              <a:ext uri="{FF2B5EF4-FFF2-40B4-BE49-F238E27FC236}">
                <a16:creationId xmlns:a16="http://schemas.microsoft.com/office/drawing/2014/main" id="{0EB11467-7C36-E4EA-C8FA-60E0541AFCAB}"/>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Согласно </a:t>
            </a:r>
            <a:r>
              <a:rPr kumimoji="0" lang="ru-RU" sz="1800" b="1" i="1"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письму ФНС от 02.12.2021 года № ЕА-4-15/16838 </a:t>
            </a: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следует, что направлением подобных уведомлений, нарушается порядок истребования документов, предусмотренный ст. 93, 93.1 НК РФ, а также подменяются мероприятия налогового контроля, предусмотренные п. 3 ст. 88 НК РФ.</a:t>
            </a: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Проведение подобных комиссий не предусмотрено, т.к. </a:t>
            </a:r>
            <a:r>
              <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организация работы комиссий по вопросам правильности формирования налоговой базы отменена </a:t>
            </a: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последовательно. </a:t>
            </a:r>
          </a:p>
          <a:p>
            <a:pPr lvl="0" algn="just">
              <a:defRPr/>
            </a:pPr>
            <a:r>
              <a:rPr lang="ru-RU" sz="1800" b="1" i="1" dirty="0">
                <a:solidFill>
                  <a:srgbClr val="FF0000"/>
                </a:solidFill>
                <a:latin typeface="Times New Roman" panose="02020603050405020304" pitchFamily="18" charset="0"/>
                <a:cs typeface="Times New Roman" panose="02020603050405020304" pitchFamily="18" charset="0"/>
              </a:rPr>
              <a:t>письмами ФНС России от 21.03.2017 N ЕД-4-15/5183@, от 25.07.2017 N ЕД-4-15/14490@ и от 07.07.2020 N БС-4-11/10881@</a:t>
            </a:r>
            <a:endPar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22962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DA758AD-8906-42FD-72E4-CE0ED49E2668}"/>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D8832E3C-C59E-E84C-45A8-006837584651}"/>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подвижной характер работы/разъездной характер работы  сотрудников</a:t>
            </a:r>
          </a:p>
        </p:txBody>
      </p:sp>
      <p:sp>
        <p:nvSpPr>
          <p:cNvPr id="3" name="Объект 2">
            <a:extLst>
              <a:ext uri="{FF2B5EF4-FFF2-40B4-BE49-F238E27FC236}">
                <a16:creationId xmlns:a16="http://schemas.microsoft.com/office/drawing/2014/main" id="{38112559-144D-DE8C-4AD3-498B62ED1C43}"/>
              </a:ext>
            </a:extLst>
          </p:cNvPr>
          <p:cNvSpPr>
            <a:spLocks noGrp="1"/>
          </p:cNvSpPr>
          <p:nvPr>
            <p:ph idx="1"/>
          </p:nvPr>
        </p:nvSpPr>
        <p:spPr/>
        <p:txBody>
          <a:bodyPr/>
          <a:lstStyle/>
          <a:p>
            <a:pPr marL="0" indent="0" algn="just">
              <a:buNone/>
            </a:pPr>
            <a:r>
              <a:rPr lang="ru-RU" sz="2000" dirty="0">
                <a:latin typeface="Times New Roman" panose="02020603050405020304" pitchFamily="18" charset="0"/>
                <a:cs typeface="Times New Roman" panose="02020603050405020304" pitchFamily="18" charset="0"/>
              </a:rPr>
              <a:t>	</a:t>
            </a:r>
          </a:p>
          <a:p>
            <a:pPr marL="0" indent="0" algn="just">
              <a:buNone/>
            </a:pPr>
            <a:endParaRPr lang="ru-RU" dirty="0"/>
          </a:p>
        </p:txBody>
      </p:sp>
      <p:sp>
        <p:nvSpPr>
          <p:cNvPr id="8" name="Текст 1">
            <a:extLst>
              <a:ext uri="{FF2B5EF4-FFF2-40B4-BE49-F238E27FC236}">
                <a16:creationId xmlns:a16="http://schemas.microsoft.com/office/drawing/2014/main" id="{24C73245-AB9E-9A02-114D-9808BA8BD174}"/>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just">
              <a:lnSpc>
                <a:spcPct val="150000"/>
              </a:lnSpc>
              <a:spcBef>
                <a:spcPts val="0"/>
              </a:spcBef>
              <a:buNone/>
            </a:pPr>
            <a:r>
              <a:rPr lang="ru-RU" sz="1800" dirty="0">
                <a:effectLst/>
                <a:latin typeface="Times New Roman" panose="02020603050405020304" pitchFamily="18" charset="0"/>
                <a:ea typeface="Times New Roman" panose="02020603050405020304" pitchFamily="18" charset="0"/>
              </a:rPr>
              <a:t>В последующем его направляли в командировки на Крайний Север. Работник потребовал </a:t>
            </a:r>
            <a:r>
              <a:rPr lang="ru-RU" sz="1800" b="1" dirty="0">
                <a:effectLst/>
                <a:highlight>
                  <a:srgbClr val="FFFF00"/>
                </a:highlight>
                <a:latin typeface="Times New Roman" panose="02020603050405020304" pitchFamily="18" charset="0"/>
                <a:ea typeface="Times New Roman" panose="02020603050405020304" pitchFamily="18" charset="0"/>
              </a:rPr>
              <a:t>признать поездки служебными и начислить на зарплату за эти периоды районный коэффициент</a:t>
            </a:r>
            <a:r>
              <a:rPr lang="ru-RU" sz="1800" dirty="0">
                <a:effectLst/>
                <a:latin typeface="Times New Roman" panose="02020603050405020304" pitchFamily="18" charset="0"/>
                <a:ea typeface="Times New Roman" panose="02020603050405020304" pitchFamily="18" charset="0"/>
              </a:rPr>
              <a:t>. </a:t>
            </a:r>
            <a:r>
              <a:rPr lang="ru-RU" sz="1800" b="1" dirty="0">
                <a:effectLst/>
                <a:latin typeface="Times New Roman" panose="02020603050405020304" pitchFamily="18" charset="0"/>
                <a:ea typeface="Times New Roman" panose="02020603050405020304" pitchFamily="18" charset="0"/>
              </a:rPr>
              <a:t>Суды отказали</a:t>
            </a:r>
            <a:r>
              <a:rPr lang="ru-RU" sz="1800" dirty="0">
                <a:effectLst/>
                <a:latin typeface="Times New Roman" panose="02020603050405020304" pitchFamily="18" charset="0"/>
                <a:ea typeface="Times New Roman" panose="02020603050405020304" pitchFamily="18" charset="0"/>
              </a:rPr>
              <a:t>. Спорные поездки были командировками (апелляционное определение Магаданского областного суда от 26.11.2024 по делу № 33-1060/2024). </a:t>
            </a:r>
          </a:p>
          <a:p>
            <a:pPr algn="just">
              <a:lnSpc>
                <a:spcPct val="150000"/>
              </a:lnSpc>
              <a:spcBef>
                <a:spcPts val="0"/>
              </a:spcBef>
              <a:buNone/>
            </a:pPr>
            <a:r>
              <a:rPr lang="ru-RU" sz="1800" dirty="0">
                <a:effectLst/>
                <a:latin typeface="Times New Roman" panose="02020603050405020304" pitchFamily="18" charset="0"/>
                <a:ea typeface="Times New Roman" panose="02020603050405020304" pitchFamily="18" charset="0"/>
              </a:rPr>
              <a:t>ВАЖНО!</a:t>
            </a:r>
          </a:p>
          <a:p>
            <a:pPr algn="just">
              <a:lnSpc>
                <a:spcPct val="150000"/>
              </a:lnSpc>
              <a:spcBef>
                <a:spcPts val="0"/>
              </a:spcBef>
              <a:buNone/>
            </a:pPr>
            <a:r>
              <a:rPr lang="ru-RU" sz="1800" b="1" dirty="0">
                <a:effectLst/>
                <a:highlight>
                  <a:srgbClr val="FFFF00"/>
                </a:highlight>
                <a:latin typeface="Times New Roman" panose="02020603050405020304" pitchFamily="18" charset="0"/>
                <a:ea typeface="Times New Roman" panose="02020603050405020304" pitchFamily="18" charset="0"/>
              </a:rPr>
              <a:t>Может ли работник ежедневно возвращаться домой, при квалификации поездки для судов не главное</a:t>
            </a:r>
            <a:r>
              <a:rPr lang="ru-RU" sz="1800" dirty="0">
                <a:effectLst/>
                <a:latin typeface="Times New Roman" panose="02020603050405020304" pitchFamily="18" charset="0"/>
                <a:ea typeface="Times New Roman" panose="02020603050405020304" pitchFamily="18" charset="0"/>
              </a:rPr>
              <a:t>. Если поездка совершается в пределах установленной территории, тот факт, что работник не может в этот же день вернуться домой, еще не повод считать поездку командировкой. Нужно смотреть на соблюдение иных критериев. </a:t>
            </a:r>
          </a:p>
        </p:txBody>
      </p:sp>
    </p:spTree>
    <p:extLst>
      <p:ext uri="{BB962C8B-B14F-4D97-AF65-F5344CB8AC3E}">
        <p14:creationId xmlns:p14="http://schemas.microsoft.com/office/powerpoint/2010/main" val="6193154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A068FDA-9F08-4817-773D-8F9865D3415E}"/>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4C4687EE-5306-4B8D-8946-E7193FC67AD4}"/>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подвижной характер работы/разъездной характер работы  сотрудников</a:t>
            </a:r>
          </a:p>
        </p:txBody>
      </p:sp>
      <p:sp>
        <p:nvSpPr>
          <p:cNvPr id="3" name="Объект 2">
            <a:extLst>
              <a:ext uri="{FF2B5EF4-FFF2-40B4-BE49-F238E27FC236}">
                <a16:creationId xmlns:a16="http://schemas.microsoft.com/office/drawing/2014/main" id="{AEE2F035-E510-750D-C356-5B997EBF86C3}"/>
              </a:ext>
            </a:extLst>
          </p:cNvPr>
          <p:cNvSpPr>
            <a:spLocks noGrp="1"/>
          </p:cNvSpPr>
          <p:nvPr>
            <p:ph idx="1"/>
          </p:nvPr>
        </p:nvSpPr>
        <p:spPr/>
        <p:txBody>
          <a:bodyPr/>
          <a:lstStyle/>
          <a:p>
            <a:pPr marL="0" indent="0" algn="just">
              <a:buNone/>
            </a:pPr>
            <a:r>
              <a:rPr lang="ru-RU" sz="2000" dirty="0">
                <a:latin typeface="Times New Roman" panose="02020603050405020304" pitchFamily="18" charset="0"/>
                <a:cs typeface="Times New Roman" panose="02020603050405020304" pitchFamily="18" charset="0"/>
              </a:rPr>
              <a:t>	</a:t>
            </a:r>
          </a:p>
          <a:p>
            <a:pPr marL="0" indent="0" algn="just">
              <a:buNone/>
            </a:pPr>
            <a:endParaRPr lang="ru-RU" dirty="0"/>
          </a:p>
        </p:txBody>
      </p:sp>
      <p:sp>
        <p:nvSpPr>
          <p:cNvPr id="8" name="Текст 1">
            <a:extLst>
              <a:ext uri="{FF2B5EF4-FFF2-40B4-BE49-F238E27FC236}">
                <a16:creationId xmlns:a16="http://schemas.microsoft.com/office/drawing/2014/main" id="{63637A30-379F-118F-FD74-E31DAFE771A3}"/>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just">
              <a:lnSpc>
                <a:spcPct val="150000"/>
              </a:lnSpc>
              <a:spcBef>
                <a:spcPts val="0"/>
              </a:spcBef>
              <a:buNone/>
            </a:pPr>
            <a:r>
              <a:rPr lang="ru-RU" sz="1800" dirty="0">
                <a:effectLst/>
                <a:latin typeface="Times New Roman" panose="02020603050405020304" pitchFamily="18" charset="0"/>
                <a:ea typeface="Times New Roman" panose="02020603050405020304" pitchFamily="18" charset="0"/>
              </a:rPr>
              <a:t>Суды подтвердили, что невозможность ежедневно возвращаться домой — это основание для взыскания суточных, </a:t>
            </a:r>
            <a:r>
              <a:rPr lang="ru-RU" sz="1800" b="1" dirty="0">
                <a:effectLst/>
                <a:highlight>
                  <a:srgbClr val="FFFF00"/>
                </a:highlight>
                <a:latin typeface="Times New Roman" panose="02020603050405020304" pitchFamily="18" charset="0"/>
                <a:ea typeface="Times New Roman" panose="02020603050405020304" pitchFamily="18" charset="0"/>
              </a:rPr>
              <a:t>но не для переквалификации поездки в командировку</a:t>
            </a:r>
            <a:r>
              <a:rPr lang="ru-RU" sz="1800" dirty="0">
                <a:effectLst/>
                <a:latin typeface="Times New Roman" panose="02020603050405020304" pitchFamily="18" charset="0"/>
                <a:ea typeface="Times New Roman" panose="02020603050405020304" pitchFamily="18" charset="0"/>
              </a:rPr>
              <a:t> (определение Второго КСОЮ от 23.08.2022 по делу № 88-18903/2022, апелляционное определение Владимирского областного суда от 13.10.2022 по делу № 33-3861/2022). </a:t>
            </a:r>
          </a:p>
          <a:p>
            <a:pPr algn="just">
              <a:lnSpc>
                <a:spcPct val="150000"/>
              </a:lnSpc>
              <a:spcBef>
                <a:spcPts val="0"/>
              </a:spcBef>
              <a:buNone/>
            </a:pPr>
            <a:r>
              <a:rPr lang="ru-RU" sz="1800" dirty="0">
                <a:latin typeface="Times New Roman" panose="02020603050405020304" pitchFamily="18" charset="0"/>
                <a:ea typeface="Times New Roman" panose="02020603050405020304" pitchFamily="18" charset="0"/>
              </a:rPr>
              <a:t>ВАЖНО!</a:t>
            </a:r>
            <a:endParaRPr lang="ru-RU" sz="1800" dirty="0">
              <a:effectLst/>
              <a:latin typeface="Times New Roman" panose="02020603050405020304" pitchFamily="18" charset="0"/>
              <a:ea typeface="Times New Roman" panose="02020603050405020304" pitchFamily="18" charset="0"/>
            </a:endParaRPr>
          </a:p>
          <a:p>
            <a:pPr algn="just">
              <a:lnSpc>
                <a:spcPct val="150000"/>
              </a:lnSpc>
              <a:spcBef>
                <a:spcPts val="0"/>
              </a:spcBef>
            </a:pPr>
            <a:r>
              <a:rPr lang="ru-RU" dirty="0"/>
              <a:t>Поскольку цель поездки крайне важна, то поездку работника с разъездным характером работы могут признать командировкой, даже если в договоре закреплено условие о разъездах по всей территории РФ. Это возможно, если цель поездки прямо не связана с трудовой функцией (например, обучение, участие в корпоративе, необходимость подписать кадровые документы и т. п.). </a:t>
            </a:r>
          </a:p>
          <a:p>
            <a:pPr algn="just">
              <a:lnSpc>
                <a:spcPct val="150000"/>
              </a:lnSpc>
              <a:spcBef>
                <a:spcPts val="0"/>
              </a:spcBef>
              <a:buNone/>
            </a:pPr>
            <a:endParaRPr lang="ru-RU"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857987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A3AC12-DEB6-78AA-659E-66E75FD0DF9F}"/>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35221DA4-5D0D-770B-205B-B2DE154C1F1A}"/>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подвижной характер работы/разъездной характер работы  сотрудников</a:t>
            </a:r>
          </a:p>
        </p:txBody>
      </p:sp>
      <p:sp>
        <p:nvSpPr>
          <p:cNvPr id="3" name="Объект 2">
            <a:extLst>
              <a:ext uri="{FF2B5EF4-FFF2-40B4-BE49-F238E27FC236}">
                <a16:creationId xmlns:a16="http://schemas.microsoft.com/office/drawing/2014/main" id="{A6EBEB09-2AA4-D07E-4BA9-E6A26574E2A3}"/>
              </a:ext>
            </a:extLst>
          </p:cNvPr>
          <p:cNvSpPr>
            <a:spLocks noGrp="1"/>
          </p:cNvSpPr>
          <p:nvPr>
            <p:ph idx="1"/>
          </p:nvPr>
        </p:nvSpPr>
        <p:spPr/>
        <p:txBody>
          <a:bodyPr/>
          <a:lstStyle/>
          <a:p>
            <a:pPr marL="0" indent="0" algn="just">
              <a:buNone/>
            </a:pPr>
            <a:r>
              <a:rPr lang="ru-RU" sz="2000" dirty="0">
                <a:latin typeface="Times New Roman" panose="02020603050405020304" pitchFamily="18" charset="0"/>
                <a:cs typeface="Times New Roman" panose="02020603050405020304" pitchFamily="18" charset="0"/>
              </a:rPr>
              <a:t>	</a:t>
            </a:r>
          </a:p>
          <a:p>
            <a:pPr marL="0" indent="0" algn="just">
              <a:buNone/>
            </a:pPr>
            <a:endParaRPr lang="ru-RU" dirty="0"/>
          </a:p>
        </p:txBody>
      </p:sp>
      <p:sp>
        <p:nvSpPr>
          <p:cNvPr id="8" name="Текст 1">
            <a:extLst>
              <a:ext uri="{FF2B5EF4-FFF2-40B4-BE49-F238E27FC236}">
                <a16:creationId xmlns:a16="http://schemas.microsoft.com/office/drawing/2014/main" id="{E5635075-895B-C02C-C37B-E29ADA7BC062}"/>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just">
              <a:lnSpc>
                <a:spcPct val="150000"/>
              </a:lnSpc>
              <a:spcBef>
                <a:spcPts val="0"/>
              </a:spcBef>
              <a:buNone/>
            </a:pPr>
            <a:r>
              <a:rPr lang="ru-RU" sz="1800" dirty="0">
                <a:effectLst/>
                <a:latin typeface="Times New Roman" panose="02020603050405020304" pitchFamily="18" charset="0"/>
                <a:ea typeface="Times New Roman" panose="02020603050405020304" pitchFamily="18" charset="0"/>
              </a:rPr>
              <a:t>Водитель-экспедитор требовал взыскать командировочные расходы, утверждая, что его многочисленные рейсы — командировки. </a:t>
            </a:r>
          </a:p>
          <a:p>
            <a:pPr algn="just">
              <a:lnSpc>
                <a:spcPct val="150000"/>
              </a:lnSpc>
              <a:spcBef>
                <a:spcPts val="0"/>
              </a:spcBef>
              <a:buNone/>
            </a:pPr>
            <a:r>
              <a:rPr lang="ru-RU" sz="1800" dirty="0">
                <a:effectLst/>
                <a:latin typeface="Times New Roman" panose="02020603050405020304" pitchFamily="18" charset="0"/>
                <a:ea typeface="Times New Roman" panose="02020603050405020304" pitchFamily="18" charset="0"/>
              </a:rPr>
              <a:t>Суды поддержали работодателя: постоянное выполнение обязанностей за пределами организации (перевозка груза в другую местность) подпадает под определение разъездного характера работы. </a:t>
            </a:r>
          </a:p>
          <a:p>
            <a:pPr algn="just">
              <a:lnSpc>
                <a:spcPct val="150000"/>
              </a:lnSpc>
              <a:spcBef>
                <a:spcPts val="0"/>
              </a:spcBef>
              <a:buNone/>
            </a:pPr>
            <a:r>
              <a:rPr lang="ru-RU" sz="1800" dirty="0">
                <a:effectLst/>
                <a:latin typeface="Times New Roman" panose="02020603050405020304" pitchFamily="18" charset="0"/>
                <a:ea typeface="Times New Roman" panose="02020603050405020304" pitchFamily="18" charset="0"/>
              </a:rPr>
              <a:t>Поездки фактически были условиями, в которых </a:t>
            </a:r>
            <a:r>
              <a:rPr lang="ru-RU" sz="1800" b="1" dirty="0">
                <a:effectLst/>
                <a:latin typeface="Times New Roman" panose="02020603050405020304" pitchFamily="18" charset="0"/>
                <a:ea typeface="Times New Roman" panose="02020603050405020304" pitchFamily="18" charset="0"/>
              </a:rPr>
              <a:t>работник выполнял трудовую функцию, а не командировками.</a:t>
            </a:r>
            <a:r>
              <a:rPr lang="ru-RU" sz="1800" dirty="0">
                <a:effectLst/>
                <a:latin typeface="Times New Roman" panose="02020603050405020304" pitchFamily="18" charset="0"/>
                <a:ea typeface="Times New Roman" panose="02020603050405020304" pitchFamily="18" charset="0"/>
              </a:rPr>
              <a:t> В договоре не было оговорено, что выезды работника ограничены какой‑либо территорией или кругом поручений. Из положения же о разъездном характере работы прямо следовало, что поездки могут быть и междугородними, и международными (определение Первого КСОЮ от 15.07.2025 по делу № 88-16182/2025). </a:t>
            </a:r>
          </a:p>
        </p:txBody>
      </p:sp>
    </p:spTree>
    <p:extLst>
      <p:ext uri="{BB962C8B-B14F-4D97-AF65-F5344CB8AC3E}">
        <p14:creationId xmlns:p14="http://schemas.microsoft.com/office/powerpoint/2010/main" val="9501242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B6AE24-399E-0933-9414-57365EB18331}"/>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ECE61FEA-5178-B091-395A-4AEA68C00F39}"/>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Инспекторы придут за старыми вычетами НДС</a:t>
            </a:r>
          </a:p>
        </p:txBody>
      </p:sp>
      <p:sp>
        <p:nvSpPr>
          <p:cNvPr id="3" name="Объект 2">
            <a:extLst>
              <a:ext uri="{FF2B5EF4-FFF2-40B4-BE49-F238E27FC236}">
                <a16:creationId xmlns:a16="http://schemas.microsoft.com/office/drawing/2014/main" id="{82111852-E0FB-D2C6-7C8C-1EA08E212B85}"/>
              </a:ext>
            </a:extLst>
          </p:cNvPr>
          <p:cNvSpPr>
            <a:spLocks noGrp="1"/>
          </p:cNvSpPr>
          <p:nvPr>
            <p:ph idx="1"/>
          </p:nvPr>
        </p:nvSpPr>
        <p:spPr/>
        <p:txBody>
          <a:bodyPr/>
          <a:lstStyle/>
          <a:p>
            <a:pPr marL="0" indent="0" algn="just">
              <a:buNone/>
            </a:pPr>
            <a:r>
              <a:rPr lang="ru-RU" sz="2000" dirty="0">
                <a:latin typeface="Times New Roman" panose="02020603050405020304" pitchFamily="18" charset="0"/>
                <a:cs typeface="Times New Roman" panose="02020603050405020304" pitchFamily="18" charset="0"/>
              </a:rPr>
              <a:t>	</a:t>
            </a:r>
            <a:endParaRPr lang="ru-RU" dirty="0"/>
          </a:p>
        </p:txBody>
      </p:sp>
      <p:sp>
        <p:nvSpPr>
          <p:cNvPr id="8" name="Текст 1">
            <a:extLst>
              <a:ext uri="{FF2B5EF4-FFF2-40B4-BE49-F238E27FC236}">
                <a16:creationId xmlns:a16="http://schemas.microsoft.com/office/drawing/2014/main" id="{F66FED00-8DE1-A55B-963D-DD922E46860D}"/>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Если инспекторы на «</a:t>
            </a:r>
            <a:r>
              <a:rPr kumimoji="0" lang="ru-RU" sz="1800" b="1" i="0" u="none" strike="noStrike" kern="1200" cap="none" spc="0" normalizeH="0" baseline="0" noProof="0" dirty="0" err="1">
                <a:ln>
                  <a:noFill/>
                </a:ln>
                <a:solidFill>
                  <a:srgbClr val="FF0000"/>
                </a:solidFill>
                <a:effectLst/>
                <a:uLnTx/>
                <a:uFillTx/>
                <a:latin typeface="Times New Roman" panose="02020603050405020304" pitchFamily="18" charset="0"/>
                <a:cs typeface="Times New Roman" panose="02020603050405020304" pitchFamily="18" charset="0"/>
              </a:rPr>
              <a:t>камералке</a:t>
            </a:r>
            <a:r>
              <a:rPr kumimoji="0" lang="ru-RU" sz="18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 не успевают снять вычеты, они могут назначить тематическую проверку. </a:t>
            </a:r>
            <a:r>
              <a:rPr kumimoji="0" lang="ru-RU" sz="180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Инспекторы поделились, что ранее проводили эти проверки неохотно, а в Москве от них вообще практически отказались.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Но ФНС поручила налоговикам возобновить тематические выездные за один — три квартала.</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Из-за каких сумм придут</a:t>
            </a: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 На выездной по всем налогам инспекторы доначисляют в среднем 70 млн руб. (данные ФНС). Для тематической планка значительно ниже: прийти могут даже из-за 3–4 млн руб.</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Сколько длятся проверки</a:t>
            </a: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 Обычная выездная с учетом продлений и приостановлений может длиться более года. Но тематические ФНС требует проводить максимум 90 дней.</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Какие периоды проверят</a:t>
            </a: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 Тематическую проверку по НДС могут назначить и за три года, такие случаи встречаются. Но чаще всего ее назначают за один, два или три квартала. Дело в том, что инспекторы, как правило, </a:t>
            </a:r>
            <a:r>
              <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хотят снять вычеты по сделкам с конкретными однодневками, </a:t>
            </a: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а их не используют дольше нескольких кварталов.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Выездную проверку могут провести по старым периодам в течение трех лет, например, за 2023 или 2024 год</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48666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C29FDB-9F67-4916-186D-EED057835E95}"/>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97C047F1-E7AC-7EE9-EA04-3DB8BAD10CAE}"/>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Что можете сделать вы</a:t>
            </a:r>
          </a:p>
        </p:txBody>
      </p:sp>
      <p:sp>
        <p:nvSpPr>
          <p:cNvPr id="3" name="Объект 2">
            <a:extLst>
              <a:ext uri="{FF2B5EF4-FFF2-40B4-BE49-F238E27FC236}">
                <a16:creationId xmlns:a16="http://schemas.microsoft.com/office/drawing/2014/main" id="{2A700592-1AF1-4FB5-E12F-D6C55CA8F06F}"/>
              </a:ext>
            </a:extLst>
          </p:cNvPr>
          <p:cNvSpPr>
            <a:spLocks noGrp="1"/>
          </p:cNvSpPr>
          <p:nvPr>
            <p:ph idx="1"/>
          </p:nvPr>
        </p:nvSpPr>
        <p:spPr>
          <a:xfrm>
            <a:off x="216004" y="908650"/>
            <a:ext cx="8784000" cy="3888540"/>
          </a:xfrm>
        </p:spPr>
        <p:txBody>
          <a:bodyPr/>
          <a:lstStyle/>
          <a:p>
            <a:pPr marL="0" indent="0" algn="just">
              <a:buNone/>
            </a:pPr>
            <a:r>
              <a:rPr lang="ru-RU" sz="2000" b="1" dirty="0">
                <a:solidFill>
                  <a:schemeClr val="tx1"/>
                </a:solidFill>
                <a:latin typeface="Times New Roman" panose="02020603050405020304" pitchFamily="18" charset="0"/>
                <a:cs typeface="Times New Roman" panose="02020603050405020304" pitchFamily="18" charset="0"/>
              </a:rPr>
              <a:t>Проявляете должную осмотрительность</a:t>
            </a:r>
          </a:p>
          <a:p>
            <a:pPr marL="0" indent="0" algn="just">
              <a:buNone/>
            </a:pPr>
            <a:r>
              <a:rPr lang="ru-RU" sz="2000" b="1" dirty="0">
                <a:solidFill>
                  <a:srgbClr val="FF0000"/>
                </a:solidFill>
                <a:latin typeface="Times New Roman" panose="02020603050405020304" pitchFamily="18" charset="0"/>
                <a:cs typeface="Times New Roman" panose="02020603050405020304" pitchFamily="18" charset="0"/>
              </a:rPr>
              <a:t>Позиция судов по осмотрительности</a:t>
            </a:r>
          </a:p>
          <a:p>
            <a:pPr marL="0" indent="0" algn="just">
              <a:buNone/>
            </a:pPr>
            <a:r>
              <a:rPr lang="ru-RU" sz="1800" b="1" dirty="0">
                <a:solidFill>
                  <a:srgbClr val="FF0000"/>
                </a:solidFill>
                <a:latin typeface="+mn-lt"/>
              </a:rPr>
              <a:t>Постановление АС ВВО от 01.07.2025 года по делу № А39-3122/2024</a:t>
            </a:r>
          </a:p>
          <a:p>
            <a:pPr marL="0" indent="0" algn="just">
              <a:buNone/>
            </a:pPr>
            <a:r>
              <a:rPr lang="ru-RU" sz="1800" dirty="0">
                <a:solidFill>
                  <a:schemeClr val="tx1"/>
                </a:solidFill>
                <a:latin typeface="+mn-lt"/>
              </a:rPr>
              <a:t>Вступая в правоотношения с контрагентами, налогоплательщик свободен в выборе</a:t>
            </a:r>
          </a:p>
          <a:p>
            <a:pPr marL="0" indent="0" algn="just">
              <a:buNone/>
            </a:pPr>
            <a:r>
              <a:rPr lang="ru-RU" sz="1800" dirty="0">
                <a:solidFill>
                  <a:schemeClr val="tx1"/>
                </a:solidFill>
                <a:latin typeface="+mn-lt"/>
              </a:rPr>
              <a:t>партнеров и должен проявить такую степень осмотрительности, которая позволит ему</a:t>
            </a:r>
          </a:p>
          <a:p>
            <a:pPr marL="0" indent="0" algn="just">
              <a:buNone/>
            </a:pPr>
            <a:r>
              <a:rPr lang="ru-RU" sz="1800" dirty="0">
                <a:solidFill>
                  <a:schemeClr val="tx1"/>
                </a:solidFill>
                <a:latin typeface="+mn-lt"/>
              </a:rPr>
              <a:t>рассчитывать на надлежащее поведение контрагентов в сфере налоговых правоотношений.</a:t>
            </a:r>
          </a:p>
          <a:p>
            <a:pPr marL="0" indent="0" algn="just">
              <a:buNone/>
            </a:pPr>
            <a:r>
              <a:rPr lang="ru-RU" sz="1800" dirty="0">
                <a:solidFill>
                  <a:schemeClr val="tx1"/>
                </a:solidFill>
                <a:latin typeface="+mn-lt"/>
              </a:rPr>
              <a:t>При заключении сделок общество должно было не только убедиться в наличии у контрагента статуса юрлица, но и:</a:t>
            </a:r>
          </a:p>
          <a:p>
            <a:pPr marL="0" indent="0" algn="just">
              <a:buNone/>
            </a:pPr>
            <a:r>
              <a:rPr lang="ru-RU" sz="1800" dirty="0">
                <a:solidFill>
                  <a:schemeClr val="tx1"/>
                </a:solidFill>
                <a:latin typeface="+mn-lt"/>
              </a:rPr>
              <a:t>- удостовериться в личности лиц, действующих от имени юридических лиц, а также в</a:t>
            </a:r>
          </a:p>
          <a:p>
            <a:pPr marL="0" indent="0" algn="just">
              <a:buNone/>
            </a:pPr>
            <a:r>
              <a:rPr lang="ru-RU" sz="1800" dirty="0">
                <a:solidFill>
                  <a:schemeClr val="tx1"/>
                </a:solidFill>
                <a:latin typeface="+mn-lt"/>
              </a:rPr>
              <a:t>наличии у них соответствующих полномочий;</a:t>
            </a:r>
          </a:p>
          <a:p>
            <a:pPr algn="just">
              <a:buFontTx/>
              <a:buChar char="-"/>
            </a:pPr>
            <a:r>
              <a:rPr lang="ru-RU" sz="1800" dirty="0">
                <a:solidFill>
                  <a:schemeClr val="tx1"/>
                </a:solidFill>
                <a:latin typeface="+mn-lt"/>
              </a:rPr>
              <a:t>проверить деловую репутацию контрагента;</a:t>
            </a:r>
          </a:p>
          <a:p>
            <a:pPr marL="0" indent="0" algn="just">
              <a:buNone/>
            </a:pPr>
            <a:r>
              <a:rPr lang="ru-RU" sz="1800" dirty="0">
                <a:solidFill>
                  <a:schemeClr val="tx1"/>
                </a:solidFill>
                <a:latin typeface="+mn-lt"/>
              </a:rPr>
              <a:t>- проверить возможность реального осуществления налогоплательщиком хозяйственных операций с учетом времени, места нахождения имущества или объема материальных ресурсов, квалифицированного персонала, экономически необходимых для производства товаров, выполнения работ или оказания услуг.</a:t>
            </a:r>
          </a:p>
          <a:p>
            <a:pPr marL="0" indent="0" algn="just">
              <a:buNone/>
            </a:pPr>
            <a:endParaRPr lang="ru-RU" sz="1800" b="1" dirty="0">
              <a:solidFill>
                <a:srgbClr val="FF0000"/>
              </a:solidFill>
              <a:latin typeface="+mn-lt"/>
            </a:endParaRPr>
          </a:p>
        </p:txBody>
      </p:sp>
      <p:sp>
        <p:nvSpPr>
          <p:cNvPr id="8" name="Текст 1">
            <a:extLst>
              <a:ext uri="{FF2B5EF4-FFF2-40B4-BE49-F238E27FC236}">
                <a16:creationId xmlns:a16="http://schemas.microsoft.com/office/drawing/2014/main" id="{513A27D7-570D-D176-B73C-6189F3DB4786}"/>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133675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B29B8C-3A8C-3FB4-FEBC-6592902AF392}"/>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63AB39E8-AB92-CE0D-97A2-B0BB22652D55}"/>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ФНС: чем закончилась проверка вашего контрагента – секрет</a:t>
            </a:r>
          </a:p>
        </p:txBody>
      </p:sp>
      <p:sp>
        <p:nvSpPr>
          <p:cNvPr id="8" name="Текст 1">
            <a:extLst>
              <a:ext uri="{FF2B5EF4-FFF2-40B4-BE49-F238E27FC236}">
                <a16:creationId xmlns:a16="http://schemas.microsoft.com/office/drawing/2014/main" id="{041FDAE3-8468-8900-9845-7745D962CB9A}"/>
              </a:ext>
            </a:extLst>
          </p:cNvPr>
          <p:cNvSpPr txBox="1">
            <a:spLocks/>
          </p:cNvSpPr>
          <p:nvPr/>
        </p:nvSpPr>
        <p:spPr>
          <a:xfrm>
            <a:off x="611450" y="90865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ru-RU" sz="1800" b="1" i="1" dirty="0">
                <a:solidFill>
                  <a:srgbClr val="FF0000"/>
                </a:solidFill>
                <a:latin typeface="Times New Roman" panose="02020603050405020304" pitchFamily="18" charset="0"/>
                <a:cs typeface="Times New Roman" panose="02020603050405020304" pitchFamily="18" charset="0"/>
              </a:rPr>
              <a:t> письмо ФНС от 11.06.2025 № СД-17-2/1581</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Инспекторы </a:t>
            </a:r>
            <a:r>
              <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не раскроют результаты проверки ваших контрагентов</a:t>
            </a: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 Поэтому бессмысленно запрашивать у налоговиков подобную информацию — это тайна. Об этом сообщила ФНС в письме от 11.06.2025 № СД-17-2/1581 (</a:t>
            </a:r>
            <a:r>
              <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ответ на частный запрос</a:t>
            </a: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На проверках инспекторы изучают всех участников сделки. И если есть подозрения, что кто-то формально ведет бизнес, снимают расходы и вычеты НДС.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Поэтому, перед тем как заключить договор, важно проверить партнера и собрать о нем больше информации. То есть сформировать досье как доказательство должной осмотрительности.</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Есть общедоступные сервисы, к примеру, о наличии споров в суде — kad.arbitr.ru, о праве собственности на недвижимость — rosreestr.ru и др. Но этих ресурсов </a:t>
            </a:r>
            <a:r>
              <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бывает недостаточно, поэтому компании отправляют запросы в налоговую, чтобы узнать, например, была ли у контрагента выездная и сколько доначислили по ее итогам.</a:t>
            </a: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 </a:t>
            </a:r>
            <a:r>
              <a:rPr kumimoji="0" lang="ru-RU" sz="18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Слать такие запросы бесполезно — эти сведения являются налоговой тайной, инспекторы их не раскроют (письмо ФНС от 11.06.2025 № СД-17-2/1581).</a:t>
            </a:r>
          </a:p>
        </p:txBody>
      </p:sp>
    </p:spTree>
    <p:extLst>
      <p:ext uri="{BB962C8B-B14F-4D97-AF65-F5344CB8AC3E}">
        <p14:creationId xmlns:p14="http://schemas.microsoft.com/office/powerpoint/2010/main" val="1595465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9F51BF-5C26-D4BE-ABC9-93A63CC28466}"/>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F5D4444F-22F6-10DC-B213-62180560DDB1}"/>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ФНС: чем закончилась проверка вашего контрагента – секрет</a:t>
            </a:r>
          </a:p>
        </p:txBody>
      </p:sp>
      <p:sp>
        <p:nvSpPr>
          <p:cNvPr id="8" name="Текст 1">
            <a:extLst>
              <a:ext uri="{FF2B5EF4-FFF2-40B4-BE49-F238E27FC236}">
                <a16:creationId xmlns:a16="http://schemas.microsoft.com/office/drawing/2014/main" id="{95CE4DA1-8E98-30BC-D68D-E35C5A047E94}"/>
              </a:ext>
            </a:extLst>
          </p:cNvPr>
          <p:cNvSpPr txBox="1">
            <a:spLocks/>
          </p:cNvSpPr>
          <p:nvPr/>
        </p:nvSpPr>
        <p:spPr>
          <a:xfrm>
            <a:off x="611450" y="90865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ru-RU" sz="1800" b="1" i="1" dirty="0">
                <a:solidFill>
                  <a:srgbClr val="FF0000"/>
                </a:solidFill>
                <a:latin typeface="Times New Roman" panose="02020603050405020304" pitchFamily="18" charset="0"/>
                <a:cs typeface="Times New Roman" panose="02020603050405020304" pitchFamily="18" charset="0"/>
              </a:rPr>
              <a:t> письмо ФНС от 11.06.2025 № СД-17-2/1581</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Отметим, все же есть случаи, когда налоговики могут поделиться даже конфиденциальными сведениями.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Например, если компания дала согласие на признание налоговой тайны о ней общедоступной (подп. 1 п. 1 ст. 102 НК).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Контрагент может дать согласие на передачу сведений именно вам.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Согласие может включать все сведения или их часть и только за определенный период (п. 2.3 ст. 102 НК).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Обычно таким образом раскрывают информацию, к примеру, для участия в тендере или заключения крупного контракта.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Также вы можете получить конфиденциальную информацию, если право на это дает закон.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Например, можно запросить у инспекции сведения о банковских счетах должника, если компания — взыскатель и у вас есть исполнительный лист, срок предъявления которого не истек (ч. 8 ст. 69 Федерального закона от 02.10.2007 № 229-ФЗ).</a:t>
            </a:r>
            <a:endParaRPr kumimoji="0" lang="ru-RU" sz="18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52140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347A43-6746-8B2D-BEFF-955402D2A1CB}"/>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44E0A39C-00E4-4825-E42D-2824A56D382C}"/>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Приказы ФНС</a:t>
            </a:r>
          </a:p>
        </p:txBody>
      </p:sp>
      <p:sp>
        <p:nvSpPr>
          <p:cNvPr id="8" name="Текст 1">
            <a:extLst>
              <a:ext uri="{FF2B5EF4-FFF2-40B4-BE49-F238E27FC236}">
                <a16:creationId xmlns:a16="http://schemas.microsoft.com/office/drawing/2014/main" id="{78514FFB-9D92-202E-8923-E319D879C635}"/>
              </a:ext>
            </a:extLst>
          </p:cNvPr>
          <p:cNvSpPr txBox="1">
            <a:spLocks/>
          </p:cNvSpPr>
          <p:nvPr/>
        </p:nvSpPr>
        <p:spPr>
          <a:xfrm>
            <a:off x="611450" y="90865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ru-RU" sz="1800" b="1" i="1" dirty="0">
                <a:solidFill>
                  <a:srgbClr val="FF0000"/>
                </a:solidFill>
                <a:latin typeface="Times New Roman" panose="02020603050405020304" pitchFamily="18" charset="0"/>
                <a:cs typeface="Times New Roman" panose="02020603050405020304" pitchFamily="18" charset="0"/>
              </a:rPr>
              <a:t> </a:t>
            </a: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Факт регистрации юридического лица публично подтверждает реальность существования и правоспособность участника гражданского оборота.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Контрагенты были проверены налоговыми органами посредством ряда мероприятий, основания, условия и способы реализации, которых установлены ФНС (п. 4.3 ст. 9 Закона N 129-ФЗ) и определены Приказом ФНС России от 11.02.2016 N ММВ-7-14/72@ (действовал до 19.02.2023), Приказом ФНС России от 28.12.2022 N ЕД-7-14/1268@ (действует с 19.02.2023).</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С введением данных Приказов ФНС России, регистрация налогоплательщиков имеет контролируемый законом порядок. Налоговые органы, на территории, которой регистрируется налогоплательщик, проводят проверочные мероприятия не только перед вынесением решения о регистрации юридического лица, но при любых изменений, вносимых в ЕГРЮЛ.</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Таким образом, адрес налогоплательщика и достоверность сведений (о руководителе, учредителе, численности), вносимых в ЕГРЮЛ, изначально  подтверждаются налоговыми органами, как достоверные, поэтому Налогоплательщик правомерно работало с ним.</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С введением данных Приказов ФНС России должная осмотрительность проводится через сервисы ФНС и сервисы, размещенные в открытых источниках Интернет.</a:t>
            </a:r>
          </a:p>
        </p:txBody>
      </p:sp>
    </p:spTree>
    <p:extLst>
      <p:ext uri="{BB962C8B-B14F-4D97-AF65-F5344CB8AC3E}">
        <p14:creationId xmlns:p14="http://schemas.microsoft.com/office/powerpoint/2010/main" val="90307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CB5E1D-BF79-B7CC-E856-BF52F090A61F}"/>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B0EC8960-ECFB-E80D-7041-C6396827443E}"/>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С 2026 года </a:t>
            </a:r>
            <a:br>
              <a:rPr lang="ru-RU" sz="2000" b="1" i="1" dirty="0">
                <a:solidFill>
                  <a:srgbClr val="FF0000"/>
                </a:solidFill>
              </a:rPr>
            </a:br>
            <a:r>
              <a:rPr lang="ru-RU" sz="2000" b="1" i="1" dirty="0">
                <a:solidFill>
                  <a:srgbClr val="FF0000"/>
                </a:solidFill>
              </a:rPr>
              <a:t>Выписка ФНС с оценкой контрагента</a:t>
            </a:r>
          </a:p>
        </p:txBody>
      </p:sp>
      <p:sp>
        <p:nvSpPr>
          <p:cNvPr id="8" name="Текст 1">
            <a:extLst>
              <a:ext uri="{FF2B5EF4-FFF2-40B4-BE49-F238E27FC236}">
                <a16:creationId xmlns:a16="http://schemas.microsoft.com/office/drawing/2014/main" id="{EFB14352-A368-9D28-EC1F-970AF9C061AC}"/>
              </a:ext>
            </a:extLst>
          </p:cNvPr>
          <p:cNvSpPr txBox="1">
            <a:spLocks/>
          </p:cNvSpPr>
          <p:nvPr/>
        </p:nvSpPr>
        <p:spPr>
          <a:xfrm>
            <a:off x="611450" y="1092617"/>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ru-RU" sz="1800" b="1" i="1" dirty="0">
                <a:solidFill>
                  <a:srgbClr val="FF0000"/>
                </a:solidFill>
                <a:latin typeface="Times New Roman" panose="02020603050405020304" pitchFamily="18" charset="0"/>
                <a:cs typeface="Times New Roman" panose="02020603050405020304" pitchFamily="18" charset="0"/>
              </a:rPr>
              <a:t> </a:t>
            </a: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Методика, формы и форматы документов вступили в силу с 1 января 2026 года.</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Оценка бизнеса-2026 от ФНС57 критериев по новой методике оценки ФХД организаций</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С 2026 года данные налоговой и бухгалтерской отчетности- важный «публичный» фактор оценки надежности бизнеса налоговой службой, контрагентами и др. лицами (закон 254-ФЗ от 23.07.2025).</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В оценку финансово-хозяйственной деятельности юрлица осуществляется на основании анализа более 50 показателей.</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Методика, формы и форматы документов вступят в силу с 1 января 2026 года (Приказ ФНС от 05.12.2025 № ЕД-7-31/1041@).</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Ранее оценка осуществлялась по Методикам, утвержденным приказом ФНС от 24.03.2023 года № ЕД-7-31/181@</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1" i="0" u="none" strike="noStrike" kern="1200" cap="none" spc="0" normalizeH="0" baseline="0" noProof="0" dirty="0">
                <a:ln>
                  <a:noFill/>
                </a:ln>
                <a:solidFill>
                  <a:sysClr val="windowText" lastClr="000000"/>
                </a:solidFill>
                <a:effectLst/>
                <a:highlight>
                  <a:srgbClr val="FFFF00"/>
                </a:highlight>
                <a:uLnTx/>
                <a:uFillTx/>
                <a:latin typeface="Times New Roman" panose="02020603050405020304" pitchFamily="18" charset="0"/>
                <a:cs typeface="Times New Roman" panose="02020603050405020304" pitchFamily="18" charset="0"/>
              </a:rPr>
              <a:t>ТРЕТЬИМ ЛИЦАМ ВЫПИСКА НЕ ПРЕДСТАВЛЯЕТСЯ!!!</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1" i="0" u="none" strike="noStrike" kern="1200" cap="none" spc="0" normalizeH="0" baseline="0" noProof="0" dirty="0">
                <a:ln>
                  <a:noFill/>
                </a:ln>
                <a:solidFill>
                  <a:schemeClr val="accent1">
                    <a:lumMod val="60000"/>
                    <a:lumOff val="40000"/>
                  </a:schemeClr>
                </a:solidFill>
                <a:effectLst/>
                <a:highlight>
                  <a:srgbClr val="FFFF00"/>
                </a:highlight>
                <a:uLnTx/>
                <a:uFillTx/>
                <a:latin typeface="Times New Roman" panose="02020603050405020304" pitchFamily="18" charset="0"/>
                <a:cs typeface="Times New Roman" panose="02020603050405020304" pitchFamily="18" charset="0"/>
              </a:rPr>
              <a:t>ФНС: запросить оценку контрагента можно у него самого</a:t>
            </a:r>
          </a:p>
        </p:txBody>
      </p:sp>
    </p:spTree>
    <p:extLst>
      <p:ext uri="{BB962C8B-B14F-4D97-AF65-F5344CB8AC3E}">
        <p14:creationId xmlns:p14="http://schemas.microsoft.com/office/powerpoint/2010/main" val="4134538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90809B7-F663-5421-FF46-0F4FA6F2482D}"/>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B291A1AE-7AD6-4E23-BDAE-12115C86D050}"/>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Оценка ФНС юрлиц и ИП </a:t>
            </a:r>
            <a:br>
              <a:rPr lang="ru-RU" sz="2000" b="1" i="1" dirty="0">
                <a:solidFill>
                  <a:srgbClr val="FF0000"/>
                </a:solidFill>
              </a:rPr>
            </a:br>
            <a:r>
              <a:rPr lang="ru-RU" sz="2000" b="1" i="1" dirty="0">
                <a:solidFill>
                  <a:srgbClr val="FF0000"/>
                </a:solidFill>
              </a:rPr>
              <a:t>методика оценки 50 критериев</a:t>
            </a:r>
          </a:p>
        </p:txBody>
      </p:sp>
      <p:sp>
        <p:nvSpPr>
          <p:cNvPr id="8" name="Текст 1">
            <a:extLst>
              <a:ext uri="{FF2B5EF4-FFF2-40B4-BE49-F238E27FC236}">
                <a16:creationId xmlns:a16="http://schemas.microsoft.com/office/drawing/2014/main" id="{C5C5F50A-23C2-FDE9-D468-AF7D3B078BB3}"/>
              </a:ext>
            </a:extLst>
          </p:cNvPr>
          <p:cNvSpPr txBox="1">
            <a:spLocks/>
          </p:cNvSpPr>
          <p:nvPr/>
        </p:nvSpPr>
        <p:spPr>
          <a:xfrm>
            <a:off x="611450" y="90865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ru-RU" sz="1800" b="1" i="1" dirty="0">
                <a:solidFill>
                  <a:srgbClr val="FF0000"/>
                </a:solidFill>
                <a:latin typeface="Times New Roman" panose="02020603050405020304" pitchFamily="18" charset="0"/>
                <a:cs typeface="Times New Roman" panose="02020603050405020304" pitchFamily="18" charset="0"/>
              </a:rPr>
              <a:t> </a:t>
            </a:r>
            <a:endParaRPr kumimoji="0" lang="ru-RU" sz="18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endParaRPr>
          </a:p>
        </p:txBody>
      </p:sp>
      <p:pic>
        <p:nvPicPr>
          <p:cNvPr id="2" name="Рисунок 1">
            <a:extLst>
              <a:ext uri="{FF2B5EF4-FFF2-40B4-BE49-F238E27FC236}">
                <a16:creationId xmlns:a16="http://schemas.microsoft.com/office/drawing/2014/main" id="{2AA606A6-0BD9-B1BA-7106-C9A32D43DF6D}"/>
              </a:ext>
            </a:extLst>
          </p:cNvPr>
          <p:cNvPicPr>
            <a:picLocks noChangeAspect="1"/>
          </p:cNvPicPr>
          <p:nvPr/>
        </p:nvPicPr>
        <p:blipFill rotWithShape="1">
          <a:blip r:embed="rId3"/>
          <a:srcRect l="11162" t="29244" r="37982" b="53370"/>
          <a:stretch>
            <a:fillRect/>
          </a:stretch>
        </p:blipFill>
        <p:spPr bwMode="auto">
          <a:xfrm>
            <a:off x="251400" y="1268700"/>
            <a:ext cx="8714987" cy="1656230"/>
          </a:xfrm>
          <a:prstGeom prst="rect">
            <a:avLst/>
          </a:prstGeom>
          <a:ln>
            <a:noFill/>
          </a:ln>
          <a:extLst>
            <a:ext uri="{53640926-AAD7-44D8-BBD7-CCE9431645EC}">
              <a14:shadowObscured xmlns:a14="http://schemas.microsoft.com/office/drawing/2010/main"/>
            </a:ext>
          </a:extLst>
        </p:spPr>
      </p:pic>
      <p:pic>
        <p:nvPicPr>
          <p:cNvPr id="4" name="Рисунок 3">
            <a:extLst>
              <a:ext uri="{FF2B5EF4-FFF2-40B4-BE49-F238E27FC236}">
                <a16:creationId xmlns:a16="http://schemas.microsoft.com/office/drawing/2014/main" id="{3DECF87B-E5B8-0327-A118-EEFBBE4CCD53}"/>
              </a:ext>
            </a:extLst>
          </p:cNvPr>
          <p:cNvPicPr>
            <a:picLocks noChangeAspect="1"/>
          </p:cNvPicPr>
          <p:nvPr/>
        </p:nvPicPr>
        <p:blipFill>
          <a:blip r:embed="rId4"/>
          <a:stretch>
            <a:fillRect/>
          </a:stretch>
        </p:blipFill>
        <p:spPr>
          <a:xfrm>
            <a:off x="286140" y="2978841"/>
            <a:ext cx="8571719" cy="2804403"/>
          </a:xfrm>
          <a:prstGeom prst="rect">
            <a:avLst/>
          </a:prstGeom>
        </p:spPr>
      </p:pic>
    </p:spTree>
    <p:extLst>
      <p:ext uri="{BB962C8B-B14F-4D97-AF65-F5344CB8AC3E}">
        <p14:creationId xmlns:p14="http://schemas.microsoft.com/office/powerpoint/2010/main" val="149394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4C8109-50E9-EDAC-1AA1-883C5DA58B66}"/>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95EC193C-4936-3CB9-8C71-130283E3BBC7}"/>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Комиссии</a:t>
            </a:r>
          </a:p>
        </p:txBody>
      </p:sp>
      <p:sp>
        <p:nvSpPr>
          <p:cNvPr id="8" name="Текст 1">
            <a:extLst>
              <a:ext uri="{FF2B5EF4-FFF2-40B4-BE49-F238E27FC236}">
                <a16:creationId xmlns:a16="http://schemas.microsoft.com/office/drawing/2014/main" id="{6E6F3E10-7471-3D33-1D8C-01032865C744}"/>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Требования </a:t>
            </a:r>
            <a:r>
              <a:rPr kumimoji="0" lang="ru-RU" sz="1800" b="1" i="1"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Письма ФНС от 09.08.2022 года № ЕА-4-15/10350</a:t>
            </a: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 - необходимо  в уведомлениях указывать следующую информацию: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 спорные хозяйственные операции нереальны;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 спорные хозяйственные операции притворны (прикрывают фактические операции налогоплательщика с третьими лицами);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 налогоплательщик знает о допущенных контрагентами нарушениях в сфере налогообложения и извлекал из этого выгоду;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 при выборе контрагентов налогоплательщик не проявил должную коммерческую осмотрительность,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022022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FD0D36-76B0-AC1F-FEFD-7000D7157318}"/>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CB5E67C5-4E6E-D35A-9389-FABD3CC8BC98}"/>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Оценка ФНС юрлиц и ИП </a:t>
            </a:r>
            <a:br>
              <a:rPr lang="ru-RU" sz="2000" b="1" i="1" dirty="0">
                <a:solidFill>
                  <a:srgbClr val="FF0000"/>
                </a:solidFill>
              </a:rPr>
            </a:br>
            <a:endParaRPr lang="ru-RU" sz="2000" b="1" i="1" dirty="0">
              <a:solidFill>
                <a:srgbClr val="FF0000"/>
              </a:solidFill>
            </a:endParaRPr>
          </a:p>
        </p:txBody>
      </p:sp>
      <p:sp>
        <p:nvSpPr>
          <p:cNvPr id="8" name="Текст 1">
            <a:extLst>
              <a:ext uri="{FF2B5EF4-FFF2-40B4-BE49-F238E27FC236}">
                <a16:creationId xmlns:a16="http://schemas.microsoft.com/office/drawing/2014/main" id="{BBE3C73D-4254-DFDB-C3C5-91246D5DCFFF}"/>
              </a:ext>
            </a:extLst>
          </p:cNvPr>
          <p:cNvSpPr txBox="1">
            <a:spLocks/>
          </p:cNvSpPr>
          <p:nvPr/>
        </p:nvSpPr>
        <p:spPr>
          <a:xfrm>
            <a:off x="611450" y="90865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ru-RU" sz="1800" b="1" i="1" dirty="0">
                <a:solidFill>
                  <a:srgbClr val="FF0000"/>
                </a:solidFill>
                <a:latin typeface="Times New Roman" panose="02020603050405020304" pitchFamily="18" charset="0"/>
                <a:cs typeface="Times New Roman" panose="02020603050405020304" pitchFamily="18" charset="0"/>
              </a:rPr>
              <a:t> </a:t>
            </a:r>
            <a:endParaRPr kumimoji="0" lang="ru-RU" sz="18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endParaRPr>
          </a:p>
        </p:txBody>
      </p:sp>
      <p:pic>
        <p:nvPicPr>
          <p:cNvPr id="3" name="Рисунок 2">
            <a:extLst>
              <a:ext uri="{FF2B5EF4-FFF2-40B4-BE49-F238E27FC236}">
                <a16:creationId xmlns:a16="http://schemas.microsoft.com/office/drawing/2014/main" id="{4FECF9B3-74E4-8136-D540-363E8B29E3FD}"/>
              </a:ext>
            </a:extLst>
          </p:cNvPr>
          <p:cNvPicPr>
            <a:picLocks noChangeAspect="1"/>
          </p:cNvPicPr>
          <p:nvPr/>
        </p:nvPicPr>
        <p:blipFill>
          <a:blip r:embed="rId3"/>
          <a:srcRect l="788" t="17953" r="677" b="6616"/>
          <a:stretch>
            <a:fillRect/>
          </a:stretch>
        </p:blipFill>
        <p:spPr>
          <a:xfrm>
            <a:off x="177612" y="1052670"/>
            <a:ext cx="8784000" cy="4392610"/>
          </a:xfrm>
          <a:prstGeom prst="rect">
            <a:avLst/>
          </a:prstGeom>
        </p:spPr>
      </p:pic>
    </p:spTree>
    <p:extLst>
      <p:ext uri="{BB962C8B-B14F-4D97-AF65-F5344CB8AC3E}">
        <p14:creationId xmlns:p14="http://schemas.microsoft.com/office/powerpoint/2010/main" val="25651423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8C0592-9BE9-9CF2-A217-57E3C64F4BC5}"/>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75A24EDC-ADA0-6DB6-0451-18EE52F80B58}"/>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Оценка ФНС юрлиц и ИП </a:t>
            </a:r>
            <a:br>
              <a:rPr lang="ru-RU" sz="2000" b="1" i="1" dirty="0">
                <a:solidFill>
                  <a:srgbClr val="FF0000"/>
                </a:solidFill>
              </a:rPr>
            </a:br>
            <a:endParaRPr lang="ru-RU" sz="2000" b="1" i="1" dirty="0">
              <a:solidFill>
                <a:srgbClr val="FF0000"/>
              </a:solidFill>
            </a:endParaRPr>
          </a:p>
        </p:txBody>
      </p:sp>
      <p:sp>
        <p:nvSpPr>
          <p:cNvPr id="8" name="Текст 1">
            <a:extLst>
              <a:ext uri="{FF2B5EF4-FFF2-40B4-BE49-F238E27FC236}">
                <a16:creationId xmlns:a16="http://schemas.microsoft.com/office/drawing/2014/main" id="{5C2315BD-EA85-744F-0DF4-F3805263D34E}"/>
              </a:ext>
            </a:extLst>
          </p:cNvPr>
          <p:cNvSpPr txBox="1">
            <a:spLocks/>
          </p:cNvSpPr>
          <p:nvPr/>
        </p:nvSpPr>
        <p:spPr>
          <a:xfrm>
            <a:off x="611450" y="90865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ru-RU" sz="1800" b="1" i="1" dirty="0">
                <a:solidFill>
                  <a:srgbClr val="FF0000"/>
                </a:solidFill>
                <a:latin typeface="Times New Roman" panose="02020603050405020304" pitchFamily="18" charset="0"/>
                <a:cs typeface="Times New Roman" panose="02020603050405020304" pitchFamily="18" charset="0"/>
              </a:rPr>
              <a:t> </a:t>
            </a:r>
            <a:endParaRPr kumimoji="0" lang="ru-RU" sz="18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endParaRPr>
          </a:p>
        </p:txBody>
      </p:sp>
      <p:pic>
        <p:nvPicPr>
          <p:cNvPr id="4" name="Рисунок 3">
            <a:extLst>
              <a:ext uri="{FF2B5EF4-FFF2-40B4-BE49-F238E27FC236}">
                <a16:creationId xmlns:a16="http://schemas.microsoft.com/office/drawing/2014/main" id="{F265B8A3-FBE5-8288-36DC-01DE27B0C2A9}"/>
              </a:ext>
            </a:extLst>
          </p:cNvPr>
          <p:cNvPicPr>
            <a:picLocks noChangeAspect="1"/>
          </p:cNvPicPr>
          <p:nvPr/>
        </p:nvPicPr>
        <p:blipFill>
          <a:blip r:embed="rId3"/>
          <a:srcRect l="1995" t="17700" r="3537" b="22800"/>
          <a:stretch>
            <a:fillRect/>
          </a:stretch>
        </p:blipFill>
        <p:spPr>
          <a:xfrm>
            <a:off x="252899" y="1116132"/>
            <a:ext cx="8638202" cy="3176987"/>
          </a:xfrm>
          <a:prstGeom prst="rect">
            <a:avLst/>
          </a:prstGeom>
        </p:spPr>
      </p:pic>
    </p:spTree>
    <p:extLst>
      <p:ext uri="{BB962C8B-B14F-4D97-AF65-F5344CB8AC3E}">
        <p14:creationId xmlns:p14="http://schemas.microsoft.com/office/powerpoint/2010/main" val="1302835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11572E-B571-5B31-D695-2685F92CDA8F}"/>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745F9715-B0FD-6ACD-5AB1-60E94AFF7784}"/>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ФНС:</a:t>
            </a:r>
          </a:p>
        </p:txBody>
      </p:sp>
      <p:sp>
        <p:nvSpPr>
          <p:cNvPr id="8" name="Текст 1">
            <a:extLst>
              <a:ext uri="{FF2B5EF4-FFF2-40B4-BE49-F238E27FC236}">
                <a16:creationId xmlns:a16="http://schemas.microsoft.com/office/drawing/2014/main" id="{254229AD-78B7-4A6C-5A91-61F27A6E74B2}"/>
              </a:ext>
            </a:extLst>
          </p:cNvPr>
          <p:cNvSpPr txBox="1">
            <a:spLocks/>
          </p:cNvSpPr>
          <p:nvPr/>
        </p:nvSpPr>
        <p:spPr>
          <a:xfrm>
            <a:off x="611450" y="90865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ru-RU" sz="1800" b="1" i="1" dirty="0">
                <a:solidFill>
                  <a:srgbClr val="FF0000"/>
                </a:solidFill>
                <a:latin typeface="Times New Roman" panose="02020603050405020304" pitchFamily="18" charset="0"/>
                <a:cs typeface="Times New Roman" panose="02020603050405020304" pitchFamily="18" charset="0"/>
              </a:rPr>
              <a:t> </a:t>
            </a:r>
          </a:p>
        </p:txBody>
      </p:sp>
      <p:pic>
        <p:nvPicPr>
          <p:cNvPr id="3" name="Рисунок 2">
            <a:extLst>
              <a:ext uri="{FF2B5EF4-FFF2-40B4-BE49-F238E27FC236}">
                <a16:creationId xmlns:a16="http://schemas.microsoft.com/office/drawing/2014/main" id="{6271EC5F-5851-66BF-8E1D-142C3D7ABD3A}"/>
              </a:ext>
            </a:extLst>
          </p:cNvPr>
          <p:cNvPicPr>
            <a:picLocks noChangeAspect="1"/>
          </p:cNvPicPr>
          <p:nvPr/>
        </p:nvPicPr>
        <p:blipFill>
          <a:blip r:embed="rId3"/>
          <a:stretch>
            <a:fillRect/>
          </a:stretch>
        </p:blipFill>
        <p:spPr>
          <a:xfrm>
            <a:off x="360000" y="908650"/>
            <a:ext cx="8532600" cy="5672928"/>
          </a:xfrm>
          <a:prstGeom prst="rect">
            <a:avLst/>
          </a:prstGeom>
        </p:spPr>
      </p:pic>
    </p:spTree>
    <p:extLst>
      <p:ext uri="{BB962C8B-B14F-4D97-AF65-F5344CB8AC3E}">
        <p14:creationId xmlns:p14="http://schemas.microsoft.com/office/powerpoint/2010/main" val="2334847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3B36CA-D06C-6900-B37C-A0DDD9C8DE25}"/>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B095E4D8-E42C-2927-5AC6-9AE4150C4F0B}"/>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ФНС:</a:t>
            </a:r>
          </a:p>
        </p:txBody>
      </p:sp>
      <p:sp>
        <p:nvSpPr>
          <p:cNvPr id="8" name="Текст 1">
            <a:extLst>
              <a:ext uri="{FF2B5EF4-FFF2-40B4-BE49-F238E27FC236}">
                <a16:creationId xmlns:a16="http://schemas.microsoft.com/office/drawing/2014/main" id="{CCC83A88-5C16-2932-FE05-08C75A966473}"/>
              </a:ext>
            </a:extLst>
          </p:cNvPr>
          <p:cNvSpPr txBox="1">
            <a:spLocks/>
          </p:cNvSpPr>
          <p:nvPr/>
        </p:nvSpPr>
        <p:spPr>
          <a:xfrm>
            <a:off x="611450" y="90865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ru-RU" sz="1800" b="1" i="1" dirty="0">
                <a:solidFill>
                  <a:srgbClr val="FF0000"/>
                </a:solidFill>
                <a:latin typeface="Times New Roman" panose="02020603050405020304" pitchFamily="18" charset="0"/>
                <a:cs typeface="Times New Roman" panose="02020603050405020304" pitchFamily="18" charset="0"/>
              </a:rPr>
              <a:t> </a:t>
            </a:r>
          </a:p>
        </p:txBody>
      </p:sp>
      <p:pic>
        <p:nvPicPr>
          <p:cNvPr id="2" name="Picture 2">
            <a:extLst>
              <a:ext uri="{FF2B5EF4-FFF2-40B4-BE49-F238E27FC236}">
                <a16:creationId xmlns:a16="http://schemas.microsoft.com/office/drawing/2014/main" id="{814BA6FA-74B8-F8E1-8057-B295465932EA}"/>
              </a:ext>
            </a:extLst>
          </p:cNvPr>
          <p:cNvPicPr>
            <a:picLocks noChangeAspect="1" noChangeArrowheads="1"/>
          </p:cNvPicPr>
          <p:nvPr/>
        </p:nvPicPr>
        <p:blipFill>
          <a:blip r:embed="rId3" cstate="print"/>
          <a:srcRect/>
          <a:stretch>
            <a:fillRect/>
          </a:stretch>
        </p:blipFill>
        <p:spPr bwMode="auto">
          <a:xfrm>
            <a:off x="274812" y="879879"/>
            <a:ext cx="8686800" cy="5621867"/>
          </a:xfrm>
          <a:prstGeom prst="rect">
            <a:avLst/>
          </a:prstGeom>
          <a:noFill/>
          <a:ln w="9525">
            <a:noFill/>
            <a:miter lim="800000"/>
            <a:headEnd/>
            <a:tailEnd/>
          </a:ln>
          <a:effectLst/>
        </p:spPr>
      </p:pic>
    </p:spTree>
    <p:extLst>
      <p:ext uri="{BB962C8B-B14F-4D97-AF65-F5344CB8AC3E}">
        <p14:creationId xmlns:p14="http://schemas.microsoft.com/office/powerpoint/2010/main" val="15998569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B5015F-ED09-DFBB-25CB-D9F48A742CA3}"/>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9B21C782-9621-9CEA-CB68-59252238B5DE}"/>
              </a:ext>
            </a:extLst>
          </p:cNvPr>
          <p:cNvSpPr>
            <a:spLocks noGrp="1"/>
          </p:cNvSpPr>
          <p:nvPr>
            <p:ph type="title"/>
          </p:nvPr>
        </p:nvSpPr>
        <p:spPr>
          <a:xfrm>
            <a:off x="182388" y="260560"/>
            <a:ext cx="8784000" cy="792110"/>
          </a:xfrm>
        </p:spPr>
        <p:txBody>
          <a:bodyPr>
            <a:normAutofit fontScale="90000"/>
          </a:bodyPr>
          <a:lstStyle/>
          <a:p>
            <a:r>
              <a:rPr lang="ru-RU" sz="2000" b="1" i="1" dirty="0">
                <a:solidFill>
                  <a:srgbClr val="FF0000"/>
                </a:solidFill>
              </a:rPr>
              <a:t>Добросовестный налогоплательщик не отвечает за налоговые разрывы</a:t>
            </a:r>
            <a:br>
              <a:rPr lang="ru-RU" sz="2000" b="1" i="1" dirty="0">
                <a:solidFill>
                  <a:srgbClr val="FF0000"/>
                </a:solidFill>
              </a:rPr>
            </a:br>
            <a:r>
              <a:rPr lang="ru-RU" sz="2000" b="1" i="1" dirty="0">
                <a:solidFill>
                  <a:srgbClr val="FF0000"/>
                </a:solidFill>
              </a:rPr>
              <a:t>Положительная арбитражная практика АС Поволжского округа</a:t>
            </a:r>
          </a:p>
        </p:txBody>
      </p:sp>
      <p:sp>
        <p:nvSpPr>
          <p:cNvPr id="3" name="Объект 2">
            <a:extLst>
              <a:ext uri="{FF2B5EF4-FFF2-40B4-BE49-F238E27FC236}">
                <a16:creationId xmlns:a16="http://schemas.microsoft.com/office/drawing/2014/main" id="{17813D0F-4A17-E52D-674E-396DF993E73E}"/>
              </a:ext>
            </a:extLst>
          </p:cNvPr>
          <p:cNvSpPr>
            <a:spLocks noGrp="1"/>
          </p:cNvSpPr>
          <p:nvPr>
            <p:ph idx="1"/>
          </p:nvPr>
        </p:nvSpPr>
        <p:spPr/>
        <p:txBody>
          <a:bodyPr/>
          <a:lstStyle/>
          <a:p>
            <a:pPr marL="0" indent="0" algn="just">
              <a:buNone/>
            </a:pPr>
            <a:r>
              <a:rPr lang="ru-RU" sz="2000" dirty="0">
                <a:latin typeface="Times New Roman" panose="02020603050405020304" pitchFamily="18" charset="0"/>
                <a:cs typeface="Times New Roman" panose="02020603050405020304" pitchFamily="18" charset="0"/>
              </a:rPr>
              <a:t>	</a:t>
            </a:r>
            <a:endParaRPr lang="ru-RU" dirty="0"/>
          </a:p>
        </p:txBody>
      </p:sp>
      <p:sp>
        <p:nvSpPr>
          <p:cNvPr id="8" name="Текст 1">
            <a:extLst>
              <a:ext uri="{FF2B5EF4-FFF2-40B4-BE49-F238E27FC236}">
                <a16:creationId xmlns:a16="http://schemas.microsoft.com/office/drawing/2014/main" id="{1E1BFBBF-03A8-B1C5-BF4A-6B3F41D667FF}"/>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pic>
        <p:nvPicPr>
          <p:cNvPr id="2" name="Рисунок 1">
            <a:extLst>
              <a:ext uri="{FF2B5EF4-FFF2-40B4-BE49-F238E27FC236}">
                <a16:creationId xmlns:a16="http://schemas.microsoft.com/office/drawing/2014/main" id="{82A3F814-9245-109B-D2F4-46840A86C13D}"/>
              </a:ext>
            </a:extLst>
          </p:cNvPr>
          <p:cNvPicPr>
            <a:picLocks noChangeAspect="1"/>
          </p:cNvPicPr>
          <p:nvPr/>
        </p:nvPicPr>
        <p:blipFill>
          <a:blip r:embed="rId3"/>
          <a:srcRect l="841" t="18854" r="4826" b="4479"/>
          <a:stretch>
            <a:fillRect/>
          </a:stretch>
        </p:blipFill>
        <p:spPr>
          <a:xfrm>
            <a:off x="177612" y="1484730"/>
            <a:ext cx="8783999" cy="4032560"/>
          </a:xfrm>
          <a:prstGeom prst="rect">
            <a:avLst/>
          </a:prstGeom>
        </p:spPr>
      </p:pic>
    </p:spTree>
    <p:extLst>
      <p:ext uri="{BB962C8B-B14F-4D97-AF65-F5344CB8AC3E}">
        <p14:creationId xmlns:p14="http://schemas.microsoft.com/office/powerpoint/2010/main" val="958543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3D97EF-F37C-5539-193C-1EEEC93C1655}"/>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E84B39F0-3FCE-1D94-94FC-19EA437BDE02}"/>
              </a:ext>
            </a:extLst>
          </p:cNvPr>
          <p:cNvSpPr>
            <a:spLocks noGrp="1"/>
          </p:cNvSpPr>
          <p:nvPr>
            <p:ph type="title"/>
          </p:nvPr>
        </p:nvSpPr>
        <p:spPr>
          <a:xfrm>
            <a:off x="179999" y="116540"/>
            <a:ext cx="8784000" cy="792110"/>
          </a:xfrm>
        </p:spPr>
        <p:txBody>
          <a:bodyPr>
            <a:normAutofit/>
          </a:bodyPr>
          <a:lstStyle/>
          <a:p>
            <a:r>
              <a:rPr lang="ru-RU" sz="2000" b="1" i="1" dirty="0">
                <a:solidFill>
                  <a:srgbClr val="FF0000"/>
                </a:solidFill>
              </a:rPr>
              <a:t>Положительная арбитражная практика ВВО и АС города Москвы</a:t>
            </a:r>
          </a:p>
        </p:txBody>
      </p:sp>
      <p:sp>
        <p:nvSpPr>
          <p:cNvPr id="8" name="Текст 1">
            <a:extLst>
              <a:ext uri="{FF2B5EF4-FFF2-40B4-BE49-F238E27FC236}">
                <a16:creationId xmlns:a16="http://schemas.microsoft.com/office/drawing/2014/main" id="{A7FC487B-9B77-3B2C-38CA-6E260902DE33}"/>
              </a:ext>
            </a:extLst>
          </p:cNvPr>
          <p:cNvSpPr txBox="1">
            <a:spLocks/>
          </p:cNvSpPr>
          <p:nvPr/>
        </p:nvSpPr>
        <p:spPr>
          <a:xfrm>
            <a:off x="539440" y="76463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ru-RU" sz="1800" b="1" i="1" dirty="0">
                <a:solidFill>
                  <a:srgbClr val="FF0000"/>
                </a:solidFill>
                <a:latin typeface="Times New Roman" panose="02020603050405020304" pitchFamily="18" charset="0"/>
                <a:cs typeface="Times New Roman" panose="02020603050405020304" pitchFamily="18" charset="0"/>
              </a:rPr>
              <a:t>Постановление АС ВВО от 10.06.2025 по делу А43-23044/2022 </a:t>
            </a:r>
            <a:r>
              <a:rPr lang="ru-RU" sz="1800" b="1" i="1" dirty="0">
                <a:solidFill>
                  <a:srgbClr val="FF0000"/>
                </a:solidFill>
                <a:highlight>
                  <a:srgbClr val="FFFF00"/>
                </a:highlight>
                <a:latin typeface="Times New Roman" panose="02020603050405020304" pitchFamily="18" charset="0"/>
                <a:cs typeface="Times New Roman" panose="02020603050405020304" pitchFamily="18" charset="0"/>
              </a:rPr>
              <a:t>(Определении ВС РФ от 11.09.2025 № 301-ЭС25-9117 )</a:t>
            </a:r>
            <a:endParaRPr kumimoji="0" lang="ru-RU" sz="1800" b="1" i="1" u="none" strike="noStrike" kern="1200" cap="none" spc="0" normalizeH="0" baseline="0" noProof="0" dirty="0">
              <a:ln>
                <a:noFill/>
              </a:ln>
              <a:solidFill>
                <a:srgbClr val="FF0000"/>
              </a:solidFill>
              <a:effectLst/>
              <a:highlight>
                <a:srgbClr val="FFFF00"/>
              </a:highlight>
              <a:uLnTx/>
              <a:uFillTx/>
              <a:latin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pic>
        <p:nvPicPr>
          <p:cNvPr id="2" name="Рисунок 1">
            <a:extLst>
              <a:ext uri="{FF2B5EF4-FFF2-40B4-BE49-F238E27FC236}">
                <a16:creationId xmlns:a16="http://schemas.microsoft.com/office/drawing/2014/main" id="{BADC072D-D2ED-EC24-C457-1EAA08E4FCA5}"/>
              </a:ext>
            </a:extLst>
          </p:cNvPr>
          <p:cNvPicPr>
            <a:picLocks noChangeAspect="1"/>
          </p:cNvPicPr>
          <p:nvPr/>
        </p:nvPicPr>
        <p:blipFill>
          <a:blip r:embed="rId3"/>
          <a:stretch>
            <a:fillRect/>
          </a:stretch>
        </p:blipFill>
        <p:spPr>
          <a:xfrm>
            <a:off x="528274" y="1412720"/>
            <a:ext cx="8209138" cy="5585460"/>
          </a:xfrm>
          <a:prstGeom prst="rect">
            <a:avLst/>
          </a:prstGeom>
        </p:spPr>
      </p:pic>
    </p:spTree>
    <p:extLst>
      <p:ext uri="{BB962C8B-B14F-4D97-AF65-F5344CB8AC3E}">
        <p14:creationId xmlns:p14="http://schemas.microsoft.com/office/powerpoint/2010/main" val="1348390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247DDA-7C5F-33A2-8FC2-DF23AB267B59}"/>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DDCB1CEE-5660-42A9-C149-C539325BB228}"/>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Положительная арбитражная практика ВВО и АС города Москвы</a:t>
            </a:r>
          </a:p>
        </p:txBody>
      </p:sp>
      <p:sp>
        <p:nvSpPr>
          <p:cNvPr id="8" name="Текст 1">
            <a:extLst>
              <a:ext uri="{FF2B5EF4-FFF2-40B4-BE49-F238E27FC236}">
                <a16:creationId xmlns:a16="http://schemas.microsoft.com/office/drawing/2014/main" id="{1EAA0CF9-FEA9-0213-B08B-E99DD03AD381}"/>
              </a:ext>
            </a:extLst>
          </p:cNvPr>
          <p:cNvSpPr txBox="1">
            <a:spLocks/>
          </p:cNvSpPr>
          <p:nvPr/>
        </p:nvSpPr>
        <p:spPr>
          <a:xfrm>
            <a:off x="503435" y="83664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ru-RU" sz="1800" b="1" i="1" dirty="0">
                <a:solidFill>
                  <a:srgbClr val="FF0000"/>
                </a:solidFill>
                <a:latin typeface="Times New Roman" panose="02020603050405020304" pitchFamily="18" charset="0"/>
                <a:cs typeface="Times New Roman" panose="02020603050405020304" pitchFamily="18" charset="0"/>
              </a:rPr>
              <a:t>Решение АС города Москвы от 02.06.2025 по делу А40-251902/2024 </a:t>
            </a:r>
            <a:r>
              <a:rPr lang="ru-RU" sz="1800" b="1" i="1" dirty="0">
                <a:solidFill>
                  <a:srgbClr val="FF0000"/>
                </a:solidFill>
                <a:highlight>
                  <a:srgbClr val="FFFF00"/>
                </a:highlight>
                <a:latin typeface="Times New Roman" panose="02020603050405020304" pitchFamily="18" charset="0"/>
                <a:cs typeface="Times New Roman" panose="02020603050405020304" pitchFamily="18" charset="0"/>
              </a:rPr>
              <a:t>(Постановление 9 Арбитражного Апелляционного суда от 22 октября 2025 года № 09АП-36149/2025)</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Отсутствие у контрагента работников не является признаком получения налогоплательщиком необоснованной налоговой выгоды, а также не опровергает возможности заключения им соответствующих гражданско-правовых договоров с третьими лицами, привлечение соисполнителей и т.д., что подтверждается многочисленной судебной практикой (в частности, Постановление ФАС Московского округа от 04.05.2012г. по делу №А41-42114/10, от 18.04.2012г. по делу №А40-75574/11, от 06.10.2011г. по делу №А40-147063/10, от 19.07.2011 по делу N А12-20118/2010 и др.).</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1" i="0" u="none" strike="noStrike" kern="1200" cap="none" spc="0" normalizeH="0" baseline="0" noProof="0" dirty="0">
                <a:ln>
                  <a:noFill/>
                </a:ln>
                <a:solidFill>
                  <a:srgbClr val="FF0000"/>
                </a:solidFill>
                <a:effectLst/>
                <a:highlight>
                  <a:srgbClr val="FFFF00"/>
                </a:highlight>
                <a:uLnTx/>
                <a:uFillTx/>
                <a:latin typeface="Times New Roman" panose="02020603050405020304" pitchFamily="18" charset="0"/>
                <a:cs typeface="Times New Roman" panose="02020603050405020304" pitchFamily="18" charset="0"/>
              </a:rPr>
              <a:t>Незначительные суммы налогов к уплате сами по себе не свидетельствуют о нарушениях налогового законодательства со стороны компаний ООО «ТОДЕР», а также его контрагента - ООО «НОРДВЕСТПЛЮС».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1" i="0" u="none" strike="noStrike" kern="1200" cap="none" spc="0" normalizeH="0" baseline="0" noProof="0" dirty="0">
                <a:ln>
                  <a:noFill/>
                </a:ln>
                <a:solidFill>
                  <a:srgbClr val="FF0000"/>
                </a:solidFill>
                <a:effectLst/>
                <a:highlight>
                  <a:srgbClr val="FFFF00"/>
                </a:highlight>
                <a:uLnTx/>
                <a:uFillTx/>
                <a:latin typeface="Times New Roman" panose="02020603050405020304" pitchFamily="18" charset="0"/>
                <a:cs typeface="Times New Roman" panose="02020603050405020304" pitchFamily="18" charset="0"/>
              </a:rPr>
              <a:t>Такие факты могут быть установлены только в рамках налоговой проверки, которая в отношении данных организаций не проводилась.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1" i="0" u="none" strike="noStrike" kern="1200" cap="none" spc="0" normalizeH="0" baseline="0" noProof="0" dirty="0">
                <a:ln>
                  <a:noFill/>
                </a:ln>
                <a:solidFill>
                  <a:srgbClr val="FF0000"/>
                </a:solidFill>
                <a:effectLst/>
                <a:highlight>
                  <a:srgbClr val="FFFF00"/>
                </a:highlight>
                <a:uLnTx/>
                <a:uFillTx/>
                <a:latin typeface="Times New Roman" panose="02020603050405020304" pitchFamily="18" charset="0"/>
                <a:cs typeface="Times New Roman" panose="02020603050405020304" pitchFamily="18" charset="0"/>
              </a:rPr>
              <a:t>В соответствии с правовой позицией ВС РФ, изложенной в Определении от 14 мая 2020г. №307-ЭС19-27597, достоверность налоговой отчетности, представленной поставщиком, не может опровергаться лишь незначительностью итоговой суммы НДС, исчисленной к уплате в бюджет, значительной долей заявленных поставщиком налоговых вычетов.</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23925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9338D1-D22E-0A43-2406-B6B38FCB0B34}"/>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2DD4BA08-6BEC-FC39-B392-5B72C0F106A6}"/>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Положительная арбитражная практика ВВО и АС города Москвы</a:t>
            </a:r>
          </a:p>
        </p:txBody>
      </p:sp>
      <p:sp>
        <p:nvSpPr>
          <p:cNvPr id="8" name="Текст 1">
            <a:extLst>
              <a:ext uri="{FF2B5EF4-FFF2-40B4-BE49-F238E27FC236}">
                <a16:creationId xmlns:a16="http://schemas.microsoft.com/office/drawing/2014/main" id="{AC6985B5-8009-90A3-A4BB-B103A68A917A}"/>
              </a:ext>
            </a:extLst>
          </p:cNvPr>
          <p:cNvSpPr txBox="1">
            <a:spLocks/>
          </p:cNvSpPr>
          <p:nvPr/>
        </p:nvSpPr>
        <p:spPr>
          <a:xfrm>
            <a:off x="611450" y="90865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ru-RU" sz="1800" b="1" i="1" dirty="0">
                <a:solidFill>
                  <a:srgbClr val="FF0000"/>
                </a:solidFill>
                <a:latin typeface="Times New Roman" panose="02020603050405020304" pitchFamily="18" charset="0"/>
                <a:cs typeface="Times New Roman" panose="02020603050405020304" pitchFamily="18" charset="0"/>
              </a:rPr>
              <a:t>Постановление 9 Арбитражного Апелляционного суда от 22 октября 2025 года № 09АП-36149/2025</a:t>
            </a: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highlight>
                  <a:srgbClr val="FFFF00"/>
                </a:highlight>
                <a:uLnTx/>
                <a:uFillTx/>
                <a:latin typeface="Times New Roman" panose="02020603050405020304" pitchFamily="18" charset="0"/>
                <a:cs typeface="Times New Roman" panose="02020603050405020304" pitchFamily="18" charset="0"/>
              </a:rPr>
              <a:t>Такие обстоятельства, </a:t>
            </a:r>
            <a:r>
              <a:rPr kumimoji="0" lang="ru-RU" sz="1800" b="1" i="0" u="none" strike="noStrike" kern="1200" cap="none" spc="0" normalizeH="0" baseline="0" noProof="0" dirty="0">
                <a:ln>
                  <a:noFill/>
                </a:ln>
                <a:solidFill>
                  <a:sysClr val="windowText" lastClr="000000"/>
                </a:solidFill>
                <a:effectLst/>
                <a:highlight>
                  <a:srgbClr val="FFFF00"/>
                </a:highlight>
                <a:uLnTx/>
                <a:uFillTx/>
                <a:latin typeface="Times New Roman" panose="02020603050405020304" pitchFamily="18" charset="0"/>
                <a:cs typeface="Times New Roman" panose="02020603050405020304" pitchFamily="18" charset="0"/>
              </a:rPr>
              <a:t>как включение в книги покупок контрагентов вычетов по компаниям, не уплатившим НДС в бюджет, расхождение между банковскими выписками контрагентов и их книгами покупок и продаж, а также иные аналогичные обстоятельства</a:t>
            </a:r>
            <a:r>
              <a:rPr kumimoji="0" lang="ru-RU" sz="1800" b="0" i="0" u="none" strike="noStrike" kern="1200" cap="none" spc="0" normalizeH="0" baseline="0" noProof="0" dirty="0">
                <a:ln>
                  <a:noFill/>
                </a:ln>
                <a:solidFill>
                  <a:sysClr val="windowText" lastClr="000000"/>
                </a:solidFill>
                <a:effectLst/>
                <a:highlight>
                  <a:srgbClr val="FFFF00"/>
                </a:highlight>
                <a:uLnTx/>
                <a:uFillTx/>
                <a:latin typeface="Times New Roman" panose="02020603050405020304" pitchFamily="18" charset="0"/>
                <a:cs typeface="Times New Roman" panose="02020603050405020304" pitchFamily="18" charset="0"/>
              </a:rPr>
              <a:t>, в том числе претензии к деятельности контрагентов 2-го, 3-го и последующих звеньев </a:t>
            </a:r>
            <a:r>
              <a:rPr kumimoji="0" lang="ru-RU" sz="1800" b="1" i="0" u="none" strike="noStrike" kern="1200" cap="none" spc="0" normalizeH="0" baseline="0" noProof="0" dirty="0">
                <a:ln>
                  <a:noFill/>
                </a:ln>
                <a:solidFill>
                  <a:sysClr val="windowText" lastClr="000000"/>
                </a:solidFill>
                <a:effectLst/>
                <a:highlight>
                  <a:srgbClr val="FFFF00"/>
                </a:highlight>
                <a:uLnTx/>
                <a:uFillTx/>
                <a:latin typeface="Times New Roman" panose="02020603050405020304" pitchFamily="18" charset="0"/>
                <a:cs typeface="Times New Roman" panose="02020603050405020304" pitchFamily="18" charset="0"/>
              </a:rPr>
              <a:t>не имеют самостоятельного значения для рассмотрения данного спора. </a:t>
            </a: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ru-RU" sz="18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В соответствии с позицией ФНС России, изложенной, в частности, в письме от 16.08.2017 № СА-4-7/16152@ «О применении норм Федерального закона от 18.07.2017 № 163-ФЗ» положения пункта 2 статьи 54.1 Кодекса </a:t>
            </a:r>
            <a:r>
              <a:rPr kumimoji="0" lang="ru-RU" sz="1800" b="0" i="0" u="none" strike="noStrike" kern="1200" cap="none" spc="0" normalizeH="0" baseline="0" noProof="0" dirty="0">
                <a:ln>
                  <a:noFill/>
                </a:ln>
                <a:solidFill>
                  <a:sysClr val="windowText" lastClr="000000"/>
                </a:solidFill>
                <a:effectLst/>
                <a:highlight>
                  <a:srgbClr val="FFFF00"/>
                </a:highlight>
                <a:uLnTx/>
                <a:uFillTx/>
                <a:latin typeface="Times New Roman" panose="02020603050405020304" pitchFamily="18" charset="0"/>
                <a:cs typeface="Times New Roman" panose="02020603050405020304" pitchFamily="18" charset="0"/>
              </a:rPr>
              <a:t>не предусматривают для налогоплательщиков негативных последствий за неправомерные действия контрагентов второго, третьего и последующих звеньев.</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18333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5E9506-AB67-65E9-4446-980ACEB7FEE4}"/>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A6AA128B-C299-F32C-AC32-BC6CB027BDC6}"/>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Положительная арбитражная практика ВВО и АС города Москвы</a:t>
            </a:r>
          </a:p>
        </p:txBody>
      </p:sp>
      <p:sp>
        <p:nvSpPr>
          <p:cNvPr id="8" name="Текст 1">
            <a:extLst>
              <a:ext uri="{FF2B5EF4-FFF2-40B4-BE49-F238E27FC236}">
                <a16:creationId xmlns:a16="http://schemas.microsoft.com/office/drawing/2014/main" id="{1996A7AC-03CC-E1F8-A6DF-A442D203D8B1}"/>
              </a:ext>
            </a:extLst>
          </p:cNvPr>
          <p:cNvSpPr txBox="1">
            <a:spLocks/>
          </p:cNvSpPr>
          <p:nvPr/>
        </p:nvSpPr>
        <p:spPr>
          <a:xfrm>
            <a:off x="611450" y="90865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ru-RU" sz="1800" b="1" i="1" dirty="0">
                <a:solidFill>
                  <a:srgbClr val="FF0000"/>
                </a:solidFill>
                <a:latin typeface="Times New Roman" panose="02020603050405020304" pitchFamily="18" charset="0"/>
                <a:cs typeface="Times New Roman" panose="02020603050405020304" pitchFamily="18" charset="0"/>
              </a:rPr>
              <a:t>Решение АС города Москвы от 02.06.2025 по делу А40-251902/2024</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Кроме того, такие сведения, как IP-адрес, не могут являться безусловным основанием для вывода о взаимозависимости и подконтрольности, так как не носят характер индивидуальных и не являются идентификационными данными клиента, поскольку вход в программу банковского обслуживания может быть осуществлен из общих точек доступа к Интернету (</a:t>
            </a:r>
            <a:r>
              <a:rPr kumimoji="0" lang="ru-RU" b="0" i="0" u="none" strike="noStrike" kern="1200" cap="none" spc="0" normalizeH="0" baseline="0" noProof="0" dirty="0" err="1">
                <a:ln>
                  <a:noFill/>
                </a:ln>
                <a:solidFill>
                  <a:sysClr val="windowText" lastClr="000000"/>
                </a:solidFill>
                <a:effectLst/>
                <a:uLnTx/>
                <a:uFillTx/>
                <a:latin typeface="Times New Roman" panose="02020603050405020304" pitchFamily="18" charset="0"/>
                <a:cs typeface="Times New Roman" panose="02020603050405020304" pitchFamily="18" charset="0"/>
              </a:rPr>
              <a:t>wi-fi</a:t>
            </a:r>
            <a:r>
              <a:rPr kumimoji="0" lang="ru-RU"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 Совпадение IP-адресов может свидетельствовать только о совпадении территории (адреса), причиной совпадения IP-адресов может являться использование организациями доступа к Интернету посредством одного и того же интернет-шлюза.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IP-адрес, с которого была осуществлена коммуникация, идентифицирует лишь конечное устройство, с которого она была сделана, но не само лицо. Кроме того, необходимо учитывать, что IP-адреса могут быть двух видов - статические и динамические.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Статический IP-адрес предоставляется интернет-провайдером — закрепляется за абонентом или конкретным устройством по MAC-адресу. При переподключении устройства к интернету адрес не меняется — он постоянный.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Динамический IP-адрес присваивается устройству автоматически при каждом подключении к интернету. Он выбирается из пула (списка) свободных IP-адресов, доступных провайдеру.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Новый IP-адрес может совпадать или не совпадать с предыдущим — все зависит от набора свободных в конкретный момент времени адресов, политики назначения </a:t>
            </a:r>
            <a:r>
              <a:rPr kumimoji="0" lang="ru-RU" b="0" i="0" u="none" strike="noStrike" kern="1200" cap="none" spc="0" normalizeH="0" baseline="0" noProof="0" dirty="0" err="1">
                <a:ln>
                  <a:noFill/>
                </a:ln>
                <a:solidFill>
                  <a:sysClr val="windowText" lastClr="000000"/>
                </a:solidFill>
                <a:effectLst/>
                <a:uLnTx/>
                <a:uFillTx/>
                <a:latin typeface="Times New Roman" panose="02020603050405020304" pitchFamily="18" charset="0"/>
                <a:cs typeface="Times New Roman" panose="02020603050405020304" pitchFamily="18" charset="0"/>
              </a:rPr>
              <a:t>айпи</a:t>
            </a:r>
            <a:r>
              <a:rPr kumimoji="0" lang="ru-RU"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 службы DHCP (протокол динамической настройки узла).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13256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903781-07AD-128A-37E2-4E63AAE3DEE8}"/>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3D1E864B-358E-3511-99B7-3F1010479CA4}"/>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Нельзя взыскивать одну и туже недоимку с разных участников схемы несколько раз</a:t>
            </a:r>
          </a:p>
        </p:txBody>
      </p:sp>
      <p:sp>
        <p:nvSpPr>
          <p:cNvPr id="8" name="Текст 1">
            <a:extLst>
              <a:ext uri="{FF2B5EF4-FFF2-40B4-BE49-F238E27FC236}">
                <a16:creationId xmlns:a16="http://schemas.microsoft.com/office/drawing/2014/main" id="{A330620E-D471-21DE-FB10-40D1B26D9B0A}"/>
              </a:ext>
            </a:extLst>
          </p:cNvPr>
          <p:cNvSpPr txBox="1">
            <a:spLocks/>
          </p:cNvSpPr>
          <p:nvPr/>
        </p:nvSpPr>
        <p:spPr>
          <a:xfrm>
            <a:off x="611450" y="90865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pic>
        <p:nvPicPr>
          <p:cNvPr id="2" name="Рисунок 1">
            <a:extLst>
              <a:ext uri="{FF2B5EF4-FFF2-40B4-BE49-F238E27FC236}">
                <a16:creationId xmlns:a16="http://schemas.microsoft.com/office/drawing/2014/main" id="{FF635989-23FF-7A9B-E7BD-4568DA136E6C}"/>
              </a:ext>
            </a:extLst>
          </p:cNvPr>
          <p:cNvPicPr>
            <a:picLocks noChangeAspect="1"/>
          </p:cNvPicPr>
          <p:nvPr/>
        </p:nvPicPr>
        <p:blipFill rotWithShape="1">
          <a:blip r:embed="rId3"/>
          <a:srcRect l="10392" t="38057" r="35411" b="10119"/>
          <a:stretch>
            <a:fillRect/>
          </a:stretch>
        </p:blipFill>
        <p:spPr bwMode="auto">
          <a:xfrm>
            <a:off x="323410" y="1226632"/>
            <a:ext cx="8497180" cy="4578697"/>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601266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9CE106-AEC3-1D62-8A5A-68192C4D4ED1}"/>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E91B92CA-E7C4-B945-0908-CE76900F1198}"/>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Комиссии</a:t>
            </a:r>
          </a:p>
        </p:txBody>
      </p:sp>
      <p:sp>
        <p:nvSpPr>
          <p:cNvPr id="8" name="Текст 1">
            <a:extLst>
              <a:ext uri="{FF2B5EF4-FFF2-40B4-BE49-F238E27FC236}">
                <a16:creationId xmlns:a16="http://schemas.microsoft.com/office/drawing/2014/main" id="{90BBBA65-A3BC-1D72-E2C0-F66646FCE756}"/>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Требования </a:t>
            </a:r>
            <a:r>
              <a:rPr kumimoji="0" lang="ru-RU" sz="1800" b="1" i="1"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п. 5.3 ст. 174 НК РФ</a:t>
            </a: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Если декларация по НДС не соответствует контрольным соотношениям, </a:t>
            </a:r>
            <a:r>
              <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то налоговая отчетность считается непредставленной</a:t>
            </a: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 (п. 5.3 ст. 174 НК РФ).</a:t>
            </a: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Налоговый орган обязан уведомить налогоплательщика о том, что декларация не представлена, по ТКС и необходимо устранить несоответствия и подать ее заново. Сделать это необходимо в течение пяти рабочих дней с даты направления уведомления налогоплательщику, отчетность по НДС считается поданной в день представления первоначальной декларации (п. 6 ст. 6.1, п. п. 5.3, 5.4 ст. 174 НК РФ). </a:t>
            </a: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К указанным последствиям может привести несоблюдение любого из контрольных соотношений (Приложение к Приказу ФНС России от 25.05.2021 N ЕД-7-15/519@).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015154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117215-7F29-E3E5-D07A-3F9047A98997}"/>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6515562A-C72C-AB12-719A-3951A328127E}"/>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Перенос вычетов на будущее</a:t>
            </a:r>
          </a:p>
        </p:txBody>
      </p:sp>
      <p:sp>
        <p:nvSpPr>
          <p:cNvPr id="3" name="Объект 2">
            <a:extLst>
              <a:ext uri="{FF2B5EF4-FFF2-40B4-BE49-F238E27FC236}">
                <a16:creationId xmlns:a16="http://schemas.microsoft.com/office/drawing/2014/main" id="{949252FA-F265-8D5F-7995-FC1787248AAC}"/>
              </a:ext>
            </a:extLst>
          </p:cNvPr>
          <p:cNvSpPr>
            <a:spLocks noGrp="1"/>
          </p:cNvSpPr>
          <p:nvPr>
            <p:ph idx="1"/>
          </p:nvPr>
        </p:nvSpPr>
        <p:spPr/>
        <p:txBody>
          <a:bodyPr/>
          <a:lstStyle/>
          <a:p>
            <a:pPr marL="0" indent="0" algn="just">
              <a:buNone/>
            </a:pPr>
            <a:r>
              <a:rPr lang="ru-RU" sz="2000" dirty="0">
                <a:latin typeface="Times New Roman" panose="02020603050405020304" pitchFamily="18" charset="0"/>
                <a:cs typeface="Times New Roman" panose="02020603050405020304" pitchFamily="18" charset="0"/>
              </a:rPr>
              <a:t>	</a:t>
            </a:r>
            <a:endParaRPr lang="ru-RU" dirty="0"/>
          </a:p>
        </p:txBody>
      </p:sp>
      <p:sp>
        <p:nvSpPr>
          <p:cNvPr id="8" name="Текст 1">
            <a:extLst>
              <a:ext uri="{FF2B5EF4-FFF2-40B4-BE49-F238E27FC236}">
                <a16:creationId xmlns:a16="http://schemas.microsoft.com/office/drawing/2014/main" id="{3AC22751-E4DE-A186-215C-38005BBBD1B6}"/>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Организация заявила вычеты по НДС в I квартале 2021 года. В следующем году она решила оптимизировать налоговую нагрузку: применила вычет по этим же счетам-фактурам в II квартале 2022 года, за I квартал 2021 года вычет уменьшила. Налоговики сочли это нарушением и отказали в вычете за II квартал 2022 года.</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Апелляция и кассация поддержали инспекцию:</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 НК РФ не ограничивает право на вычет в более поздний период, чем получен и оприходован товар. Но это не означает, что ранее заявленные суммы можно произвольно уменьшить в одном налоговом периоде и предъявить в другом;</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 оптимизация налоговой нагрузки не повод для подачи уточненных деклараций в части переноса вычетов;</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 налогоплательщик, который переносит вычет, искусственно формирует базу по НДС, а не определяет ее по фактическим операциям.</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1" i="1"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Постановление АС Центрального округа от 22.05.2025 по делу N А54-622/2024</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313503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87B0CC-A251-28AC-9B3E-4C468F732A34}"/>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8E6097CC-EC7D-5CD9-A5B9-F3B578F02576}"/>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Перенос вычетов на будущее</a:t>
            </a:r>
          </a:p>
        </p:txBody>
      </p:sp>
      <p:sp>
        <p:nvSpPr>
          <p:cNvPr id="3" name="Объект 2">
            <a:extLst>
              <a:ext uri="{FF2B5EF4-FFF2-40B4-BE49-F238E27FC236}">
                <a16:creationId xmlns:a16="http://schemas.microsoft.com/office/drawing/2014/main" id="{D76E7727-1292-15AC-35ED-9D07D6415C25}"/>
              </a:ext>
            </a:extLst>
          </p:cNvPr>
          <p:cNvSpPr>
            <a:spLocks noGrp="1"/>
          </p:cNvSpPr>
          <p:nvPr>
            <p:ph idx="1"/>
          </p:nvPr>
        </p:nvSpPr>
        <p:spPr/>
        <p:txBody>
          <a:bodyPr/>
          <a:lstStyle/>
          <a:p>
            <a:pPr marL="0" indent="0" algn="just">
              <a:buNone/>
            </a:pPr>
            <a:r>
              <a:rPr lang="ru-RU" sz="2000" dirty="0">
                <a:latin typeface="Times New Roman" panose="02020603050405020304" pitchFamily="18" charset="0"/>
                <a:cs typeface="Times New Roman" panose="02020603050405020304" pitchFamily="18" charset="0"/>
              </a:rPr>
              <a:t>	</a:t>
            </a:r>
            <a:endParaRPr lang="ru-RU" dirty="0"/>
          </a:p>
        </p:txBody>
      </p:sp>
      <p:sp>
        <p:nvSpPr>
          <p:cNvPr id="8" name="Текст 1">
            <a:extLst>
              <a:ext uri="{FF2B5EF4-FFF2-40B4-BE49-F238E27FC236}">
                <a16:creationId xmlns:a16="http://schemas.microsoft.com/office/drawing/2014/main" id="{35F2FA6E-0FBE-093E-7B54-6C06FC1245F7}"/>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Три года</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Товары приняты к учету в 3 квартале 2022 г.</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Трехлетний срок для применения вычета истекает 30.09.2025</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Декларация с заявленной суммой вычета должна быть сдана в налоговую инспекцию не позднее 25.07.2025</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Счет-фактура может быть зарегистрирован в книге покупок за период не позднее 2 квартала 2025 г.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38820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CA4BAB2-9598-CF70-D9A3-8A37A0B1532A}"/>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EFA34B0C-7B57-BA8E-963E-AB7FE07DD185}"/>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Нельзя направлять декларации в последний день налогового периода: ФНС их не примет</a:t>
            </a:r>
          </a:p>
        </p:txBody>
      </p:sp>
      <p:sp>
        <p:nvSpPr>
          <p:cNvPr id="3" name="Объект 2">
            <a:extLst>
              <a:ext uri="{FF2B5EF4-FFF2-40B4-BE49-F238E27FC236}">
                <a16:creationId xmlns:a16="http://schemas.microsoft.com/office/drawing/2014/main" id="{3194C50D-C57D-23BA-322C-248FD522EA3E}"/>
              </a:ext>
            </a:extLst>
          </p:cNvPr>
          <p:cNvSpPr>
            <a:spLocks noGrp="1"/>
          </p:cNvSpPr>
          <p:nvPr>
            <p:ph idx="1"/>
          </p:nvPr>
        </p:nvSpPr>
        <p:spPr/>
        <p:txBody>
          <a:bodyPr/>
          <a:lstStyle/>
          <a:p>
            <a:pPr marL="0" indent="0" algn="just">
              <a:buNone/>
            </a:pPr>
            <a:r>
              <a:rPr lang="ru-RU" sz="2000" dirty="0">
                <a:latin typeface="Times New Roman" panose="02020603050405020304" pitchFamily="18" charset="0"/>
                <a:cs typeface="Times New Roman" panose="02020603050405020304" pitchFamily="18" charset="0"/>
              </a:rPr>
              <a:t>	</a:t>
            </a:r>
            <a:endParaRPr lang="ru-RU" dirty="0"/>
          </a:p>
        </p:txBody>
      </p:sp>
      <p:sp>
        <p:nvSpPr>
          <p:cNvPr id="8" name="Текст 1">
            <a:extLst>
              <a:ext uri="{FF2B5EF4-FFF2-40B4-BE49-F238E27FC236}">
                <a16:creationId xmlns:a16="http://schemas.microsoft.com/office/drawing/2014/main" id="{3B29CF1E-FB01-71FC-B166-DDAAD2765E52}"/>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Инспекторы предупреждают, декларацию необходимо подавать </a:t>
            </a:r>
            <a:r>
              <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строго после завершения налогового периода.</a:t>
            </a: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 Если направить отчетность заранее, например, в последний день квартала, декларацию не примут. </a:t>
            </a: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По мнению ФНС, в таком случае </a:t>
            </a:r>
            <a:r>
              <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форма содержит лишь предположительную информацию о налоговой базе и сумме к уплате</a:t>
            </a: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 </a:t>
            </a: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Соответственно, такая декларация </a:t>
            </a:r>
            <a:r>
              <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противоречит статье 80 НК</a:t>
            </a: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 а значит, вообще </a:t>
            </a:r>
            <a:r>
              <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не имеет юридической силы</a:t>
            </a: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 </a:t>
            </a: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Суды позицию инспекторов поддерживают, поэтому оспорить решение контролеров вряд ли получится (</a:t>
            </a:r>
            <a:r>
              <a:rPr kumimoji="0" lang="ru-RU" sz="18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определение Верховного суда от 01.02.2023 № 305-ЭС22-25615</a:t>
            </a: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05891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06C10E-D951-7AE3-C049-C33E0AC0CFF7}"/>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A9DB3E57-F88F-A836-A186-3AEDB5FE976E}"/>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Нулевые декларации по НДС через уполномоченного представителя</a:t>
            </a:r>
          </a:p>
        </p:txBody>
      </p:sp>
      <p:sp>
        <p:nvSpPr>
          <p:cNvPr id="3" name="Объект 2">
            <a:extLst>
              <a:ext uri="{FF2B5EF4-FFF2-40B4-BE49-F238E27FC236}">
                <a16:creationId xmlns:a16="http://schemas.microsoft.com/office/drawing/2014/main" id="{54685D7C-B8CA-F372-B5E0-B7981F6986F8}"/>
              </a:ext>
            </a:extLst>
          </p:cNvPr>
          <p:cNvSpPr>
            <a:spLocks noGrp="1"/>
          </p:cNvSpPr>
          <p:nvPr>
            <p:ph idx="1"/>
          </p:nvPr>
        </p:nvSpPr>
        <p:spPr/>
        <p:txBody>
          <a:bodyPr/>
          <a:lstStyle/>
          <a:p>
            <a:pPr marL="0" indent="0" algn="just">
              <a:buNone/>
            </a:pPr>
            <a:r>
              <a:rPr lang="ru-RU" sz="2000" dirty="0">
                <a:latin typeface="Times New Roman" panose="02020603050405020304" pitchFamily="18" charset="0"/>
                <a:cs typeface="Times New Roman" panose="02020603050405020304" pitchFamily="18" charset="0"/>
              </a:rPr>
              <a:t>	</a:t>
            </a:r>
            <a:endParaRPr lang="ru-RU" dirty="0"/>
          </a:p>
        </p:txBody>
      </p:sp>
      <p:sp>
        <p:nvSpPr>
          <p:cNvPr id="8" name="Текст 1">
            <a:extLst>
              <a:ext uri="{FF2B5EF4-FFF2-40B4-BE49-F238E27FC236}">
                <a16:creationId xmlns:a16="http://schemas.microsoft.com/office/drawing/2014/main" id="{B926CC2F-7BF9-2063-A135-6CBF72348A77}"/>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1576CF0B-32AD-1E0B-FF0C-92ED9F766617}"/>
              </a:ext>
            </a:extLst>
          </p:cNvPr>
          <p:cNvSpPr txBox="1"/>
          <p:nvPr/>
        </p:nvSpPr>
        <p:spPr>
          <a:xfrm>
            <a:off x="503435" y="980660"/>
            <a:ext cx="8137129" cy="5157181"/>
          </a:xfrm>
          <a:prstGeom prst="rect">
            <a:avLst/>
          </a:prstGeom>
          <a:noFill/>
        </p:spPr>
        <p:txBody>
          <a:bodyPr wrap="square">
            <a:spAutoFit/>
          </a:bodyPr>
          <a:lstStyle/>
          <a:p>
            <a:pPr indent="450215" algn="just">
              <a:lnSpc>
                <a:spcPct val="150000"/>
              </a:lnSpc>
              <a:spcAft>
                <a:spcPts val="800"/>
              </a:spcAft>
              <a:buNone/>
            </a:pPr>
            <a:r>
              <a:rPr lang="ru-RU" sz="1600" b="1" kern="100" dirty="0">
                <a:effectLst/>
                <a:latin typeface="Times New Roman" panose="02020603050405020304" pitchFamily="18" charset="0"/>
                <a:ea typeface="Calibri" panose="020F0502020204030204" pitchFamily="34" charset="0"/>
                <a:cs typeface="Times New Roman" panose="02020603050405020304" pitchFamily="18" charset="0"/>
              </a:rPr>
              <a:t>С 1 июля 2021</a:t>
            </a:r>
            <a:r>
              <a:rPr lang="ru-RU" sz="1600" kern="100" dirty="0">
                <a:effectLst/>
                <a:latin typeface="Times New Roman" panose="02020603050405020304" pitchFamily="18" charset="0"/>
                <a:ea typeface="Calibri" panose="020F0502020204030204" pitchFamily="34" charset="0"/>
                <a:cs typeface="Times New Roman" panose="02020603050405020304" pitchFamily="18" charset="0"/>
              </a:rPr>
              <a:t> г., чтобы защитить бизнес от мошеннических схем, в Налоговый </a:t>
            </a:r>
            <a:r>
              <a:rPr lang="ru-RU" sz="1600" strike="noStrike" kern="100" dirty="0">
                <a:effectLst/>
                <a:latin typeface="Times New Roman" panose="02020603050405020304" pitchFamily="18" charset="0"/>
                <a:ea typeface="Calibri" panose="020F0502020204030204" pitchFamily="34" charset="0"/>
                <a:cs typeface="Times New Roman" panose="02020603050405020304" pitchFamily="18" charset="0"/>
                <a:hlinkClick r:id="rId3" tooltip="&quot;Налоговый кодекс Российской Федерации (часть первая)&quot; от 31.07.1998 N 146-ФЗ (ред. от 19.12.2023) (с изм. и доп., вступ. в силу с 01.01.2024) ------------ Недействующая редакция {КонсультантПлюс}">
                  <a:extLst>
                    <a:ext uri="{A12FA001-AC4F-418D-AE19-62706E023703}">
                      <ahyp:hlinkClr xmlns:ahyp="http://schemas.microsoft.com/office/drawing/2018/hyperlinkcolor" val="tx"/>
                    </a:ext>
                  </a:extLst>
                </a:hlinkClick>
              </a:rPr>
              <a:t>кодекс</a:t>
            </a:r>
            <a:r>
              <a:rPr lang="ru-RU" sz="1600" kern="100" dirty="0">
                <a:effectLst/>
                <a:latin typeface="Times New Roman" panose="02020603050405020304" pitchFamily="18" charset="0"/>
                <a:ea typeface="Calibri" panose="020F0502020204030204" pitchFamily="34" charset="0"/>
                <a:cs typeface="Times New Roman" panose="02020603050405020304" pitchFamily="18" charset="0"/>
              </a:rPr>
              <a:t> РФ внесли изменения: декларация считается непредставленной, если она подписана неуполномоченным лицом (подп. 1 п. 4.1 ст. 80 НК РФ). </a:t>
            </a:r>
          </a:p>
          <a:p>
            <a:pPr indent="450215" algn="just">
              <a:lnSpc>
                <a:spcPct val="150000"/>
              </a:lnSpc>
              <a:spcAft>
                <a:spcPts val="800"/>
              </a:spcAft>
              <a:buNone/>
            </a:pPr>
            <a:r>
              <a:rPr lang="ru-RU" sz="1600" b="1" kern="100" dirty="0">
                <a:effectLst/>
                <a:latin typeface="Times New Roman" panose="02020603050405020304" pitchFamily="18" charset="0"/>
                <a:ea typeface="Calibri" panose="020F0502020204030204" pitchFamily="34" charset="0"/>
                <a:cs typeface="Times New Roman" panose="02020603050405020304" pitchFamily="18" charset="0"/>
              </a:rPr>
              <a:t>До 1 июля 2021 года</a:t>
            </a:r>
            <a:r>
              <a:rPr lang="ru-RU" sz="1600" kern="100" dirty="0">
                <a:effectLst/>
                <a:latin typeface="Times New Roman" panose="02020603050405020304" pitchFamily="18" charset="0"/>
                <a:ea typeface="Calibri" panose="020F0502020204030204" pitchFamily="34" charset="0"/>
                <a:cs typeface="Times New Roman" panose="02020603050405020304" pitchFamily="18" charset="0"/>
              </a:rPr>
              <a:t> (наш проверяемый период 2019-2021 и 2016-2018)</a:t>
            </a:r>
          </a:p>
          <a:p>
            <a:pPr indent="450215" algn="just">
              <a:lnSpc>
                <a:spcPct val="150000"/>
              </a:lnSpc>
              <a:spcAft>
                <a:spcPts val="800"/>
              </a:spcAft>
              <a:buNone/>
            </a:pPr>
            <a:r>
              <a:rPr lang="ru-RU" sz="1600" b="1" kern="100" dirty="0">
                <a:effectLst/>
                <a:latin typeface="Times New Roman" panose="02020603050405020304" pitchFamily="18" charset="0"/>
                <a:ea typeface="Calibri" panose="020F0502020204030204" pitchFamily="34" charset="0"/>
                <a:cs typeface="Times New Roman" panose="02020603050405020304" pitchFamily="18" charset="0"/>
              </a:rPr>
              <a:t>ВС РФ в определении от 19.08.2022 N 306-ЭС22-7274</a:t>
            </a:r>
            <a:r>
              <a:rPr lang="ru-RU" sz="1600" kern="100" dirty="0">
                <a:effectLst/>
                <a:latin typeface="Times New Roman" panose="02020603050405020304" pitchFamily="18" charset="0"/>
                <a:ea typeface="Calibri" panose="020F0502020204030204" pitchFamily="34" charset="0"/>
                <a:cs typeface="Times New Roman" panose="02020603050405020304" pitchFamily="18" charset="0"/>
              </a:rPr>
              <a:t> (Письмо ФНС от 30.12.2022 N БВ-4-7/17924@ (п. 4)) сделал вывод в отношении ложной отчетности, которую сдали до 1 июля 2021 г.</a:t>
            </a:r>
          </a:p>
          <a:p>
            <a:pPr indent="450215" algn="just">
              <a:lnSpc>
                <a:spcPct val="150000"/>
              </a:lnSpc>
              <a:spcAft>
                <a:spcPts val="800"/>
              </a:spcAft>
              <a:buNone/>
            </a:pPr>
            <a:r>
              <a:rPr lang="ru-RU" sz="1600" b="1" kern="100" dirty="0">
                <a:effectLst/>
                <a:latin typeface="Times New Roman" panose="02020603050405020304" pitchFamily="18" charset="0"/>
                <a:ea typeface="Calibri" panose="020F0502020204030204" pitchFamily="34" charset="0"/>
                <a:cs typeface="Times New Roman" panose="02020603050405020304" pitchFamily="18" charset="0"/>
              </a:rPr>
              <a:t>ВС привел к единообразию судебную практику</a:t>
            </a:r>
            <a:r>
              <a:rPr lang="ru-RU" sz="1600" kern="100" dirty="0">
                <a:effectLst/>
                <a:latin typeface="Times New Roman" panose="02020603050405020304" pitchFamily="18" charset="0"/>
                <a:ea typeface="Calibri" panose="020F0502020204030204" pitchFamily="34" charset="0"/>
                <a:cs typeface="Times New Roman" panose="02020603050405020304" pitchFamily="18" charset="0"/>
              </a:rPr>
              <a:t> и определил </a:t>
            </a:r>
            <a:r>
              <a:rPr lang="ru-RU" sz="1600" b="1" kern="100" dirty="0">
                <a:effectLst/>
                <a:latin typeface="Times New Roman" panose="02020603050405020304" pitchFamily="18" charset="0"/>
                <a:ea typeface="Calibri" panose="020F0502020204030204" pitchFamily="34" charset="0"/>
                <a:cs typeface="Times New Roman" panose="02020603050405020304" pitchFamily="18" charset="0"/>
              </a:rPr>
              <a:t>недопустимым</a:t>
            </a:r>
            <a:r>
              <a:rPr lang="ru-RU" sz="1600" kern="100" dirty="0">
                <a:effectLst/>
                <a:latin typeface="Times New Roman" panose="02020603050405020304" pitchFamily="18" charset="0"/>
                <a:ea typeface="Calibri" panose="020F0502020204030204" pitchFamily="34" charset="0"/>
                <a:cs typeface="Times New Roman" panose="02020603050405020304" pitchFamily="18" charset="0"/>
              </a:rPr>
              <a:t>, что в обработке у инспекции находятся </a:t>
            </a:r>
            <a:r>
              <a:rPr lang="ru-RU" sz="1600" b="1" kern="100" dirty="0">
                <a:effectLst/>
                <a:latin typeface="Times New Roman" panose="02020603050405020304" pitchFamily="18" charset="0"/>
                <a:ea typeface="Calibri" panose="020F0502020204030204" pitchFamily="34" charset="0"/>
                <a:cs typeface="Times New Roman" panose="02020603050405020304" pitchFamily="18" charset="0"/>
              </a:rPr>
              <a:t>ничтожные документы</a:t>
            </a:r>
            <a:r>
              <a:rPr lang="ru-RU" sz="1600" kern="100" dirty="0">
                <a:effectLst/>
                <a:latin typeface="Times New Roman" panose="02020603050405020304" pitchFamily="18" charset="0"/>
                <a:ea typeface="Calibri" panose="020F0502020204030204" pitchFamily="34" charset="0"/>
                <a:cs typeface="Times New Roman" panose="02020603050405020304" pitchFamily="18" charset="0"/>
              </a:rPr>
              <a:t>, которые содержат </a:t>
            </a:r>
            <a:r>
              <a:rPr lang="ru-RU" sz="1600" b="1" kern="100" dirty="0">
                <a:effectLst/>
                <a:latin typeface="Times New Roman" panose="02020603050405020304" pitchFamily="18" charset="0"/>
                <a:ea typeface="Calibri" panose="020F0502020204030204" pitchFamily="34" charset="0"/>
                <a:cs typeface="Times New Roman" panose="02020603050405020304" pitchFamily="18" charset="0"/>
              </a:rPr>
              <a:t>недостоверные сведения и создают отрицательные последствия для налогоплательщика и его контрагентов</a:t>
            </a:r>
            <a:r>
              <a:rPr lang="ru-RU" sz="1600" kern="100" dirty="0">
                <a:effectLst/>
                <a:latin typeface="Times New Roman" panose="02020603050405020304" pitchFamily="18" charset="0"/>
                <a:ea typeface="Calibri" panose="020F0502020204030204" pitchFamily="34" charset="0"/>
                <a:cs typeface="Times New Roman" panose="02020603050405020304" pitchFamily="18" charset="0"/>
              </a:rPr>
              <a:t>. ИФНС </a:t>
            </a:r>
            <a:r>
              <a:rPr lang="ru-RU" sz="1600" b="1" kern="100" dirty="0">
                <a:effectLst/>
                <a:latin typeface="Times New Roman" panose="02020603050405020304" pitchFamily="18" charset="0"/>
                <a:ea typeface="Calibri" panose="020F0502020204030204" pitchFamily="34" charset="0"/>
                <a:cs typeface="Times New Roman" panose="02020603050405020304" pitchFamily="18" charset="0"/>
              </a:rPr>
              <a:t>не вправе отказаться аннулировать</a:t>
            </a:r>
            <a:r>
              <a:rPr lang="ru-RU" sz="1600" kern="100" dirty="0">
                <a:effectLst/>
                <a:latin typeface="Times New Roman" panose="02020603050405020304" pitchFamily="18" charset="0"/>
                <a:ea typeface="Calibri" panose="020F0502020204030204" pitchFamily="34" charset="0"/>
                <a:cs typeface="Times New Roman" panose="02020603050405020304" pitchFamily="18" charset="0"/>
              </a:rPr>
              <a:t> декларации, сданные неустановленным лицом, только на том основании, что нет технической возможности удалить неверные данные.</a:t>
            </a:r>
          </a:p>
        </p:txBody>
      </p:sp>
    </p:spTree>
    <p:extLst>
      <p:ext uri="{BB962C8B-B14F-4D97-AF65-F5344CB8AC3E}">
        <p14:creationId xmlns:p14="http://schemas.microsoft.com/office/powerpoint/2010/main" val="35876449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CB95F9-0BE1-1321-C4D6-B9ECCF2F41D7}"/>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00687785-2AD2-3966-9DBA-032EAE4A50EC}"/>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Нулевые декларации по НДС через уполномоченного представителя</a:t>
            </a:r>
          </a:p>
        </p:txBody>
      </p:sp>
      <p:sp>
        <p:nvSpPr>
          <p:cNvPr id="3" name="Объект 2">
            <a:extLst>
              <a:ext uri="{FF2B5EF4-FFF2-40B4-BE49-F238E27FC236}">
                <a16:creationId xmlns:a16="http://schemas.microsoft.com/office/drawing/2014/main" id="{A7107692-F867-5121-7020-50FD00CF29EA}"/>
              </a:ext>
            </a:extLst>
          </p:cNvPr>
          <p:cNvSpPr>
            <a:spLocks noGrp="1"/>
          </p:cNvSpPr>
          <p:nvPr>
            <p:ph idx="1"/>
          </p:nvPr>
        </p:nvSpPr>
        <p:spPr/>
        <p:txBody>
          <a:bodyPr/>
          <a:lstStyle/>
          <a:p>
            <a:pPr marL="0" indent="0" algn="just">
              <a:buNone/>
            </a:pPr>
            <a:r>
              <a:rPr lang="ru-RU" sz="2000" dirty="0">
                <a:latin typeface="Times New Roman" panose="02020603050405020304" pitchFamily="18" charset="0"/>
                <a:cs typeface="Times New Roman" panose="02020603050405020304" pitchFamily="18" charset="0"/>
              </a:rPr>
              <a:t>	</a:t>
            </a:r>
            <a:endParaRPr lang="ru-RU" dirty="0"/>
          </a:p>
        </p:txBody>
      </p:sp>
      <p:sp>
        <p:nvSpPr>
          <p:cNvPr id="8" name="Текст 1">
            <a:extLst>
              <a:ext uri="{FF2B5EF4-FFF2-40B4-BE49-F238E27FC236}">
                <a16:creationId xmlns:a16="http://schemas.microsoft.com/office/drawing/2014/main" id="{A7D3E3C1-340C-8431-A801-A3E16D4FD285}"/>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ED2FD322-ED29-5E24-55DA-D44E203EB59F}"/>
              </a:ext>
            </a:extLst>
          </p:cNvPr>
          <p:cNvSpPr txBox="1"/>
          <p:nvPr/>
        </p:nvSpPr>
        <p:spPr>
          <a:xfrm>
            <a:off x="503435" y="980660"/>
            <a:ext cx="8137129" cy="3844001"/>
          </a:xfrm>
          <a:prstGeom prst="rect">
            <a:avLst/>
          </a:prstGeom>
          <a:noFill/>
        </p:spPr>
        <p:txBody>
          <a:bodyPr wrap="square">
            <a:spAutoFit/>
          </a:bodyPr>
          <a:lstStyle/>
          <a:p>
            <a:pPr indent="450215" algn="just">
              <a:lnSpc>
                <a:spcPct val="150000"/>
              </a:lnSpc>
              <a:spcAft>
                <a:spcPts val="800"/>
              </a:spcAft>
              <a:buNone/>
            </a:pPr>
            <a:r>
              <a:rPr lang="ru-RU" sz="1600" dirty="0">
                <a:effectLst/>
                <a:latin typeface="Times New Roman" panose="02020603050405020304" pitchFamily="18" charset="0"/>
                <a:ea typeface="Calibri" panose="020F0502020204030204" pitchFamily="34" charset="0"/>
              </a:rPr>
              <a:t>В соответствии с положениями статьи </a:t>
            </a:r>
            <a:r>
              <a:rPr lang="ru-RU" sz="1600" b="1" dirty="0">
                <a:effectLst/>
                <a:latin typeface="Times New Roman" panose="02020603050405020304" pitchFamily="18" charset="0"/>
                <a:ea typeface="Calibri" panose="020F0502020204030204" pitchFamily="34" charset="0"/>
              </a:rPr>
              <a:t>80 НК РФ Приказом МНС России от 02.04.2002 № БГ-3-32/169 МНС РФ</a:t>
            </a:r>
            <a:r>
              <a:rPr lang="ru-RU" sz="1600" dirty="0">
                <a:effectLst/>
                <a:latin typeface="Times New Roman" panose="02020603050405020304" pitchFamily="18" charset="0"/>
                <a:ea typeface="Calibri" panose="020F0502020204030204" pitchFamily="34" charset="0"/>
              </a:rPr>
              <a:t> утвержден Порядок представления налоговой декларации в электронном виде по телекоммуникационным каналам связи (далее Порядок). </a:t>
            </a:r>
          </a:p>
          <a:p>
            <a:pPr indent="450215" algn="just">
              <a:lnSpc>
                <a:spcPct val="150000"/>
              </a:lnSpc>
              <a:spcAft>
                <a:spcPts val="800"/>
              </a:spcAft>
              <a:buNone/>
            </a:pPr>
            <a:r>
              <a:rPr lang="ru-RU" sz="1600" dirty="0">
                <a:effectLst/>
                <a:latin typeface="Times New Roman" panose="02020603050405020304" pitchFamily="18" charset="0"/>
                <a:ea typeface="Calibri" panose="020F0502020204030204" pitchFamily="34" charset="0"/>
              </a:rPr>
              <a:t>Согласно пункту 8 Порядка представление налоговой декларации в электронном виде допускается при обязательном использовании сертифицированных Федеральным агентством правительственной связи и информации при Президенте РФ средств электронной цифровой подписи (ЭЦП), позволяющих идентифицировать владельца сертификата ключа подписи, а также установить отсутствие искажения информации, содержащейся в налоговой декларации в электронном виде.</a:t>
            </a:r>
            <a:endParaRPr lang="ru-RU" sz="16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96514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AC10DD-5E23-25C1-DC80-32B9FA982AF2}"/>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7B350AAF-E948-9CAA-2D1F-452F83F1950C}"/>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Нулевые декларации по НДС через уполномоченного представителя</a:t>
            </a:r>
          </a:p>
        </p:txBody>
      </p:sp>
      <p:sp>
        <p:nvSpPr>
          <p:cNvPr id="3" name="Объект 2">
            <a:extLst>
              <a:ext uri="{FF2B5EF4-FFF2-40B4-BE49-F238E27FC236}">
                <a16:creationId xmlns:a16="http://schemas.microsoft.com/office/drawing/2014/main" id="{83978AC0-6463-D556-AEBD-3C6F17208F3D}"/>
              </a:ext>
            </a:extLst>
          </p:cNvPr>
          <p:cNvSpPr>
            <a:spLocks noGrp="1"/>
          </p:cNvSpPr>
          <p:nvPr>
            <p:ph idx="1"/>
          </p:nvPr>
        </p:nvSpPr>
        <p:spPr/>
        <p:txBody>
          <a:bodyPr/>
          <a:lstStyle/>
          <a:p>
            <a:pPr marL="0" indent="0" algn="just">
              <a:buNone/>
            </a:pPr>
            <a:r>
              <a:rPr lang="ru-RU" sz="2000" dirty="0">
                <a:latin typeface="Times New Roman" panose="02020603050405020304" pitchFamily="18" charset="0"/>
                <a:cs typeface="Times New Roman" panose="02020603050405020304" pitchFamily="18" charset="0"/>
              </a:rPr>
              <a:t>	</a:t>
            </a:r>
            <a:endParaRPr lang="ru-RU" dirty="0"/>
          </a:p>
        </p:txBody>
      </p:sp>
      <p:sp>
        <p:nvSpPr>
          <p:cNvPr id="8" name="Текст 1">
            <a:extLst>
              <a:ext uri="{FF2B5EF4-FFF2-40B4-BE49-F238E27FC236}">
                <a16:creationId xmlns:a16="http://schemas.microsoft.com/office/drawing/2014/main" id="{2478E850-1544-7105-D342-25CF0987AE57}"/>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D579057A-B563-14D6-3488-2881FA3B7E53}"/>
              </a:ext>
            </a:extLst>
          </p:cNvPr>
          <p:cNvSpPr txBox="1"/>
          <p:nvPr/>
        </p:nvSpPr>
        <p:spPr>
          <a:xfrm>
            <a:off x="503435" y="980660"/>
            <a:ext cx="8137129" cy="5054589"/>
          </a:xfrm>
          <a:prstGeom prst="rect">
            <a:avLst/>
          </a:prstGeom>
          <a:noFill/>
        </p:spPr>
        <p:txBody>
          <a:bodyPr wrap="square">
            <a:spAutoFit/>
          </a:bodyPr>
          <a:lstStyle/>
          <a:p>
            <a:pPr indent="450215" algn="just">
              <a:lnSpc>
                <a:spcPct val="150000"/>
              </a:lnSpc>
              <a:spcAft>
                <a:spcPts val="800"/>
              </a:spcAft>
              <a:buNone/>
            </a:pPr>
            <a:r>
              <a:rPr lang="ru-RU" sz="1600" dirty="0">
                <a:effectLst/>
                <a:latin typeface="Times New Roman" panose="02020603050405020304" pitchFamily="18" charset="0"/>
                <a:ea typeface="Calibri" panose="020F0502020204030204" pitchFamily="34" charset="0"/>
              </a:rPr>
              <a:t>правила приема налоговых деклараций установлены </a:t>
            </a:r>
            <a:r>
              <a:rPr lang="ru-RU" sz="1600" b="1" dirty="0">
                <a:effectLst/>
                <a:latin typeface="Times New Roman" panose="02020603050405020304" pitchFamily="18" charset="0"/>
                <a:ea typeface="Calibri" panose="020F0502020204030204" pitchFamily="34" charset="0"/>
              </a:rPr>
              <a:t>пунктами 186-193 Приказа Минфина России от 02.07.2012 № 99н</a:t>
            </a:r>
            <a:r>
              <a:rPr lang="ru-RU" sz="1600" dirty="0">
                <a:effectLst/>
                <a:latin typeface="Times New Roman" panose="02020603050405020304" pitchFamily="18" charset="0"/>
                <a:ea typeface="Calibri" panose="020F0502020204030204" pitchFamily="34" charset="0"/>
              </a:rPr>
              <a:t> «Об утверждении Административного регламента Федеральной налоговой службы по предоставлению государственной услуги по бесплатному информированию ….» (далее – Административный регламент).</a:t>
            </a:r>
          </a:p>
          <a:p>
            <a:pPr indent="450215" algn="just">
              <a:lnSpc>
                <a:spcPct val="150000"/>
              </a:lnSpc>
              <a:spcAft>
                <a:spcPts val="800"/>
              </a:spcAft>
              <a:buNone/>
            </a:pPr>
            <a:r>
              <a:rPr lang="ru-RU" sz="1600" kern="100" dirty="0">
                <a:effectLst/>
                <a:latin typeface="Times New Roman" panose="02020603050405020304" pitchFamily="18" charset="0"/>
                <a:ea typeface="Calibri" panose="020F0502020204030204" pitchFamily="34" charset="0"/>
                <a:cs typeface="Times New Roman" panose="02020603050405020304" pitchFamily="18" charset="0"/>
              </a:rPr>
              <a:t>В соответствии с пунктом 28 Административного регламента основаниями для отказа в приеме налоговой декларации (расчета) являются: 1) отсутствие документов, удостоверяющих личность физического лица, или отказ физического лица предъявить должностному лицу, предоставляющему государственную услугу, такие документы в случае представления налоговой декларации (расчета) непосредственно этим лицом;</a:t>
            </a:r>
          </a:p>
          <a:p>
            <a:pPr indent="450215" algn="just">
              <a:lnSpc>
                <a:spcPct val="150000"/>
              </a:lnSpc>
              <a:spcAft>
                <a:spcPts val="800"/>
              </a:spcAft>
              <a:buNone/>
            </a:pPr>
            <a:r>
              <a:rPr lang="ru-RU" sz="1600" kern="100" dirty="0">
                <a:effectLst/>
                <a:latin typeface="Times New Roman" panose="02020603050405020304" pitchFamily="18" charset="0"/>
                <a:ea typeface="Calibri" panose="020F0502020204030204" pitchFamily="34" charset="0"/>
                <a:cs typeface="Times New Roman" panose="02020603050405020304" pitchFamily="18" charset="0"/>
              </a:rPr>
              <a:t>Основанием для принятия налоговой декларации является подача налоговой декларации по установленной форме; наличие подписи уполномоченного лица на декларации, в случае подачи налоговой декларации посредством ТКС – наличие сертификата ЭЦП, зарегистрированной налоговом органом.</a:t>
            </a:r>
          </a:p>
        </p:txBody>
      </p:sp>
    </p:spTree>
    <p:extLst>
      <p:ext uri="{BB962C8B-B14F-4D97-AF65-F5344CB8AC3E}">
        <p14:creationId xmlns:p14="http://schemas.microsoft.com/office/powerpoint/2010/main" val="2811882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8C0654-3D10-03A6-DF4B-0B46BDB347A5}"/>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A047B69E-7824-FAAE-1FF2-91C3D09BF9C1}"/>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Нулевые декларации по НДС через уполномоченного представителя</a:t>
            </a:r>
          </a:p>
        </p:txBody>
      </p:sp>
      <p:sp>
        <p:nvSpPr>
          <p:cNvPr id="3" name="Объект 2">
            <a:extLst>
              <a:ext uri="{FF2B5EF4-FFF2-40B4-BE49-F238E27FC236}">
                <a16:creationId xmlns:a16="http://schemas.microsoft.com/office/drawing/2014/main" id="{2CD57008-68B3-ECF9-A54A-49B8216ED78A}"/>
              </a:ext>
            </a:extLst>
          </p:cNvPr>
          <p:cNvSpPr>
            <a:spLocks noGrp="1"/>
          </p:cNvSpPr>
          <p:nvPr>
            <p:ph idx="1"/>
          </p:nvPr>
        </p:nvSpPr>
        <p:spPr/>
        <p:txBody>
          <a:bodyPr/>
          <a:lstStyle/>
          <a:p>
            <a:pPr marL="0" indent="0" algn="just">
              <a:buNone/>
            </a:pPr>
            <a:r>
              <a:rPr lang="ru-RU" sz="2000" dirty="0">
                <a:latin typeface="Times New Roman" panose="02020603050405020304" pitchFamily="18" charset="0"/>
                <a:cs typeface="Times New Roman" panose="02020603050405020304" pitchFamily="18" charset="0"/>
              </a:rPr>
              <a:t>	</a:t>
            </a:r>
            <a:endParaRPr lang="ru-RU" dirty="0"/>
          </a:p>
        </p:txBody>
      </p:sp>
      <p:sp>
        <p:nvSpPr>
          <p:cNvPr id="8" name="Текст 1">
            <a:extLst>
              <a:ext uri="{FF2B5EF4-FFF2-40B4-BE49-F238E27FC236}">
                <a16:creationId xmlns:a16="http://schemas.microsoft.com/office/drawing/2014/main" id="{0E6BE872-5FE1-9607-1AE1-D5556240B1CD}"/>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885E0F24-59CA-47D5-0269-0BF29B018500}"/>
              </a:ext>
            </a:extLst>
          </p:cNvPr>
          <p:cNvSpPr txBox="1"/>
          <p:nvPr/>
        </p:nvSpPr>
        <p:spPr>
          <a:xfrm>
            <a:off x="503435" y="980660"/>
            <a:ext cx="8137129" cy="5532092"/>
          </a:xfrm>
          <a:prstGeom prst="rect">
            <a:avLst/>
          </a:prstGeom>
          <a:noFill/>
        </p:spPr>
        <p:txBody>
          <a:bodyPr wrap="square">
            <a:spAutoFit/>
          </a:bodyPr>
          <a:lstStyle/>
          <a:p>
            <a:pPr indent="450215" algn="just">
              <a:lnSpc>
                <a:spcPct val="150000"/>
              </a:lnSpc>
              <a:spcAft>
                <a:spcPts val="800"/>
              </a:spcAft>
              <a:buNone/>
            </a:pPr>
            <a:r>
              <a:rPr lang="ru-RU" sz="1400" dirty="0">
                <a:effectLst/>
                <a:latin typeface="Times New Roman" panose="02020603050405020304" pitchFamily="18" charset="0"/>
                <a:ea typeface="Calibri" panose="020F0502020204030204" pitchFamily="34" charset="0"/>
              </a:rPr>
              <a:t>правила приема налоговых деклараций установлены </a:t>
            </a:r>
            <a:r>
              <a:rPr lang="ru-RU" sz="1400" b="1" dirty="0">
                <a:effectLst/>
                <a:latin typeface="Times New Roman" panose="02020603050405020304" pitchFamily="18" charset="0"/>
                <a:ea typeface="Calibri" panose="020F0502020204030204" pitchFamily="34" charset="0"/>
              </a:rPr>
              <a:t>пунктами 186-193 Приказа Минфина России от 02.07.2012 № 99н</a:t>
            </a:r>
            <a:r>
              <a:rPr lang="ru-RU" sz="1400" dirty="0">
                <a:effectLst/>
                <a:latin typeface="Times New Roman" panose="02020603050405020304" pitchFamily="18" charset="0"/>
                <a:ea typeface="Calibri" panose="020F0502020204030204" pitchFamily="34" charset="0"/>
              </a:rPr>
              <a:t> «Об утверждении Административного регламента Федеральной налоговой службы по предоставлению государственной услуги по бесплатному информированию ….» (далее – Административный регламент).</a:t>
            </a:r>
          </a:p>
          <a:p>
            <a:pPr indent="450215" algn="just">
              <a:lnSpc>
                <a:spcPct val="150000"/>
              </a:lnSpc>
              <a:spcAft>
                <a:spcPts val="800"/>
              </a:spcAft>
              <a:buNone/>
            </a:pPr>
            <a:r>
              <a:rPr lang="ru-RU" sz="1400" b="1" kern="100" dirty="0">
                <a:effectLst/>
                <a:latin typeface="Times New Roman" panose="02020603050405020304" pitchFamily="18" charset="0"/>
                <a:ea typeface="Calibri" panose="020F0502020204030204" pitchFamily="34" charset="0"/>
                <a:cs typeface="Times New Roman" panose="02020603050405020304" pitchFamily="18" charset="0"/>
              </a:rPr>
              <a:t>В соответствии с пунктом 28 Административного регламента </a:t>
            </a:r>
            <a:r>
              <a:rPr lang="ru-RU" sz="1400" kern="100" dirty="0">
                <a:effectLst/>
                <a:latin typeface="Times New Roman" panose="02020603050405020304" pitchFamily="18" charset="0"/>
                <a:ea typeface="Calibri" panose="020F0502020204030204" pitchFamily="34" charset="0"/>
                <a:cs typeface="Times New Roman" panose="02020603050405020304" pitchFamily="18" charset="0"/>
              </a:rPr>
              <a:t>основаниями для отказа в приеме налоговой декларации (расчета) являются: 1) отсутствие документов, удостоверяющих личность физического лица, или отказ физического лица предъявить должностному лицу, предоставляющему государственную услугу, такие документы в случае представления налоговой декларации (расчета) непосредственно этим лицом;</a:t>
            </a:r>
          </a:p>
          <a:p>
            <a:pPr marL="0" marR="0" lvl="0" indent="450215" algn="just" defTabSz="914400" rtl="0" eaLnBrk="1" fontAlgn="auto" latinLnBrk="0" hangingPunct="1">
              <a:lnSpc>
                <a:spcPct val="150000"/>
              </a:lnSpc>
              <a:spcBef>
                <a:spcPts val="0"/>
              </a:spcBef>
              <a:spcAft>
                <a:spcPts val="800"/>
              </a:spcAft>
              <a:buClrTx/>
              <a:buSzTx/>
              <a:buFontTx/>
              <a:buNone/>
              <a:tabLst/>
              <a:defRPr/>
            </a:pPr>
            <a:r>
              <a:rPr kumimoji="0" lang="ru-RU" sz="1400" b="0" i="0" u="none" strike="noStrike" kern="12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mn-cs"/>
              </a:rPr>
              <a:t>… должностное лицо, ответственное за предоставление государственной услуги, информирует заявителя о том, что налоговая декларация (расчет) не принята, с указанием причины в устной форме (если налоговая декларация (расчет) представлена заявителем непосредственно), </a:t>
            </a:r>
            <a:endParaRPr kumimoji="0" lang="ru-RU" sz="1400" b="0" i="0" u="none" strike="noStrike" kern="100" cap="none" spc="0" normalizeH="0" baseline="0" noProof="0" dirty="0">
              <a:ln>
                <a:noFill/>
              </a:ln>
              <a:solidFill>
                <a:prstClr val="black"/>
              </a:solidFill>
              <a:effectLst/>
              <a:uLnTx/>
              <a:uFillTx/>
              <a:latin typeface="Times New Roman" panose="02020603050405020304" pitchFamily="18" charset="0"/>
              <a:ea typeface="Calibri" panose="020F0502020204030204" pitchFamily="34" charset="0"/>
              <a:cs typeface="Times New Roman" panose="02020603050405020304" pitchFamily="18" charset="0"/>
            </a:endParaRPr>
          </a:p>
          <a:p>
            <a:pPr indent="450215" algn="just">
              <a:lnSpc>
                <a:spcPct val="150000"/>
              </a:lnSpc>
              <a:spcAft>
                <a:spcPts val="800"/>
              </a:spcAft>
              <a:buNone/>
            </a:pPr>
            <a:r>
              <a:rPr lang="ru-RU" sz="1400" kern="100" dirty="0">
                <a:effectLst/>
                <a:latin typeface="Times New Roman" panose="02020603050405020304" pitchFamily="18" charset="0"/>
                <a:ea typeface="Calibri" panose="020F0502020204030204" pitchFamily="34" charset="0"/>
                <a:cs typeface="Times New Roman" panose="02020603050405020304" pitchFamily="18" charset="0"/>
              </a:rPr>
              <a:t>Основанием для принятия налоговой декларации является подача налоговой декларации по установленной форме; наличие подписи уполномоченного лица на декларации, в случае подачи налоговой декларации посредством ТКС – наличие сертификата ЭЦП, зарегистрированной налоговом органом.</a:t>
            </a:r>
          </a:p>
        </p:txBody>
      </p:sp>
    </p:spTree>
    <p:extLst>
      <p:ext uri="{BB962C8B-B14F-4D97-AF65-F5344CB8AC3E}">
        <p14:creationId xmlns:p14="http://schemas.microsoft.com/office/powerpoint/2010/main" val="2552306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B68DED-64BC-132C-59FF-2FC764DD02DA}"/>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83AFC6A9-F4C4-DD2E-0A23-062FF1999B73}"/>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Нулевые декларации по НДС через уполномоченного представителя</a:t>
            </a:r>
          </a:p>
        </p:txBody>
      </p:sp>
      <p:sp>
        <p:nvSpPr>
          <p:cNvPr id="3" name="Объект 2">
            <a:extLst>
              <a:ext uri="{FF2B5EF4-FFF2-40B4-BE49-F238E27FC236}">
                <a16:creationId xmlns:a16="http://schemas.microsoft.com/office/drawing/2014/main" id="{FE9C3554-1DB9-E883-F746-0D38FA27482F}"/>
              </a:ext>
            </a:extLst>
          </p:cNvPr>
          <p:cNvSpPr>
            <a:spLocks noGrp="1"/>
          </p:cNvSpPr>
          <p:nvPr>
            <p:ph idx="1"/>
          </p:nvPr>
        </p:nvSpPr>
        <p:spPr/>
        <p:txBody>
          <a:bodyPr/>
          <a:lstStyle/>
          <a:p>
            <a:pPr marL="0" indent="0" algn="just">
              <a:buNone/>
            </a:pPr>
            <a:r>
              <a:rPr lang="ru-RU" sz="2000" dirty="0">
                <a:latin typeface="Times New Roman" panose="02020603050405020304" pitchFamily="18" charset="0"/>
                <a:cs typeface="Times New Roman" panose="02020603050405020304" pitchFamily="18" charset="0"/>
              </a:rPr>
              <a:t>	</a:t>
            </a:r>
            <a:endParaRPr lang="ru-RU" dirty="0"/>
          </a:p>
        </p:txBody>
      </p:sp>
      <p:sp>
        <p:nvSpPr>
          <p:cNvPr id="8" name="Текст 1">
            <a:extLst>
              <a:ext uri="{FF2B5EF4-FFF2-40B4-BE49-F238E27FC236}">
                <a16:creationId xmlns:a16="http://schemas.microsoft.com/office/drawing/2014/main" id="{5ED6CC3A-5F18-78AD-5C22-7B47C4EE763F}"/>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ru-RU" sz="1800" b="1" dirty="0">
                <a:effectLst/>
                <a:latin typeface="Times New Roman" panose="02020603050405020304" pitchFamily="18" charset="0"/>
                <a:ea typeface="Calibri" panose="020F0502020204030204" pitchFamily="34" charset="0"/>
              </a:rPr>
              <a:t>Пункт 5.1 статьи 23 НК РФ</a:t>
            </a: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lang="ru-RU" sz="1800" dirty="0">
                <a:effectLst/>
                <a:latin typeface="Times New Roman" panose="02020603050405020304" pitchFamily="18" charset="0"/>
                <a:ea typeface="Calibri" panose="020F0502020204030204" pitchFamily="34" charset="0"/>
              </a:rPr>
              <a:t>В случае, если получение от налогового органа документов осуществляется </a:t>
            </a:r>
            <a:r>
              <a:rPr lang="ru-RU" sz="1800" b="1" dirty="0">
                <a:effectLst/>
                <a:latin typeface="Times New Roman" panose="02020603050405020304" pitchFamily="18" charset="0"/>
                <a:ea typeface="Calibri" panose="020F0502020204030204" pitchFamily="34" charset="0"/>
              </a:rPr>
              <a:t>через уполномоченного представителя лица</a:t>
            </a:r>
            <a:r>
              <a:rPr lang="ru-RU" sz="1800" dirty="0">
                <a:effectLst/>
                <a:latin typeface="Times New Roman" panose="02020603050405020304" pitchFamily="18" charset="0"/>
                <a:ea typeface="Calibri" panose="020F0502020204030204" pitchFamily="34" charset="0"/>
              </a:rPr>
              <a:t>, на которое возложена обязанность, предусмотренная абзацем первым настоящего пункта, такая обязанность считается исполненной при наличии в указанном налоговом органе </a:t>
            </a:r>
            <a:r>
              <a:rPr lang="ru-RU" sz="1800" b="1" dirty="0">
                <a:effectLst/>
                <a:latin typeface="Times New Roman" panose="02020603050405020304" pitchFamily="18" charset="0"/>
                <a:ea typeface="Calibri" panose="020F0502020204030204" pitchFamily="34" charset="0"/>
              </a:rPr>
              <a:t>также документов, подтверждающих полномочия уполномоченного представителя лица - владельца указанного квалифицированного сертификата ключа проверки электронной подписи на получение документов от указанного налогового органа</a:t>
            </a:r>
            <a:r>
              <a:rPr lang="ru-RU" sz="1800" dirty="0">
                <a:effectLst/>
                <a:latin typeface="Times New Roman" panose="02020603050405020304" pitchFamily="18" charset="0"/>
                <a:ea typeface="Calibri" panose="020F0502020204030204" pitchFamily="34" charset="0"/>
              </a:rPr>
              <a:t>. </a:t>
            </a:r>
          </a:p>
        </p:txBody>
      </p:sp>
    </p:spTree>
    <p:extLst>
      <p:ext uri="{BB962C8B-B14F-4D97-AF65-F5344CB8AC3E}">
        <p14:creationId xmlns:p14="http://schemas.microsoft.com/office/powerpoint/2010/main" val="367934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309387-AC0A-E103-6207-8509A64EF2F9}"/>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FEA11DAB-76FE-8CFE-9813-8B0EB4CFCB87}"/>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Нулевые декларации по НДС через уполномоченного представителя</a:t>
            </a:r>
          </a:p>
        </p:txBody>
      </p:sp>
      <p:sp>
        <p:nvSpPr>
          <p:cNvPr id="3" name="Объект 2">
            <a:extLst>
              <a:ext uri="{FF2B5EF4-FFF2-40B4-BE49-F238E27FC236}">
                <a16:creationId xmlns:a16="http://schemas.microsoft.com/office/drawing/2014/main" id="{20B46FB8-9729-BFE7-B817-C951F2F45EA4}"/>
              </a:ext>
            </a:extLst>
          </p:cNvPr>
          <p:cNvSpPr>
            <a:spLocks noGrp="1"/>
          </p:cNvSpPr>
          <p:nvPr>
            <p:ph idx="1"/>
          </p:nvPr>
        </p:nvSpPr>
        <p:spPr/>
        <p:txBody>
          <a:bodyPr/>
          <a:lstStyle/>
          <a:p>
            <a:pPr marL="0" indent="0" algn="just">
              <a:buNone/>
            </a:pPr>
            <a:r>
              <a:rPr lang="ru-RU" sz="2000" dirty="0">
                <a:latin typeface="Times New Roman" panose="02020603050405020304" pitchFamily="18" charset="0"/>
                <a:cs typeface="Times New Roman" panose="02020603050405020304" pitchFamily="18" charset="0"/>
              </a:rPr>
              <a:t>	</a:t>
            </a:r>
            <a:endParaRPr lang="ru-RU" dirty="0"/>
          </a:p>
        </p:txBody>
      </p:sp>
      <p:sp>
        <p:nvSpPr>
          <p:cNvPr id="8" name="Текст 1">
            <a:extLst>
              <a:ext uri="{FF2B5EF4-FFF2-40B4-BE49-F238E27FC236}">
                <a16:creationId xmlns:a16="http://schemas.microsoft.com/office/drawing/2014/main" id="{EC47EBFA-565E-1AC3-D840-838EA5F04F5B}"/>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ru-RU" sz="1800" b="1" dirty="0">
                <a:effectLst/>
                <a:latin typeface="Times New Roman" panose="02020603050405020304" pitchFamily="18" charset="0"/>
                <a:ea typeface="Calibri" panose="020F0502020204030204" pitchFamily="34" charset="0"/>
              </a:rPr>
              <a:t>Пункт 5.1 статьи 23 НК РФ</a:t>
            </a: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lang="ru-RU" dirty="0">
                <a:effectLst/>
                <a:latin typeface="Times New Roman" panose="02020603050405020304" pitchFamily="18" charset="0"/>
                <a:ea typeface="Calibri" panose="020F0502020204030204" pitchFamily="34" charset="0"/>
              </a:rPr>
              <a:t>При этом, если уполномоченным представителем лица является юридическое лицо, такая обязанность считается исполненной при наличии в указанном налоговом органе </a:t>
            </a:r>
            <a:r>
              <a:rPr lang="ru-RU" b="1" dirty="0">
                <a:effectLst/>
                <a:latin typeface="Times New Roman" panose="02020603050405020304" pitchFamily="18" charset="0"/>
                <a:ea typeface="Calibri" panose="020F0502020204030204" pitchFamily="34" charset="0"/>
              </a:rPr>
              <a:t>также документов, подтверждающих полномочия физического лица - владельца указанного сертификата ключа проверки электронной подписи на получение документов от указанного</a:t>
            </a:r>
            <a:r>
              <a:rPr lang="ru-RU" dirty="0">
                <a:effectLst/>
                <a:latin typeface="Times New Roman" panose="02020603050405020304" pitchFamily="18" charset="0"/>
                <a:ea typeface="Calibri" panose="020F0502020204030204" pitchFamily="34" charset="0"/>
              </a:rPr>
              <a:t> налогового органа (за исключением случаев, если физическое лицо является законным представителем такого юридического лица). Документы, подтверждающие полномочия указанных в настоящем пункте уполномоченных представителей, должны быть представлены в налоговый орган лицом лично или через представителя либо направлены в налоговый орган в электронной форме в виде электронных образов документов (документов на бумажном носителе, преобразованных в электронную форму путем сканирования с сохранением их реквизитов) через оператора электронного документооборота не позднее трех дней со дня предоставления уполномоченному представителю соответствующих полномочий. </a:t>
            </a:r>
            <a:endParaRPr lang="ru-RU" b="1" dirty="0">
              <a:latin typeface="Times New Roman" panose="02020603050405020304" pitchFamily="18" charset="0"/>
              <a:ea typeface="Calibri" panose="020F0502020204030204" pitchFamily="34"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ru-RU" sz="1800" dirty="0">
                <a:effectLst/>
                <a:latin typeface="Times New Roman" panose="02020603050405020304" pitchFamily="18" charset="0"/>
                <a:ea typeface="Calibri" panose="020F0502020204030204" pitchFamily="34" charset="0"/>
              </a:rPr>
              <a:t> </a:t>
            </a:r>
            <a:endPar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653704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D05DA8-9A74-2BD3-37BD-51173B230E27}"/>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E35D29D5-EBFF-06F7-7277-6B46FBC7D785}"/>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Нулевые декларации по НДС через уполномоченного представителя</a:t>
            </a:r>
          </a:p>
        </p:txBody>
      </p:sp>
      <p:sp>
        <p:nvSpPr>
          <p:cNvPr id="3" name="Объект 2">
            <a:extLst>
              <a:ext uri="{FF2B5EF4-FFF2-40B4-BE49-F238E27FC236}">
                <a16:creationId xmlns:a16="http://schemas.microsoft.com/office/drawing/2014/main" id="{8E63FDC0-C5B8-6305-0D63-AD9A7CAB340E}"/>
              </a:ext>
            </a:extLst>
          </p:cNvPr>
          <p:cNvSpPr>
            <a:spLocks noGrp="1"/>
          </p:cNvSpPr>
          <p:nvPr>
            <p:ph idx="1"/>
          </p:nvPr>
        </p:nvSpPr>
        <p:spPr/>
        <p:txBody>
          <a:bodyPr/>
          <a:lstStyle/>
          <a:p>
            <a:pPr marL="0" indent="0" algn="just">
              <a:buNone/>
            </a:pPr>
            <a:r>
              <a:rPr lang="ru-RU" sz="2000" dirty="0">
                <a:latin typeface="Times New Roman" panose="02020603050405020304" pitchFamily="18" charset="0"/>
                <a:cs typeface="Times New Roman" panose="02020603050405020304" pitchFamily="18" charset="0"/>
              </a:rPr>
              <a:t>	</a:t>
            </a:r>
            <a:endParaRPr lang="ru-RU" dirty="0"/>
          </a:p>
        </p:txBody>
      </p:sp>
      <p:sp>
        <p:nvSpPr>
          <p:cNvPr id="8" name="Текст 1">
            <a:extLst>
              <a:ext uri="{FF2B5EF4-FFF2-40B4-BE49-F238E27FC236}">
                <a16:creationId xmlns:a16="http://schemas.microsoft.com/office/drawing/2014/main" id="{4E4E3D1C-587B-3F23-6B2D-E8FF9A33D970}"/>
              </a:ext>
            </a:extLst>
          </p:cNvPr>
          <p:cNvSpPr txBox="1">
            <a:spLocks/>
          </p:cNvSpPr>
          <p:nvPr/>
        </p:nvSpPr>
        <p:spPr>
          <a:xfrm>
            <a:off x="503435" y="90865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indent="450215" algn="just">
              <a:lnSpc>
                <a:spcPct val="150000"/>
              </a:lnSpc>
              <a:spcAft>
                <a:spcPts val="800"/>
              </a:spcAft>
              <a:buNone/>
            </a:pPr>
            <a:r>
              <a:rPr lang="ru-RU" b="1" kern="100" dirty="0">
                <a:effectLst/>
                <a:latin typeface="Times New Roman" panose="02020603050405020304" pitchFamily="18" charset="0"/>
                <a:ea typeface="Calibri" panose="020F0502020204030204" pitchFamily="34" charset="0"/>
                <a:cs typeface="Times New Roman" panose="02020603050405020304" pitchFamily="18" charset="0"/>
              </a:rPr>
              <a:t>Таким образом, для осуществления взаимодействия налогоплательщика с налоговым органом через уполномоченного представителя, доверенность, подтверждающая полномочия представителя, либо ее надлежащим образом заверенная копия, должна быть предоставлена налогоплательщиком в налоговый орган на бумажном носителе, а в случае направления сканированного образа доверенности по ТКС, должна быть заверена электронной подписью доверителя,</a:t>
            </a:r>
            <a:r>
              <a:rPr lang="ru-RU" kern="100" dirty="0">
                <a:effectLst/>
                <a:latin typeface="Times New Roman" panose="02020603050405020304" pitchFamily="18" charset="0"/>
                <a:ea typeface="Calibri" panose="020F0502020204030204" pitchFamily="34" charset="0"/>
                <a:cs typeface="Times New Roman" panose="02020603050405020304" pitchFamily="18" charset="0"/>
              </a:rPr>
              <a:t> что также следует </a:t>
            </a:r>
            <a:r>
              <a:rPr lang="ru-RU" b="1" kern="100" dirty="0">
                <a:effectLst/>
                <a:latin typeface="Times New Roman" panose="02020603050405020304" pitchFamily="18" charset="0"/>
                <a:ea typeface="Calibri" panose="020F0502020204030204" pitchFamily="34" charset="0"/>
                <a:cs typeface="Times New Roman" panose="02020603050405020304" pitchFamily="18" charset="0"/>
              </a:rPr>
              <a:t>из письма ФНС России от 07.08.2017 №АС-4-6/15495@.</a:t>
            </a:r>
            <a:endParaRPr lang="ru-RU" kern="100" dirty="0">
              <a:effectLst/>
              <a:latin typeface="Times New Roman" panose="02020603050405020304" pitchFamily="18" charset="0"/>
              <a:ea typeface="Calibri" panose="020F0502020204030204" pitchFamily="34" charset="0"/>
              <a:cs typeface="Times New Roman" panose="02020603050405020304" pitchFamily="18" charset="0"/>
            </a:endParaRPr>
          </a:p>
          <a:p>
            <a:pPr indent="450215" algn="just">
              <a:lnSpc>
                <a:spcPct val="150000"/>
              </a:lnSpc>
              <a:spcBef>
                <a:spcPts val="0"/>
              </a:spcBef>
              <a:buNone/>
            </a:pPr>
            <a:r>
              <a:rPr lang="ru-RU" kern="100" dirty="0">
                <a:effectLst/>
                <a:latin typeface="Times New Roman" panose="02020603050405020304" pitchFamily="18" charset="0"/>
                <a:ea typeface="Calibri" panose="020F0502020204030204" pitchFamily="34" charset="0"/>
                <a:cs typeface="Times New Roman" panose="02020603050405020304" pitchFamily="18" charset="0"/>
              </a:rPr>
              <a:t>Налоговые органы должны доказать, что доверенность, представленная при подаче спорных налоговых деклараций была заверена электронной подписью доверителя, </a:t>
            </a:r>
            <a:r>
              <a:rPr lang="ru-RU" b="1" kern="100" dirty="0">
                <a:effectLst/>
                <a:latin typeface="Times New Roman" panose="02020603050405020304" pitchFamily="18" charset="0"/>
                <a:ea typeface="Calibri" panose="020F0502020204030204" pitchFamily="34" charset="0"/>
                <a:cs typeface="Times New Roman" panose="02020603050405020304" pitchFamily="18" charset="0"/>
              </a:rPr>
              <a:t>а также наличие полномочий представителя по доверенности</a:t>
            </a:r>
            <a:r>
              <a:rPr lang="ru-RU" kern="100" dirty="0">
                <a:effectLst/>
                <a:latin typeface="Times New Roman" panose="02020603050405020304" pitchFamily="18" charset="0"/>
                <a:ea typeface="Calibri" panose="020F0502020204030204" pitchFamily="34" charset="0"/>
                <a:cs typeface="Times New Roman" panose="02020603050405020304" pitchFamily="18" charset="0"/>
              </a:rPr>
              <a:t> на подачу спорных деклараций.</a:t>
            </a:r>
          </a:p>
          <a:p>
            <a:pPr indent="450215" algn="just">
              <a:lnSpc>
                <a:spcPct val="100000"/>
              </a:lnSpc>
              <a:spcBef>
                <a:spcPts val="0"/>
              </a:spcBef>
              <a:buNone/>
            </a:pPr>
            <a:r>
              <a:rPr lang="ru-RU" kern="100" dirty="0">
                <a:effectLst/>
                <a:latin typeface="Times New Roman" panose="02020603050405020304" pitchFamily="18" charset="0"/>
                <a:ea typeface="Calibri" panose="020F0502020204030204" pitchFamily="34" charset="0"/>
                <a:cs typeface="Times New Roman" panose="02020603050405020304" pitchFamily="18" charset="0"/>
              </a:rPr>
              <a:t>Также налоговый орган вправе обратиться к нотариусу для обеспечения доказательств в порядке, предусмотренном </a:t>
            </a:r>
            <a:r>
              <a:rPr lang="ru-RU" b="1" kern="100" dirty="0">
                <a:effectLst/>
                <a:latin typeface="Times New Roman" panose="02020603050405020304" pitchFamily="18" charset="0"/>
                <a:ea typeface="Calibri" panose="020F0502020204030204" pitchFamily="34" charset="0"/>
                <a:cs typeface="Times New Roman" panose="02020603050405020304" pitchFamily="18" charset="0"/>
              </a:rPr>
              <a:t>главой ХХ Основ законодательства Российской Федерации о нотариате от 11.02.1993</a:t>
            </a:r>
            <a:r>
              <a:rPr lang="ru-RU" kern="100" dirty="0">
                <a:effectLst/>
                <a:latin typeface="Times New Roman" panose="02020603050405020304" pitchFamily="18" charset="0"/>
                <a:ea typeface="Calibri" panose="020F0502020204030204" pitchFamily="34" charset="0"/>
                <a:cs typeface="Times New Roman" panose="02020603050405020304" pitchFamily="18" charset="0"/>
              </a:rPr>
              <a:t>, или иным допустимым образом </a:t>
            </a:r>
            <a:r>
              <a:rPr lang="ru-RU" b="1" kern="100" dirty="0">
                <a:effectLst/>
                <a:latin typeface="Times New Roman" panose="02020603050405020304" pitchFamily="18" charset="0"/>
                <a:ea typeface="Calibri" panose="020F0502020204030204" pitchFamily="34" charset="0"/>
                <a:cs typeface="Times New Roman" panose="02020603050405020304" pitchFamily="18" charset="0"/>
              </a:rPr>
              <a:t>зафиксировать содержание доверенности и ее надлежащее заверение.</a:t>
            </a:r>
            <a:endParaRPr lang="ru-RU" kern="100" dirty="0">
              <a:effectLst/>
              <a:latin typeface="Times New Roman" panose="02020603050405020304" pitchFamily="18" charset="0"/>
              <a:ea typeface="Calibri" panose="020F0502020204030204" pitchFamily="34" charset="0"/>
              <a:cs typeface="Times New Rom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ru-RU" dirty="0">
                <a:effectLst/>
                <a:latin typeface="Times New Roman" panose="02020603050405020304" pitchFamily="18" charset="0"/>
                <a:ea typeface="Calibri" panose="020F0502020204030204" pitchFamily="34" charset="0"/>
              </a:rPr>
              <a:t> </a:t>
            </a:r>
            <a:endParaRPr kumimoji="0" lang="ru-RU"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218262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8B3F45-D73F-48CA-E3FF-CA7879690F95}"/>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25172DE3-D405-5A8D-75BA-C44FEF665577}"/>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Уведомление</a:t>
            </a:r>
          </a:p>
        </p:txBody>
      </p:sp>
      <p:sp>
        <p:nvSpPr>
          <p:cNvPr id="8" name="Текст 1">
            <a:extLst>
              <a:ext uri="{FF2B5EF4-FFF2-40B4-BE49-F238E27FC236}">
                <a16:creationId xmlns:a16="http://schemas.microsoft.com/office/drawing/2014/main" id="{0A6CDEC0-F60A-E563-47D3-0563D1A4716F}"/>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ru-RU" sz="1800" b="1" dirty="0">
                <a:solidFill>
                  <a:sysClr val="windowText" lastClr="000000"/>
                </a:solidFill>
                <a:latin typeface="Times New Roman" panose="02020603050405020304" pitchFamily="18" charset="0"/>
                <a:cs typeface="Times New Roman" panose="02020603050405020304" pitchFamily="18" charset="0"/>
              </a:rPr>
              <a:t>Причина вызова:</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1" i="1"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для дачи пояснений по вопросу:  </a:t>
            </a: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«иное».</a:t>
            </a: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А именно – «для дачи пояснений по вопросам исчисления и уплаты налога на добавленную стоимость, отражения в налоговом учете по налогу на добавленную стоимость за 2022г, 2023, 2024г.. хозяйственных операций с контрагентами, заявленными в декларации по НДС, представленной налогоплательщиком»:</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59930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AE8F0E-FAFF-7880-6436-1CDAEFA819B1}"/>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B19E47A9-7ED7-626C-ED4D-E4D230EC2726}"/>
              </a:ext>
            </a:extLst>
          </p:cNvPr>
          <p:cNvSpPr>
            <a:spLocks noGrp="1"/>
          </p:cNvSpPr>
          <p:nvPr>
            <p:ph type="title"/>
          </p:nvPr>
        </p:nvSpPr>
        <p:spPr>
          <a:xfrm>
            <a:off x="179999" y="152545"/>
            <a:ext cx="8784000" cy="792110"/>
          </a:xfrm>
        </p:spPr>
        <p:txBody>
          <a:bodyPr>
            <a:normAutofit/>
          </a:bodyPr>
          <a:lstStyle/>
          <a:p>
            <a:r>
              <a:rPr lang="ru-RU" sz="2000" b="1" i="1" dirty="0">
                <a:solidFill>
                  <a:srgbClr val="FF0000"/>
                </a:solidFill>
              </a:rPr>
              <a:t>Аннулированные декларации контрагентов 3-го и последующих звеньев</a:t>
            </a:r>
          </a:p>
        </p:txBody>
      </p:sp>
      <p:sp>
        <p:nvSpPr>
          <p:cNvPr id="3" name="Объект 2">
            <a:extLst>
              <a:ext uri="{FF2B5EF4-FFF2-40B4-BE49-F238E27FC236}">
                <a16:creationId xmlns:a16="http://schemas.microsoft.com/office/drawing/2014/main" id="{2B6BC212-B981-E728-779A-9AAF76D3C7B2}"/>
              </a:ext>
            </a:extLst>
          </p:cNvPr>
          <p:cNvSpPr>
            <a:spLocks noGrp="1"/>
          </p:cNvSpPr>
          <p:nvPr>
            <p:ph idx="1"/>
          </p:nvPr>
        </p:nvSpPr>
        <p:spPr/>
        <p:txBody>
          <a:bodyPr/>
          <a:lstStyle/>
          <a:p>
            <a:pPr marL="0" indent="0" algn="just">
              <a:buNone/>
            </a:pPr>
            <a:r>
              <a:rPr lang="ru-RU" sz="2000" dirty="0">
                <a:latin typeface="Times New Roman" panose="02020603050405020304" pitchFamily="18" charset="0"/>
                <a:cs typeface="Times New Roman" panose="02020603050405020304" pitchFamily="18" charset="0"/>
              </a:rPr>
              <a:t>	</a:t>
            </a:r>
            <a:endParaRPr lang="ru-RU" dirty="0"/>
          </a:p>
        </p:txBody>
      </p:sp>
      <p:sp>
        <p:nvSpPr>
          <p:cNvPr id="8" name="Текст 1">
            <a:extLst>
              <a:ext uri="{FF2B5EF4-FFF2-40B4-BE49-F238E27FC236}">
                <a16:creationId xmlns:a16="http://schemas.microsoft.com/office/drawing/2014/main" id="{4266945D-58B6-404F-1FA8-EC2CB6ACB74C}"/>
              </a:ext>
            </a:extLst>
          </p:cNvPr>
          <p:cNvSpPr txBox="1">
            <a:spLocks/>
          </p:cNvSpPr>
          <p:nvPr/>
        </p:nvSpPr>
        <p:spPr>
          <a:xfrm>
            <a:off x="503434" y="83664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indent="450215" algn="just">
              <a:lnSpc>
                <a:spcPct val="100000"/>
              </a:lnSpc>
              <a:spcBef>
                <a:spcPts val="0"/>
              </a:spcBef>
              <a:buNone/>
            </a:pPr>
            <a:r>
              <a:rPr lang="ru-RU" b="1" kern="100" dirty="0">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Если </a:t>
            </a:r>
            <a:r>
              <a:rPr lang="ru-RU" sz="2400" b="1" kern="100" dirty="0">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по аннулированным декларациям НДС уплачен в бюджет и не возвращен контрагентам </a:t>
            </a:r>
            <a:r>
              <a:rPr lang="ru-RU" b="1" kern="100" dirty="0">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3-го и последующих звеньев, </a:t>
            </a:r>
            <a:r>
              <a:rPr lang="ru-RU" sz="2000" b="1" kern="100" dirty="0">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то источник для вычета НДС сформирован</a:t>
            </a:r>
            <a:r>
              <a:rPr lang="ru-RU" b="1" kern="100" dirty="0">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a:t>
            </a:r>
          </a:p>
          <a:p>
            <a:pPr indent="450215" algn="just">
              <a:lnSpc>
                <a:spcPct val="100000"/>
              </a:lnSpc>
              <a:spcBef>
                <a:spcPts val="0"/>
              </a:spcBef>
              <a:buNone/>
            </a:pPr>
            <a:r>
              <a:rPr lang="ru-RU" b="1" kern="100" dirty="0">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Основанием для аннулирования представленных налоговых деклараций по НДС служат </a:t>
            </a:r>
            <a:r>
              <a:rPr lang="ru-RU" sz="2400" b="1" kern="100" dirty="0">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формальные допросы свидетелей.</a:t>
            </a:r>
          </a:p>
          <a:p>
            <a:pPr indent="450215" algn="just">
              <a:lnSpc>
                <a:spcPct val="100000"/>
              </a:lnSpc>
              <a:spcBef>
                <a:spcPts val="0"/>
              </a:spcBef>
              <a:buNone/>
            </a:pPr>
            <a:r>
              <a:rPr lang="ru-RU" b="1" kern="100" dirty="0">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Из расчетного счета следует, что имелись поступления от свидетелей, снятие по чековой книжке лично свидетелем и др. (запросы в банковские учреждения не делают даже, если просим об этом в возражениях, при этом допы проводят)</a:t>
            </a:r>
          </a:p>
          <a:p>
            <a:pPr indent="450215" algn="just">
              <a:lnSpc>
                <a:spcPct val="100000"/>
              </a:lnSpc>
              <a:spcBef>
                <a:spcPts val="0"/>
              </a:spcBef>
              <a:buNone/>
            </a:pPr>
            <a:endParaRPr lang="ru-RU" b="1" kern="100" dirty="0">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endParaRPr>
          </a:p>
          <a:p>
            <a:pPr indent="450215" algn="just">
              <a:lnSpc>
                <a:spcPct val="100000"/>
              </a:lnSpc>
              <a:spcBef>
                <a:spcPts val="0"/>
              </a:spcBef>
              <a:buNone/>
            </a:pPr>
            <a:r>
              <a:rPr lang="ru-RU" b="1" kern="100" dirty="0">
                <a:latin typeface="Times New Roman" panose="02020603050405020304" pitchFamily="18" charset="0"/>
                <a:ea typeface="Calibri" panose="020F0502020204030204" pitchFamily="34" charset="0"/>
                <a:cs typeface="Times New Roman" panose="02020603050405020304" pitchFamily="18" charset="0"/>
              </a:rPr>
              <a:t>Данные требования выдвигает не Общество, а судебная практика (Решение АС Самарской области от 29.07.2022 года № по делу № А55-13838/2022 , Постановление АС Поволжского округа от 30.06.2016г по делу № А12-26884/2015, Постановление АС Поволжского округа от 26 июня 2017 г. по делу №А57-17335/2016, Постановление АС Поволжского округа от 7 сентября 2017 г. по делу № А57-26509/2016, Постановление АС Поволжского округа от 22 января 2018 г. по делу № А12-11347/2017, Постановление ФАС Московского округа от 25 июня 2014 г. по делу № А40-9903/13).</a:t>
            </a:r>
          </a:p>
          <a:p>
            <a:pPr indent="450215" algn="just">
              <a:lnSpc>
                <a:spcPct val="100000"/>
              </a:lnSpc>
              <a:spcBef>
                <a:spcPts val="0"/>
              </a:spcBef>
              <a:buNone/>
            </a:pPr>
            <a:endParaRPr lang="ru-RU" b="1" kern="100" dirty="0">
              <a:latin typeface="Times New Roman" panose="02020603050405020304" pitchFamily="18" charset="0"/>
              <a:ea typeface="Calibri" panose="020F0502020204030204" pitchFamily="34" charset="0"/>
              <a:cs typeface="Times New Roman" panose="02020603050405020304" pitchFamily="18" charset="0"/>
            </a:endParaRPr>
          </a:p>
          <a:p>
            <a:pPr indent="450215" algn="just">
              <a:lnSpc>
                <a:spcPct val="100000"/>
              </a:lnSpc>
              <a:spcBef>
                <a:spcPts val="0"/>
              </a:spcBef>
              <a:buNone/>
            </a:pPr>
            <a:r>
              <a:rPr lang="ru-RU" b="1" kern="100" dirty="0">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Свидетель воспользовался ст.51 Конституции РФ</a:t>
            </a:r>
            <a:r>
              <a:rPr lang="ru-RU" b="1" kern="100" dirty="0">
                <a:effectLst/>
                <a:latin typeface="Times New Roman" panose="02020603050405020304" pitchFamily="18" charset="0"/>
                <a:ea typeface="Calibri" panose="020F0502020204030204" pitchFamily="34" charset="0"/>
                <a:cs typeface="Times New Roman" panose="02020603050405020304" pitchFamily="18" charset="0"/>
              </a:rPr>
              <a:t>,  (используется как аргумент номинальности директора) изучить протокол, </a:t>
            </a:r>
            <a:r>
              <a:rPr lang="ru-RU" b="1" kern="100" dirty="0">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rPr>
              <a:t>возможно вопросы касались лично свидетеля, повторялись и ответы на них были уже озвучены ранее.</a:t>
            </a:r>
          </a:p>
          <a:p>
            <a:pPr indent="450215" algn="just">
              <a:lnSpc>
                <a:spcPct val="100000"/>
              </a:lnSpc>
              <a:spcBef>
                <a:spcPts val="0"/>
              </a:spcBef>
              <a:buNone/>
            </a:pPr>
            <a:r>
              <a:rPr lang="ru-RU" sz="1800" b="1" kern="100" dirty="0">
                <a:solidFill>
                  <a:srgbClr val="FF0000"/>
                </a:solidFill>
                <a:highlight>
                  <a:srgbClr val="FFFF00"/>
                </a:highlight>
                <a:latin typeface="Times New Roman" panose="02020603050405020304" pitchFamily="18" charset="0"/>
                <a:ea typeface="Calibri" panose="020F0502020204030204" pitchFamily="34" charset="0"/>
                <a:cs typeface="Times New Roman" panose="02020603050405020304" pitchFamily="18" charset="0"/>
              </a:rPr>
              <a:t>Проверить ЕГРЮЛ на наличие сведений о недостоверности о директоре</a:t>
            </a:r>
            <a:r>
              <a:rPr lang="ru-RU" b="1" kern="100" dirty="0">
                <a:solidFill>
                  <a:srgbClr val="FF0000"/>
                </a:solidFill>
                <a:highlight>
                  <a:srgbClr val="FFFF00"/>
                </a:highlight>
                <a:latin typeface="Times New Roman" panose="02020603050405020304" pitchFamily="18" charset="0"/>
                <a:ea typeface="Calibri" panose="020F0502020204030204" pitchFamily="34" charset="0"/>
                <a:cs typeface="Times New Roman" panose="02020603050405020304" pitchFamily="18" charset="0"/>
              </a:rPr>
              <a:t>.</a:t>
            </a:r>
            <a:endParaRPr lang="ru-RU" b="1" kern="100" dirty="0">
              <a:solidFill>
                <a:srgbClr val="FF0000"/>
              </a:solidFill>
              <a:effectLst/>
              <a:highlight>
                <a:srgbClr val="FFFF00"/>
              </a:highlight>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678947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FED72C-D112-8B30-2BD7-0AC00690C6B5}"/>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648EE3AF-D3F6-2A8D-83C3-DD006DC6FD1C}"/>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Положительная арбитражная практика Западно-Сибирского округа Номинальность руководителя – какая причина признания</a:t>
            </a:r>
          </a:p>
        </p:txBody>
      </p:sp>
      <p:sp>
        <p:nvSpPr>
          <p:cNvPr id="3" name="Объект 2">
            <a:extLst>
              <a:ext uri="{FF2B5EF4-FFF2-40B4-BE49-F238E27FC236}">
                <a16:creationId xmlns:a16="http://schemas.microsoft.com/office/drawing/2014/main" id="{E2AEDBBA-FCAC-305E-A882-980671E92295}"/>
              </a:ext>
            </a:extLst>
          </p:cNvPr>
          <p:cNvSpPr>
            <a:spLocks noGrp="1"/>
          </p:cNvSpPr>
          <p:nvPr>
            <p:ph idx="1"/>
          </p:nvPr>
        </p:nvSpPr>
        <p:spPr/>
        <p:txBody>
          <a:bodyPr/>
          <a:lstStyle/>
          <a:p>
            <a:pPr marL="0" indent="0" algn="just">
              <a:buNone/>
            </a:pPr>
            <a:r>
              <a:rPr lang="ru-RU" sz="2000" dirty="0">
                <a:latin typeface="Times New Roman" panose="02020603050405020304" pitchFamily="18" charset="0"/>
                <a:cs typeface="Times New Roman" panose="02020603050405020304" pitchFamily="18" charset="0"/>
              </a:rPr>
              <a:t>	</a:t>
            </a:r>
            <a:endParaRPr lang="ru-RU" dirty="0"/>
          </a:p>
        </p:txBody>
      </p:sp>
      <p:sp>
        <p:nvSpPr>
          <p:cNvPr id="8" name="Текст 1">
            <a:extLst>
              <a:ext uri="{FF2B5EF4-FFF2-40B4-BE49-F238E27FC236}">
                <a16:creationId xmlns:a16="http://schemas.microsoft.com/office/drawing/2014/main" id="{51AF5D60-8D6F-D6F0-ED89-184060ACF101}"/>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B134E934-A5A6-16D1-5BE6-A4FAE026924B}"/>
              </a:ext>
            </a:extLst>
          </p:cNvPr>
          <p:cNvSpPr txBox="1"/>
          <p:nvPr/>
        </p:nvSpPr>
        <p:spPr>
          <a:xfrm>
            <a:off x="503435" y="980660"/>
            <a:ext cx="8137129" cy="5262979"/>
          </a:xfrm>
          <a:prstGeom prst="rect">
            <a:avLst/>
          </a:prstGeom>
          <a:noFill/>
        </p:spPr>
        <p:txBody>
          <a:bodyPr wrap="square">
            <a:spAutoFit/>
          </a:bodyPr>
          <a:lstStyle/>
          <a:p>
            <a:pPr algn="just"/>
            <a:r>
              <a:rPr lang="ru-RU" sz="1600" b="1" i="1" dirty="0">
                <a:solidFill>
                  <a:srgbClr val="FF0000"/>
                </a:solidFill>
              </a:rPr>
              <a:t>постановление Арбитражного суда Западно-Сибирского округа от 01.09.2025 № Ф04-2095/2025</a:t>
            </a:r>
          </a:p>
          <a:p>
            <a:pPr algn="just"/>
            <a:r>
              <a:rPr lang="ru-RU" sz="1600" b="1" dirty="0"/>
              <a:t>Если директор компании не встречается с налоговиками и не живет по прописке, это еще не значит, что он номинальный. Чтобы признать сведения о руководителе недостоверными, инспекторы должны найти документальные подтверждения того, что он не управляет компанией. Отказ прийти в инспекцию таким доказательством не является</a:t>
            </a:r>
            <a:r>
              <a:rPr lang="ru-RU" sz="1600" dirty="0"/>
              <a:t>.</a:t>
            </a:r>
          </a:p>
          <a:p>
            <a:pPr algn="just"/>
            <a:endParaRPr lang="ru-RU" sz="1600" dirty="0"/>
          </a:p>
          <a:p>
            <a:pPr algn="just"/>
            <a:r>
              <a:rPr lang="ru-RU" sz="1600" dirty="0"/>
              <a:t>Инспекторы усомнились в том, что директор компании действительно ей руководит, направили запрос в военкомат и получили ответ, что он не проживает по месту прописки. Налоговики несколько раз слали компании уведомления, чтобы директор явился к ним лично. Руководитель корреспонденцию получал и общался с инспекторами через личный кабинет налогоплательщика, но в инспекцию не пришел. Тогда налоговики внесли в ЕГРЮЛ сведения о недостоверности.</a:t>
            </a:r>
          </a:p>
          <a:p>
            <a:pPr algn="just"/>
            <a:endParaRPr lang="ru-RU" sz="1600" dirty="0"/>
          </a:p>
          <a:p>
            <a:pPr algn="just"/>
            <a:r>
              <a:rPr lang="ru-RU" sz="1600" b="1" dirty="0">
                <a:solidFill>
                  <a:srgbClr val="FF0000"/>
                </a:solidFill>
                <a:highlight>
                  <a:srgbClr val="FFFF00"/>
                </a:highlight>
              </a:rPr>
              <a:t>Компания обжаловала действия инспекторов в суде, и арбитры встали на ее сторону</a:t>
            </a:r>
            <a:r>
              <a:rPr lang="ru-RU" sz="1600" dirty="0"/>
              <a:t>. Руководитель подписывал и представлял налоговую и бухгалтерскую отчетность, отвечал на запросы, направлял в инспекцию жалобы. Это доказывает, что он на самом деле выполняет свои обязанности. </a:t>
            </a:r>
            <a:r>
              <a:rPr lang="ru-RU" sz="1600" b="1" dirty="0">
                <a:solidFill>
                  <a:srgbClr val="FF0000"/>
                </a:solidFill>
                <a:highlight>
                  <a:srgbClr val="FFFF00"/>
                </a:highlight>
              </a:rPr>
              <a:t>А если он не явился в инспекцию для дачи пояснений, это не значит, что он злоупотребляет своим правом, и не дает повода вносить в реестр сведения о недостоверности.</a:t>
            </a:r>
          </a:p>
        </p:txBody>
      </p:sp>
    </p:spTree>
    <p:extLst>
      <p:ext uri="{BB962C8B-B14F-4D97-AF65-F5344CB8AC3E}">
        <p14:creationId xmlns:p14="http://schemas.microsoft.com/office/powerpoint/2010/main" val="1868523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638DE4-4516-3B2A-E842-3B41F9F63368}"/>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BE6DDB56-0DF5-C337-1E60-52B3D24F9E16}"/>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Аннулированные декларации контрагентов 3-го и последующих звеньев</a:t>
            </a:r>
          </a:p>
        </p:txBody>
      </p:sp>
      <p:sp>
        <p:nvSpPr>
          <p:cNvPr id="3" name="Объект 2">
            <a:extLst>
              <a:ext uri="{FF2B5EF4-FFF2-40B4-BE49-F238E27FC236}">
                <a16:creationId xmlns:a16="http://schemas.microsoft.com/office/drawing/2014/main" id="{4E8A92E4-A8C0-D9DB-4AF0-0B5ABC7E848D}"/>
              </a:ext>
            </a:extLst>
          </p:cNvPr>
          <p:cNvSpPr>
            <a:spLocks noGrp="1"/>
          </p:cNvSpPr>
          <p:nvPr>
            <p:ph idx="1"/>
          </p:nvPr>
        </p:nvSpPr>
        <p:spPr/>
        <p:txBody>
          <a:bodyPr/>
          <a:lstStyle/>
          <a:p>
            <a:pPr marL="0" indent="0" algn="just">
              <a:buNone/>
            </a:pPr>
            <a:r>
              <a:rPr lang="ru-RU" sz="2000" dirty="0">
                <a:latin typeface="Times New Roman" panose="02020603050405020304" pitchFamily="18" charset="0"/>
                <a:cs typeface="Times New Roman" panose="02020603050405020304" pitchFamily="18" charset="0"/>
              </a:rPr>
              <a:t>	</a:t>
            </a:r>
            <a:endParaRPr lang="ru-RU" dirty="0"/>
          </a:p>
        </p:txBody>
      </p:sp>
      <p:sp>
        <p:nvSpPr>
          <p:cNvPr id="8" name="Текст 1">
            <a:extLst>
              <a:ext uri="{FF2B5EF4-FFF2-40B4-BE49-F238E27FC236}">
                <a16:creationId xmlns:a16="http://schemas.microsoft.com/office/drawing/2014/main" id="{A1A50D69-C5E5-F9CB-CDE3-D053D50DC7E6}"/>
              </a:ext>
            </a:extLst>
          </p:cNvPr>
          <p:cNvSpPr txBox="1">
            <a:spLocks/>
          </p:cNvSpPr>
          <p:nvPr/>
        </p:nvSpPr>
        <p:spPr>
          <a:xfrm>
            <a:off x="503435" y="105267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indent="450215" algn="just">
              <a:lnSpc>
                <a:spcPct val="150000"/>
              </a:lnSpc>
              <a:spcBef>
                <a:spcPts val="0"/>
              </a:spcBef>
            </a:pPr>
            <a:r>
              <a:rPr lang="ru-RU" sz="1800" b="1" kern="100" dirty="0">
                <a:latin typeface="Times New Roman" panose="02020603050405020304" pitchFamily="18" charset="0"/>
                <a:ea typeface="Calibri" panose="020F0502020204030204" pitchFamily="34" charset="0"/>
                <a:cs typeface="Times New Roman" panose="02020603050405020304" pitchFamily="18" charset="0"/>
              </a:rPr>
              <a:t>Налогоплательщики не имеют доступа к ИР ФКУ «Налог-сервис» и иным специальным информационным ресурсам, к которым имеют доступ должностные лица налоговых органов. Налогоплательщики могут использовать только данные, имеющиеся в открытом доступе, а также документы, предоставленные самим контрагентом. </a:t>
            </a:r>
          </a:p>
          <a:p>
            <a:pPr indent="450215" algn="just">
              <a:lnSpc>
                <a:spcPct val="150000"/>
              </a:lnSpc>
              <a:spcBef>
                <a:spcPts val="0"/>
              </a:spcBef>
            </a:pPr>
            <a:r>
              <a:rPr lang="ru-RU" sz="1800" b="1" kern="100" dirty="0">
                <a:latin typeface="Times New Roman" panose="02020603050405020304" pitchFamily="18" charset="0"/>
                <a:ea typeface="Calibri" panose="020F0502020204030204" pitchFamily="34" charset="0"/>
                <a:cs typeface="Times New Roman" panose="02020603050405020304" pitchFamily="18" charset="0"/>
              </a:rPr>
              <a:t>налоговая отчетность контрагентов и суммы уплаченных им налоговых платежей составляют коммерческую тайну организации. Так же, как и движения по расчётному счету контрагента составляют банковскую тайну, доступа к которой  Общество не имеет.</a:t>
            </a:r>
          </a:p>
          <a:p>
            <a:pPr indent="450215" algn="just">
              <a:lnSpc>
                <a:spcPct val="100000"/>
              </a:lnSpc>
              <a:spcBef>
                <a:spcPts val="0"/>
              </a:spcBef>
            </a:pPr>
            <a:r>
              <a:rPr lang="ru-RU" b="1" kern="100" dirty="0">
                <a:latin typeface="Times New Roman" panose="02020603050405020304" pitchFamily="18" charset="0"/>
                <a:ea typeface="Calibri" panose="020F0502020204030204" pitchFamily="34" charset="0"/>
                <a:cs typeface="Times New Roman" panose="02020603050405020304" pitchFamily="18" charset="0"/>
              </a:rPr>
              <a:t> </a:t>
            </a:r>
          </a:p>
          <a:p>
            <a:pPr indent="450215" algn="just">
              <a:lnSpc>
                <a:spcPct val="100000"/>
              </a:lnSpc>
              <a:spcBef>
                <a:spcPts val="0"/>
              </a:spcBef>
            </a:pPr>
            <a:endParaRPr lang="ru-RU" b="1" kern="100" dirty="0">
              <a:latin typeface="Times New Roman" panose="02020603050405020304" pitchFamily="18" charset="0"/>
              <a:ea typeface="Calibri" panose="020F0502020204030204" pitchFamily="34" charset="0"/>
              <a:cs typeface="Times New Roman" panose="02020603050405020304" pitchFamily="18" charset="0"/>
            </a:endParaRPr>
          </a:p>
          <a:p>
            <a:pPr indent="450215" algn="just">
              <a:lnSpc>
                <a:spcPct val="100000"/>
              </a:lnSpc>
              <a:spcBef>
                <a:spcPts val="0"/>
              </a:spcBef>
            </a:pPr>
            <a:endParaRPr lang="ru-RU" b="1" kern="100" dirty="0">
              <a:latin typeface="Times New Roman" panose="02020603050405020304" pitchFamily="18" charset="0"/>
              <a:ea typeface="Calibri" panose="020F0502020204030204" pitchFamily="34" charset="0"/>
              <a:cs typeface="Times New Roman" panose="02020603050405020304" pitchFamily="18" charset="0"/>
            </a:endParaRPr>
          </a:p>
          <a:p>
            <a:pPr indent="450215" algn="just">
              <a:lnSpc>
                <a:spcPct val="100000"/>
              </a:lnSpc>
              <a:spcBef>
                <a:spcPts val="0"/>
              </a:spcBef>
            </a:pPr>
            <a:endParaRPr lang="ru-RU" b="1" kern="100"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91684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EF4E7D-76A9-8528-966A-13D1F23A5294}"/>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547AA3F7-8472-EEC2-0242-A24619BEBB8E}"/>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Аннулированные декларации контрагентов 3-го и последующих звеньев</a:t>
            </a:r>
          </a:p>
        </p:txBody>
      </p:sp>
      <p:sp>
        <p:nvSpPr>
          <p:cNvPr id="3" name="Объект 2">
            <a:extLst>
              <a:ext uri="{FF2B5EF4-FFF2-40B4-BE49-F238E27FC236}">
                <a16:creationId xmlns:a16="http://schemas.microsoft.com/office/drawing/2014/main" id="{47F816F7-A15D-665B-73F3-6E1102242A06}"/>
              </a:ext>
            </a:extLst>
          </p:cNvPr>
          <p:cNvSpPr>
            <a:spLocks noGrp="1"/>
          </p:cNvSpPr>
          <p:nvPr>
            <p:ph idx="1"/>
          </p:nvPr>
        </p:nvSpPr>
        <p:spPr/>
        <p:txBody>
          <a:bodyPr/>
          <a:lstStyle/>
          <a:p>
            <a:pPr marL="0" indent="0" algn="just">
              <a:buNone/>
            </a:pPr>
            <a:r>
              <a:rPr lang="ru-RU" sz="2000" dirty="0">
                <a:latin typeface="Times New Roman" panose="02020603050405020304" pitchFamily="18" charset="0"/>
                <a:cs typeface="Times New Roman" panose="02020603050405020304" pitchFamily="18" charset="0"/>
              </a:rPr>
              <a:t>	</a:t>
            </a:r>
            <a:endParaRPr lang="ru-RU" dirty="0"/>
          </a:p>
        </p:txBody>
      </p:sp>
      <p:sp>
        <p:nvSpPr>
          <p:cNvPr id="8" name="Текст 1">
            <a:extLst>
              <a:ext uri="{FF2B5EF4-FFF2-40B4-BE49-F238E27FC236}">
                <a16:creationId xmlns:a16="http://schemas.microsoft.com/office/drawing/2014/main" id="{C63C3863-A8A8-FEF2-9D4D-F2A3CFC16089}"/>
              </a:ext>
            </a:extLst>
          </p:cNvPr>
          <p:cNvSpPr txBox="1">
            <a:spLocks/>
          </p:cNvSpPr>
          <p:nvPr/>
        </p:nvSpPr>
        <p:spPr>
          <a:xfrm>
            <a:off x="503435" y="105267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indent="450215" algn="just">
              <a:lnSpc>
                <a:spcPct val="100000"/>
              </a:lnSpc>
              <a:spcBef>
                <a:spcPts val="0"/>
              </a:spcBef>
            </a:pPr>
            <a:r>
              <a:rPr lang="ru-RU" b="1" kern="100" dirty="0">
                <a:latin typeface="Times New Roman" panose="02020603050405020304" pitchFamily="18" charset="0"/>
                <a:ea typeface="Calibri" panose="020F0502020204030204" pitchFamily="34" charset="0"/>
                <a:cs typeface="Times New Roman" panose="02020603050405020304" pitchFamily="18" charset="0"/>
              </a:rPr>
              <a:t>Соответственно проверяемый налогоплательщик не мог обладать данной информацией. Нарушения контрагентами налоговых обязанностей является основанием для применения санкций именно к ним. Недобросовестность контрагентов не влечет автоматического признания налоговый выгоды необоснованной. Каждый из контрагентов самостоятельно несет ответственность за выполнение своих обязанностей и независимо друг от друга пользуются своими правами.</a:t>
            </a:r>
          </a:p>
          <a:p>
            <a:pPr indent="450215" algn="just">
              <a:lnSpc>
                <a:spcPct val="100000"/>
              </a:lnSpc>
              <a:spcBef>
                <a:spcPts val="0"/>
              </a:spcBef>
            </a:pPr>
            <a:r>
              <a:rPr lang="ru-RU" b="1" kern="100" dirty="0">
                <a:latin typeface="Times New Roman" panose="02020603050405020304" pitchFamily="18" charset="0"/>
                <a:ea typeface="Calibri" panose="020F0502020204030204" pitchFamily="34" charset="0"/>
                <a:cs typeface="Times New Roman" panose="02020603050405020304" pitchFamily="18" charset="0"/>
              </a:rPr>
              <a:t>Позиция налогоплательщика подтверждается судебной практикой, в том числе четкая позиция по данному вопросу выражена в «Обзоре практики применения Арбитражными судами положения законодательства о налогах и сборах, связанных с оценкой обоснованности налоговой выгоды» утвержденной Президиумом Высшего Арбитражного суда РФ от 13 декабря 2023 г. В п.1 указанного обзора ВАС РФ сделал вывод, что «неблагоприятные последствия неисполнения налоговой обязанности другими участниками оборота не могут быть возложены на налогоплательщика, который не знал и не должен был знать о допущенных этими лицами нарушениях. При оценке того, была ли налогоплательщиком проявлена надлежащая осмотрительность при выборе контрагента, должны приниматься во внимание значимость и особенности сделки для налогоплательщика с учетом характера и объемов его деятельности». </a:t>
            </a:r>
          </a:p>
          <a:p>
            <a:pPr indent="450215" algn="just">
              <a:lnSpc>
                <a:spcPct val="100000"/>
              </a:lnSpc>
              <a:spcBef>
                <a:spcPts val="0"/>
              </a:spcBef>
            </a:pPr>
            <a:r>
              <a:rPr lang="ru-RU" b="1" kern="100" dirty="0">
                <a:latin typeface="Times New Roman" panose="02020603050405020304" pitchFamily="18" charset="0"/>
                <a:ea typeface="Calibri" panose="020F0502020204030204" pitchFamily="34" charset="0"/>
                <a:cs typeface="Times New Roman" panose="02020603050405020304" pitchFamily="18" charset="0"/>
              </a:rPr>
              <a:t>.</a:t>
            </a:r>
          </a:p>
          <a:p>
            <a:pPr indent="450215" algn="just">
              <a:lnSpc>
                <a:spcPct val="100000"/>
              </a:lnSpc>
              <a:spcBef>
                <a:spcPts val="0"/>
              </a:spcBef>
            </a:pPr>
            <a:r>
              <a:rPr lang="ru-RU" b="1" kern="100" dirty="0">
                <a:latin typeface="Times New Roman" panose="02020603050405020304" pitchFamily="18" charset="0"/>
                <a:ea typeface="Calibri" panose="020F0502020204030204" pitchFamily="34" charset="0"/>
                <a:cs typeface="Times New Roman" panose="02020603050405020304" pitchFamily="18" charset="0"/>
              </a:rPr>
              <a:t> </a:t>
            </a:r>
          </a:p>
          <a:p>
            <a:pPr indent="450215" algn="just">
              <a:lnSpc>
                <a:spcPct val="100000"/>
              </a:lnSpc>
              <a:spcBef>
                <a:spcPts val="0"/>
              </a:spcBef>
            </a:pPr>
            <a:endParaRPr lang="ru-RU" b="1" kern="100" dirty="0">
              <a:latin typeface="Times New Roman" panose="02020603050405020304" pitchFamily="18" charset="0"/>
              <a:ea typeface="Calibri" panose="020F0502020204030204" pitchFamily="34" charset="0"/>
              <a:cs typeface="Times New Roman" panose="02020603050405020304" pitchFamily="18" charset="0"/>
            </a:endParaRPr>
          </a:p>
          <a:p>
            <a:pPr indent="450215" algn="just">
              <a:lnSpc>
                <a:spcPct val="100000"/>
              </a:lnSpc>
              <a:spcBef>
                <a:spcPts val="0"/>
              </a:spcBef>
            </a:pPr>
            <a:endParaRPr lang="ru-RU" b="1" kern="100" dirty="0">
              <a:latin typeface="Times New Roman" panose="02020603050405020304" pitchFamily="18" charset="0"/>
              <a:ea typeface="Calibri" panose="020F0502020204030204" pitchFamily="34" charset="0"/>
              <a:cs typeface="Times New Roman" panose="02020603050405020304" pitchFamily="18" charset="0"/>
            </a:endParaRPr>
          </a:p>
          <a:p>
            <a:pPr indent="450215" algn="just">
              <a:lnSpc>
                <a:spcPct val="100000"/>
              </a:lnSpc>
              <a:spcBef>
                <a:spcPts val="0"/>
              </a:spcBef>
            </a:pPr>
            <a:endParaRPr lang="ru-RU" b="1" kern="100" dirty="0">
              <a:latin typeface="Times New Roman" panose="02020603050405020304" pitchFamily="18"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207927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F099D3-E124-DFC9-EAF7-D6242A5977E4}"/>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D8EA0443-34BB-9AC2-D440-A47E634EE720}"/>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Экономическое содержание НДС как косвенного налога.</a:t>
            </a:r>
          </a:p>
        </p:txBody>
      </p:sp>
      <p:sp>
        <p:nvSpPr>
          <p:cNvPr id="3" name="Объект 2">
            <a:extLst>
              <a:ext uri="{FF2B5EF4-FFF2-40B4-BE49-F238E27FC236}">
                <a16:creationId xmlns:a16="http://schemas.microsoft.com/office/drawing/2014/main" id="{B0DAB51D-C3FD-3BEE-D2C9-CFCF13C6468A}"/>
              </a:ext>
            </a:extLst>
          </p:cNvPr>
          <p:cNvSpPr>
            <a:spLocks noGrp="1"/>
          </p:cNvSpPr>
          <p:nvPr>
            <p:ph idx="1"/>
          </p:nvPr>
        </p:nvSpPr>
        <p:spPr/>
        <p:txBody>
          <a:bodyPr/>
          <a:lstStyle/>
          <a:p>
            <a:pPr marL="0" indent="0" algn="just">
              <a:buNone/>
            </a:pPr>
            <a:r>
              <a:rPr lang="ru-RU" sz="2000" dirty="0">
                <a:latin typeface="Times New Roman" panose="02020603050405020304" pitchFamily="18" charset="0"/>
                <a:cs typeface="Times New Roman" panose="02020603050405020304" pitchFamily="18" charset="0"/>
              </a:rPr>
              <a:t>	</a:t>
            </a:r>
            <a:endParaRPr lang="ru-RU" dirty="0"/>
          </a:p>
        </p:txBody>
      </p:sp>
      <p:sp>
        <p:nvSpPr>
          <p:cNvPr id="8" name="Текст 1">
            <a:extLst>
              <a:ext uri="{FF2B5EF4-FFF2-40B4-BE49-F238E27FC236}">
                <a16:creationId xmlns:a16="http://schemas.microsoft.com/office/drawing/2014/main" id="{DADAC127-EAD2-E523-7AC7-AE372E623A3C}"/>
              </a:ext>
            </a:extLst>
          </p:cNvPr>
          <p:cNvSpPr txBox="1">
            <a:spLocks/>
          </p:cNvSpPr>
          <p:nvPr/>
        </p:nvSpPr>
        <p:spPr>
          <a:xfrm>
            <a:off x="503435" y="105267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just"/>
            <a:r>
              <a:rPr lang="ru-RU" dirty="0"/>
              <a:t>Раскрывая экономическое содержание НДС налоговый орган в актах проверок и решениях, как правило, ссылаются на Определение Конституционного Суда Российской Федерации от 04.11.2004 № 324-О (далее Определение 324-О).</a:t>
            </a:r>
          </a:p>
          <a:p>
            <a:pPr algn="just"/>
            <a:r>
              <a:rPr lang="ru-RU" dirty="0"/>
              <a:t>Налоговый орган считает, что указанным судебным актом установлено, что «</a:t>
            </a:r>
            <a:r>
              <a:rPr lang="ru-RU" i="1" dirty="0"/>
              <a:t>отказ в праве на налоговый вычет может иметь место, если процесс реализации товаров (работ, услуг) не сопровождается соблюдением корреспондирующей этому праву обязанности по уплате НДС в бюджет в денежной форме</a:t>
            </a:r>
            <a:r>
              <a:rPr lang="ru-RU" dirty="0"/>
              <a:t>».</a:t>
            </a:r>
          </a:p>
          <a:p>
            <a:pPr algn="just"/>
            <a:r>
              <a:rPr lang="ru-RU" dirty="0"/>
              <a:t>В данном случае налоговый органе </a:t>
            </a:r>
            <a:r>
              <a:rPr lang="ru-RU" b="1" dirty="0"/>
              <a:t>не учел</a:t>
            </a:r>
            <a:r>
              <a:rPr lang="ru-RU" dirty="0"/>
              <a:t> тот факт, что выводы сделанные Конституционным Судом Российской Федерации в Определении 324-О относятся к нормам НК РФ, </a:t>
            </a:r>
            <a:r>
              <a:rPr lang="ru-RU" b="1" dirty="0"/>
              <a:t>действующим до 01.01.2006 года</a:t>
            </a:r>
            <a:r>
              <a:rPr lang="ru-RU" dirty="0"/>
              <a:t>, когда налоговая база по НДС исчислялась по оплате, а не по отгрузке, а право на вычет возникало в момент оплаты НДС.</a:t>
            </a:r>
          </a:p>
          <a:p>
            <a:pPr algn="just"/>
            <a:r>
              <a:rPr lang="ru-RU" dirty="0"/>
              <a:t>Более того, в Определении 324-О со ссылкой на Постановление Конституционного Суда Российской Федерации от 20 февраля 2001 года говорилось, в первую очередь, </a:t>
            </a:r>
            <a:r>
              <a:rPr lang="ru-RU" b="1" dirty="0">
                <a:highlight>
                  <a:srgbClr val="FFFF00"/>
                </a:highlight>
              </a:rPr>
              <a:t>о  неденежных формах расчетов (векселя, переуступка права требования долга, займы), о возмещении НДС </a:t>
            </a:r>
            <a:r>
              <a:rPr lang="ru-RU" dirty="0"/>
              <a:t>– «праву на возмещение из бюджета сумм налога на добавленную стоимость корреспондирует обязанность по уплате налога на добавленную стоимость в бюджет в денежной форме», а потом уже о праве на вычет.</a:t>
            </a:r>
          </a:p>
          <a:p>
            <a:pPr algn="just"/>
            <a:r>
              <a:rPr lang="ru-RU" dirty="0"/>
              <a:t>Оба решения КС РФ относятся к нормам налогового законодательства по НДС, </a:t>
            </a:r>
            <a:r>
              <a:rPr lang="ru-RU" b="1" dirty="0">
                <a:highlight>
                  <a:srgbClr val="FFFF00"/>
                </a:highlight>
              </a:rPr>
              <a:t>когда право на вычет возникало в момент оплаты НДС</a:t>
            </a:r>
            <a:r>
              <a:rPr lang="ru-RU" dirty="0">
                <a:highlight>
                  <a:srgbClr val="FFFF00"/>
                </a:highlight>
              </a:rPr>
              <a:t>.</a:t>
            </a:r>
          </a:p>
        </p:txBody>
      </p:sp>
    </p:spTree>
    <p:extLst>
      <p:ext uri="{BB962C8B-B14F-4D97-AF65-F5344CB8AC3E}">
        <p14:creationId xmlns:p14="http://schemas.microsoft.com/office/powerpoint/2010/main" val="1874875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A0139C-5BED-8FB8-F268-2A75346FCE77}"/>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7056C118-A8C6-29B4-47C1-41544C54AD46}"/>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Экономическое содержание НДС как косвенного налога.</a:t>
            </a:r>
          </a:p>
        </p:txBody>
      </p:sp>
      <p:sp>
        <p:nvSpPr>
          <p:cNvPr id="3" name="Объект 2">
            <a:extLst>
              <a:ext uri="{FF2B5EF4-FFF2-40B4-BE49-F238E27FC236}">
                <a16:creationId xmlns:a16="http://schemas.microsoft.com/office/drawing/2014/main" id="{4150B78E-7F76-C90A-E08F-5A59B090A7A1}"/>
              </a:ext>
            </a:extLst>
          </p:cNvPr>
          <p:cNvSpPr>
            <a:spLocks noGrp="1"/>
          </p:cNvSpPr>
          <p:nvPr>
            <p:ph idx="1"/>
          </p:nvPr>
        </p:nvSpPr>
        <p:spPr/>
        <p:txBody>
          <a:bodyPr/>
          <a:lstStyle/>
          <a:p>
            <a:pPr marL="0" indent="0" algn="just">
              <a:buNone/>
            </a:pPr>
            <a:r>
              <a:rPr lang="ru-RU" sz="2000" dirty="0">
                <a:latin typeface="Times New Roman" panose="02020603050405020304" pitchFamily="18" charset="0"/>
                <a:cs typeface="Times New Roman" panose="02020603050405020304" pitchFamily="18" charset="0"/>
              </a:rPr>
              <a:t>	</a:t>
            </a:r>
            <a:endParaRPr lang="ru-RU" dirty="0"/>
          </a:p>
        </p:txBody>
      </p:sp>
      <p:sp>
        <p:nvSpPr>
          <p:cNvPr id="8" name="Текст 1">
            <a:extLst>
              <a:ext uri="{FF2B5EF4-FFF2-40B4-BE49-F238E27FC236}">
                <a16:creationId xmlns:a16="http://schemas.microsoft.com/office/drawing/2014/main" id="{A1762CA7-A04A-A2E9-3D7D-BD001F936188}"/>
              </a:ext>
            </a:extLst>
          </p:cNvPr>
          <p:cNvSpPr txBox="1">
            <a:spLocks/>
          </p:cNvSpPr>
          <p:nvPr/>
        </p:nvSpPr>
        <p:spPr>
          <a:xfrm>
            <a:off x="539440" y="105267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just">
              <a:lnSpc>
                <a:spcPct val="150000"/>
              </a:lnSpc>
              <a:spcBef>
                <a:spcPts val="0"/>
              </a:spcBef>
            </a:pPr>
            <a:r>
              <a:rPr lang="ru-RU" sz="1800" dirty="0"/>
              <a:t>С 01.01.2006 года налоговая база по НДС исчисляется на дату отгрузки, а право вычет возникает в момент оприходования материалов к учету, т.е. оплата в обоих случаях не влияет на исчисление НДС и право на вычет.</a:t>
            </a:r>
          </a:p>
          <a:p>
            <a:pPr algn="just">
              <a:lnSpc>
                <a:spcPct val="150000"/>
              </a:lnSpc>
              <a:spcBef>
                <a:spcPts val="0"/>
              </a:spcBef>
            </a:pPr>
            <a:r>
              <a:rPr lang="ru-RU" sz="1800" dirty="0"/>
              <a:t>Более того современная позиция Конституционного Суда Российской Федерации говорит о следующем:</a:t>
            </a:r>
          </a:p>
          <a:p>
            <a:pPr algn="just">
              <a:lnSpc>
                <a:spcPct val="150000"/>
              </a:lnSpc>
              <a:spcBef>
                <a:spcPts val="0"/>
              </a:spcBef>
            </a:pPr>
            <a:r>
              <a:rPr lang="ru-RU" sz="1800" dirty="0"/>
              <a:t>«Налогоплательщик не может нести ответственность за действия всех организаций, участвующих в многостадийном процессе уплаты и перечисления налогов в бюджет. Право на налоговый вычет не может быть обусловлено исполнением непосредственными контрагентами (продавцами, поставщиками) и предшествующими им лицами своей обязанности по уплате НДС, а также финансово-экономическим положением и поведением третьих лиц» (Постановление КС РФ от 19.12.2019 N 41-П, Определения КС РФ от 16.10.2003 N 329-О, от 10.11.2016 N 2561-О, от 26.11.2018 N 3054-О и др.).  </a:t>
            </a:r>
          </a:p>
          <a:p>
            <a:r>
              <a:rPr lang="ru-RU" dirty="0"/>
              <a:t> </a:t>
            </a:r>
          </a:p>
        </p:txBody>
      </p:sp>
    </p:spTree>
    <p:extLst>
      <p:ext uri="{BB962C8B-B14F-4D97-AF65-F5344CB8AC3E}">
        <p14:creationId xmlns:p14="http://schemas.microsoft.com/office/powerpoint/2010/main" val="4098278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07C8D5-90FE-D0FD-6245-4CA44A15A22B}"/>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F583600A-FCAB-E514-B5FC-A3BDAE34833A}"/>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ФНС следит за «скрытыми» доходами физических лиц</a:t>
            </a:r>
          </a:p>
        </p:txBody>
      </p:sp>
      <p:sp>
        <p:nvSpPr>
          <p:cNvPr id="3" name="Объект 2">
            <a:extLst>
              <a:ext uri="{FF2B5EF4-FFF2-40B4-BE49-F238E27FC236}">
                <a16:creationId xmlns:a16="http://schemas.microsoft.com/office/drawing/2014/main" id="{04A2BFF1-3E41-4852-9AD7-54BC1C63BCEB}"/>
              </a:ext>
            </a:extLst>
          </p:cNvPr>
          <p:cNvSpPr>
            <a:spLocks noGrp="1"/>
          </p:cNvSpPr>
          <p:nvPr>
            <p:ph idx="1"/>
          </p:nvPr>
        </p:nvSpPr>
        <p:spPr/>
        <p:txBody>
          <a:bodyPr/>
          <a:lstStyle/>
          <a:p>
            <a:pPr marL="0" indent="0" algn="just">
              <a:buNone/>
            </a:pPr>
            <a:r>
              <a:rPr lang="ru-RU" sz="2000" dirty="0">
                <a:latin typeface="Times New Roman" panose="02020603050405020304" pitchFamily="18" charset="0"/>
                <a:cs typeface="Times New Roman" panose="02020603050405020304" pitchFamily="18" charset="0"/>
              </a:rPr>
              <a:t>	</a:t>
            </a:r>
            <a:endParaRPr lang="ru-RU" dirty="0"/>
          </a:p>
        </p:txBody>
      </p:sp>
      <p:sp>
        <p:nvSpPr>
          <p:cNvPr id="8" name="Текст 1">
            <a:extLst>
              <a:ext uri="{FF2B5EF4-FFF2-40B4-BE49-F238E27FC236}">
                <a16:creationId xmlns:a16="http://schemas.microsoft.com/office/drawing/2014/main" id="{7B9E25CD-C256-7802-43B7-857192D1252E}"/>
              </a:ext>
            </a:extLst>
          </p:cNvPr>
          <p:cNvSpPr txBox="1">
            <a:spLocks/>
          </p:cNvSpPr>
          <p:nvPr/>
        </p:nvSpPr>
        <p:spPr>
          <a:xfrm>
            <a:off x="503435" y="90865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indent="450215" algn="just">
              <a:lnSpc>
                <a:spcPct val="150000"/>
              </a:lnSpc>
              <a:spcAft>
                <a:spcPts val="800"/>
              </a:spcAft>
              <a:buNone/>
            </a:pPr>
            <a:endParaRPr kumimoji="0" lang="ru-RU"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pic>
        <p:nvPicPr>
          <p:cNvPr id="2" name="Рисунок 1">
            <a:extLst>
              <a:ext uri="{FF2B5EF4-FFF2-40B4-BE49-F238E27FC236}">
                <a16:creationId xmlns:a16="http://schemas.microsoft.com/office/drawing/2014/main" id="{C41A1F08-EF56-A1BA-D751-2089DCBB57D4}"/>
              </a:ext>
            </a:extLst>
          </p:cNvPr>
          <p:cNvPicPr>
            <a:picLocks noChangeAspect="1"/>
          </p:cNvPicPr>
          <p:nvPr/>
        </p:nvPicPr>
        <p:blipFill rotWithShape="1">
          <a:blip r:embed="rId3"/>
          <a:srcRect l="13187" t="35011" r="36498" b="23381"/>
          <a:stretch>
            <a:fillRect/>
          </a:stretch>
        </p:blipFill>
        <p:spPr bwMode="auto">
          <a:xfrm>
            <a:off x="323411" y="1052670"/>
            <a:ext cx="8638202" cy="432060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493970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2194E9-0FF7-2522-7BCB-CE08C18D2835}"/>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6F8EF54E-4DCD-6D26-6721-E8CF543C5F03}"/>
              </a:ext>
            </a:extLst>
          </p:cNvPr>
          <p:cNvSpPr>
            <a:spLocks noGrp="1"/>
          </p:cNvSpPr>
          <p:nvPr>
            <p:ph type="title"/>
          </p:nvPr>
        </p:nvSpPr>
        <p:spPr>
          <a:xfrm>
            <a:off x="179999" y="80535"/>
            <a:ext cx="8784000" cy="792110"/>
          </a:xfrm>
        </p:spPr>
        <p:txBody>
          <a:bodyPr>
            <a:normAutofit/>
          </a:bodyPr>
          <a:lstStyle/>
          <a:p>
            <a:r>
              <a:rPr lang="ru-RU" sz="2000" b="1" i="1" dirty="0">
                <a:solidFill>
                  <a:srgbClr val="FF0000"/>
                </a:solidFill>
              </a:rPr>
              <a:t>ФНС следит за «скрытыми» доходами физических лиц</a:t>
            </a:r>
          </a:p>
        </p:txBody>
      </p:sp>
      <p:sp>
        <p:nvSpPr>
          <p:cNvPr id="3" name="Объект 2">
            <a:extLst>
              <a:ext uri="{FF2B5EF4-FFF2-40B4-BE49-F238E27FC236}">
                <a16:creationId xmlns:a16="http://schemas.microsoft.com/office/drawing/2014/main" id="{A7DEC3F3-DC55-0733-2730-D84260F129F2}"/>
              </a:ext>
            </a:extLst>
          </p:cNvPr>
          <p:cNvSpPr>
            <a:spLocks noGrp="1"/>
          </p:cNvSpPr>
          <p:nvPr>
            <p:ph idx="1"/>
          </p:nvPr>
        </p:nvSpPr>
        <p:spPr>
          <a:xfrm>
            <a:off x="179999" y="692620"/>
            <a:ext cx="8784000" cy="3888540"/>
          </a:xfrm>
        </p:spPr>
        <p:txBody>
          <a:bodyPr/>
          <a:lstStyle/>
          <a:p>
            <a:pPr algn="just">
              <a:lnSpc>
                <a:spcPct val="150000"/>
              </a:lnSpc>
              <a:spcBef>
                <a:spcPts val="0"/>
              </a:spcBef>
              <a:buNone/>
            </a:pPr>
            <a:r>
              <a:rPr lang="ru-RU" sz="1600" dirty="0">
                <a:solidFill>
                  <a:srgbClr val="333333"/>
                </a:solidFill>
                <a:latin typeface="Arial" panose="020B0604020202020204" pitchFamily="34" charset="0"/>
                <a:ea typeface="Times New Roman" panose="02020603050405020304" pitchFamily="18" charset="0"/>
              </a:rPr>
              <a:t>* </a:t>
            </a:r>
            <a:r>
              <a:rPr lang="ru-RU" sz="1600" dirty="0">
                <a:solidFill>
                  <a:srgbClr val="333333"/>
                </a:solidFill>
                <a:effectLst/>
                <a:latin typeface="Arial" panose="020B0604020202020204" pitchFamily="34" charset="0"/>
                <a:ea typeface="Times New Roman" panose="02020603050405020304" pitchFamily="18" charset="0"/>
              </a:rPr>
              <a:t>Банковские, кассовые выписки по счетам не сходятся с зарплатными, авансовыми отчетами по сотрудникам. Если у налоговых органов есть все основания считать, что ежемесячные перечисления денег являются зарплатой, но работодатель не подает отчетность по форме 6-НДФЛ и не уплачивает страховые взносы, такая ситуация квалифицируется как выплата неофициальной зарплаты.</a:t>
            </a:r>
          </a:p>
          <a:p>
            <a:pPr algn="just">
              <a:lnSpc>
                <a:spcPct val="150000"/>
              </a:lnSpc>
              <a:spcBef>
                <a:spcPts val="0"/>
              </a:spcBef>
            </a:pPr>
            <a:r>
              <a:rPr lang="ru-RU" sz="1600" dirty="0">
                <a:solidFill>
                  <a:srgbClr val="333333"/>
                </a:solidFill>
                <a:effectLst/>
                <a:latin typeface="Arial" panose="020B0604020202020204" pitchFamily="34" charset="0"/>
                <a:ea typeface="Times New Roman" panose="02020603050405020304" pitchFamily="18" charset="0"/>
              </a:rPr>
              <a:t>Расчеты по страховым взносам не содержат сведения о суммах выплат в пользу иностранных граждан, работающих по патентам, и привлекаемых для выполнения работ (оказания услуг). Налоговая служба сверяет данные о лицах, по которым работодатели произвели оплату страховых взносов, с информацией о количестве иностранцев, принятых на работу по трудовым или гражданско-правовым договорам, которая предоставлена органами МВД России. </a:t>
            </a:r>
          </a:p>
          <a:p>
            <a:pPr algn="just">
              <a:lnSpc>
                <a:spcPct val="150000"/>
              </a:lnSpc>
              <a:spcBef>
                <a:spcPts val="0"/>
              </a:spcBef>
            </a:pPr>
            <a:endParaRPr lang="ru-RU" sz="1600" dirty="0">
              <a:solidFill>
                <a:srgbClr val="333333"/>
              </a:solidFill>
              <a:latin typeface="Arial" panose="020B0604020202020204" pitchFamily="34" charset="0"/>
              <a:ea typeface="Times New Roman" panose="02020603050405020304" pitchFamily="18" charset="0"/>
            </a:endParaRPr>
          </a:p>
          <a:p>
            <a:pPr algn="just">
              <a:lnSpc>
                <a:spcPct val="150000"/>
              </a:lnSpc>
              <a:spcBef>
                <a:spcPts val="0"/>
              </a:spcBef>
            </a:pPr>
            <a:r>
              <a:rPr lang="ru-RU" sz="1600" dirty="0">
                <a:solidFill>
                  <a:srgbClr val="333333"/>
                </a:solidFill>
                <a:effectLst/>
                <a:latin typeface="Arial" panose="020B0604020202020204" pitchFamily="34" charset="0"/>
                <a:ea typeface="Times New Roman" panose="02020603050405020304" pitchFamily="18" charset="0"/>
              </a:rPr>
              <a:t>При наличии расхождений- большая вероятность неформальной занятости</a:t>
            </a:r>
            <a:r>
              <a:rPr lang="ru-RU" sz="24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32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8" name="Текст 1">
            <a:extLst>
              <a:ext uri="{FF2B5EF4-FFF2-40B4-BE49-F238E27FC236}">
                <a16:creationId xmlns:a16="http://schemas.microsoft.com/office/drawing/2014/main" id="{FB3D34AF-8B44-9A6E-2D07-C9FBDF977D1D}"/>
              </a:ext>
            </a:extLst>
          </p:cNvPr>
          <p:cNvSpPr txBox="1">
            <a:spLocks/>
          </p:cNvSpPr>
          <p:nvPr/>
        </p:nvSpPr>
        <p:spPr>
          <a:xfrm>
            <a:off x="503435" y="90865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indent="450215" algn="just">
              <a:lnSpc>
                <a:spcPct val="150000"/>
              </a:lnSpc>
              <a:spcAft>
                <a:spcPts val="800"/>
              </a:spcAft>
              <a:buNone/>
            </a:pPr>
            <a:endParaRPr kumimoji="0" lang="ru-RU"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6136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343225-D877-14CC-0AD1-476D7FA1A681}"/>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0215A69D-38B6-90F3-3CF4-2E499361C2B1}"/>
              </a:ext>
            </a:extLst>
          </p:cNvPr>
          <p:cNvSpPr>
            <a:spLocks noGrp="1"/>
          </p:cNvSpPr>
          <p:nvPr>
            <p:ph type="title"/>
          </p:nvPr>
        </p:nvSpPr>
        <p:spPr>
          <a:xfrm>
            <a:off x="179999" y="80535"/>
            <a:ext cx="8784000" cy="792110"/>
          </a:xfrm>
        </p:spPr>
        <p:txBody>
          <a:bodyPr>
            <a:normAutofit/>
          </a:bodyPr>
          <a:lstStyle/>
          <a:p>
            <a:r>
              <a:rPr lang="ru-RU" sz="2000" b="1" i="1" dirty="0">
                <a:solidFill>
                  <a:srgbClr val="FF0000"/>
                </a:solidFill>
              </a:rPr>
              <a:t>ФНС следит за «скрытыми» доходами физических лиц</a:t>
            </a:r>
          </a:p>
        </p:txBody>
      </p:sp>
      <p:sp>
        <p:nvSpPr>
          <p:cNvPr id="3" name="Объект 2">
            <a:extLst>
              <a:ext uri="{FF2B5EF4-FFF2-40B4-BE49-F238E27FC236}">
                <a16:creationId xmlns:a16="http://schemas.microsoft.com/office/drawing/2014/main" id="{C42BE1B0-2194-00BE-36A5-99EBBFAA29D8}"/>
              </a:ext>
            </a:extLst>
          </p:cNvPr>
          <p:cNvSpPr>
            <a:spLocks noGrp="1"/>
          </p:cNvSpPr>
          <p:nvPr>
            <p:ph idx="1"/>
          </p:nvPr>
        </p:nvSpPr>
        <p:spPr>
          <a:xfrm>
            <a:off x="179999" y="692620"/>
            <a:ext cx="8784000" cy="3888540"/>
          </a:xfrm>
        </p:spPr>
        <p:txBody>
          <a:bodyPr/>
          <a:lstStyle/>
          <a:p>
            <a:pPr>
              <a:buNone/>
            </a:pPr>
            <a:r>
              <a:rPr lang="ru-RU" sz="1600" dirty="0">
                <a:solidFill>
                  <a:srgbClr val="333333"/>
                </a:solidFill>
                <a:effectLst/>
                <a:latin typeface="Arial" panose="020B0604020202020204" pitchFamily="34" charset="0"/>
                <a:ea typeface="Times New Roman" panose="02020603050405020304" pitchFamily="18" charset="0"/>
              </a:rPr>
              <a:t>23 марта 2026 года правительственная комиссия одобрила законопроекты, расширяющие доступ налоговой службы к транзакциям между физическими лицами.</a:t>
            </a:r>
            <a:endParaRPr lang="ru-RU" sz="2000" dirty="0">
              <a:effectLst/>
              <a:latin typeface="Times New Roman" panose="02020603050405020304" pitchFamily="18" charset="0"/>
              <a:ea typeface="Times New Roman" panose="02020603050405020304" pitchFamily="18" charset="0"/>
            </a:endParaRPr>
          </a:p>
          <a:p>
            <a:pPr algn="just">
              <a:buNone/>
            </a:pPr>
            <a:r>
              <a:rPr lang="ru-RU" sz="1600" dirty="0">
                <a:solidFill>
                  <a:srgbClr val="333333"/>
                </a:solidFill>
                <a:effectLst/>
                <a:latin typeface="Arial" panose="020B0604020202020204" pitchFamily="34" charset="0"/>
                <a:ea typeface="Times New Roman" panose="02020603050405020304" pitchFamily="18" charset="0"/>
              </a:rPr>
              <a:t> </a:t>
            </a:r>
            <a:r>
              <a:rPr lang="ru-RU" sz="1600" b="1" dirty="0">
                <a:solidFill>
                  <a:srgbClr val="333333"/>
                </a:solidFill>
                <a:effectLst/>
                <a:latin typeface="Arial" panose="020B0604020202020204" pitchFamily="34" charset="0"/>
                <a:ea typeface="Times New Roman" panose="02020603050405020304" pitchFamily="18" charset="0"/>
              </a:rPr>
              <a:t>Сейчас территориальные налоговые органы не имеют прямого доступа к расчетным счетам физлиц, и получить их инспекторы могут через официальный запрос при наличии надлежащего обоснования.</a:t>
            </a:r>
            <a:endParaRPr lang="ru-RU" sz="2000" dirty="0">
              <a:effectLst/>
              <a:latin typeface="Times New Roman" panose="02020603050405020304" pitchFamily="18" charset="0"/>
              <a:ea typeface="Times New Roman" panose="02020603050405020304" pitchFamily="18" charset="0"/>
            </a:endParaRPr>
          </a:p>
          <a:p>
            <a:pPr>
              <a:buNone/>
            </a:pPr>
            <a:r>
              <a:rPr lang="ru-RU" sz="1600" dirty="0">
                <a:solidFill>
                  <a:srgbClr val="333333"/>
                </a:solidFill>
                <a:effectLst/>
                <a:latin typeface="Arial" panose="020B0604020202020204" pitchFamily="34" charset="0"/>
                <a:ea typeface="Times New Roman" panose="02020603050405020304" pitchFamily="18" charset="0"/>
              </a:rPr>
              <a:t> Центральный банк будет передавать в ФНС данные о гражданах, чьи транзакции </a:t>
            </a:r>
            <a:r>
              <a:rPr lang="ru-RU" sz="1600" b="1" dirty="0">
                <a:solidFill>
                  <a:srgbClr val="333333"/>
                </a:solidFill>
                <a:effectLst/>
                <a:latin typeface="Arial" panose="020B0604020202020204" pitchFamily="34" charset="0"/>
                <a:ea typeface="Times New Roman" panose="02020603050405020304" pitchFamily="18" charset="0"/>
              </a:rPr>
              <a:t>имеют признаки предпринимательской деятельности</a:t>
            </a:r>
            <a:r>
              <a:rPr lang="ru-RU" sz="1600" dirty="0">
                <a:solidFill>
                  <a:srgbClr val="333333"/>
                </a:solidFill>
                <a:effectLst/>
                <a:latin typeface="Arial" panose="020B0604020202020204" pitchFamily="34" charset="0"/>
                <a:ea typeface="Times New Roman" panose="02020603050405020304" pitchFamily="18" charset="0"/>
              </a:rPr>
              <a:t> или получения скрытых доходов.</a:t>
            </a:r>
            <a:endParaRPr lang="ru-RU" sz="2000" dirty="0">
              <a:effectLst/>
              <a:latin typeface="Times New Roman" panose="02020603050405020304" pitchFamily="18" charset="0"/>
              <a:ea typeface="Times New Roman" panose="02020603050405020304" pitchFamily="18" charset="0"/>
            </a:endParaRPr>
          </a:p>
          <a:p>
            <a:pPr>
              <a:buNone/>
            </a:pPr>
            <a:r>
              <a:rPr lang="ru-RU" sz="1600" dirty="0">
                <a:solidFill>
                  <a:srgbClr val="333333"/>
                </a:solidFill>
                <a:effectLst/>
                <a:latin typeface="Arial" panose="020B0604020202020204" pitchFamily="34" charset="0"/>
                <a:ea typeface="Times New Roman" panose="02020603050405020304" pitchFamily="18" charset="0"/>
              </a:rPr>
              <a:t>Налоговая служба получает </a:t>
            </a:r>
            <a:r>
              <a:rPr lang="ru-RU" sz="1600" b="1" dirty="0">
                <a:solidFill>
                  <a:srgbClr val="333333"/>
                </a:solidFill>
                <a:effectLst/>
                <a:latin typeface="Arial" panose="020B0604020202020204" pitchFamily="34" charset="0"/>
                <a:ea typeface="Times New Roman" panose="02020603050405020304" pitchFamily="18" charset="0"/>
              </a:rPr>
              <a:t>право</a:t>
            </a:r>
            <a:r>
              <a:rPr lang="ru-RU" sz="1600" dirty="0">
                <a:solidFill>
                  <a:srgbClr val="333333"/>
                </a:solidFill>
                <a:effectLst/>
                <a:latin typeface="Arial" panose="020B0604020202020204" pitchFamily="34" charset="0"/>
                <a:ea typeface="Times New Roman" panose="02020603050405020304" pitchFamily="18" charset="0"/>
              </a:rPr>
              <a:t> </a:t>
            </a:r>
            <a:r>
              <a:rPr lang="ru-RU" sz="1600" b="1" dirty="0">
                <a:solidFill>
                  <a:srgbClr val="333333"/>
                </a:solidFill>
                <a:effectLst/>
                <a:latin typeface="Arial" panose="020B0604020202020204" pitchFamily="34" charset="0"/>
                <a:ea typeface="Times New Roman" panose="02020603050405020304" pitchFamily="18" charset="0"/>
              </a:rPr>
              <a:t>без открытия проверок</a:t>
            </a:r>
            <a:r>
              <a:rPr lang="ru-RU" sz="1600" dirty="0">
                <a:solidFill>
                  <a:srgbClr val="333333"/>
                </a:solidFill>
                <a:effectLst/>
                <a:latin typeface="Arial" panose="020B0604020202020204" pitchFamily="34" charset="0"/>
                <a:ea typeface="Times New Roman" panose="02020603050405020304" pitchFamily="18" charset="0"/>
              </a:rPr>
              <a:t> истребовать из любых банков полную информацию по счетам таких лиц, будет в очередной раз изменен Налоговый кодекс (</a:t>
            </a:r>
            <a:r>
              <a:rPr lang="ru-RU" sz="1600" b="1" dirty="0">
                <a:solidFill>
                  <a:srgbClr val="333333"/>
                </a:solidFill>
                <a:effectLst/>
                <a:highlight>
                  <a:srgbClr val="FFFF00"/>
                </a:highlight>
                <a:latin typeface="Arial" panose="020B0604020202020204" pitchFamily="34" charset="0"/>
                <a:ea typeface="Times New Roman" panose="02020603050405020304" pitchFamily="18" charset="0"/>
              </a:rPr>
              <a:t>дополнена ст. 85</a:t>
            </a:r>
            <a:r>
              <a:rPr lang="ru-RU" sz="1600" dirty="0">
                <a:solidFill>
                  <a:srgbClr val="333333"/>
                </a:solidFill>
                <a:effectLst/>
                <a:latin typeface="Arial" panose="020B0604020202020204" pitchFamily="34" charset="0"/>
                <a:ea typeface="Times New Roman" panose="02020603050405020304" pitchFamily="18" charset="0"/>
              </a:rPr>
              <a:t>).</a:t>
            </a:r>
            <a:endParaRPr lang="ru-RU" sz="2000" dirty="0">
              <a:effectLst/>
              <a:latin typeface="Times New Roman" panose="02020603050405020304" pitchFamily="18" charset="0"/>
              <a:ea typeface="Times New Roman" panose="02020603050405020304" pitchFamily="18" charset="0"/>
            </a:endParaRPr>
          </a:p>
          <a:p>
            <a:pPr>
              <a:buNone/>
            </a:pPr>
            <a:r>
              <a:rPr lang="ru-RU" sz="1600" dirty="0">
                <a:solidFill>
                  <a:srgbClr val="333333"/>
                </a:solidFill>
                <a:effectLst/>
                <a:latin typeface="Arial" panose="020B0604020202020204" pitchFamily="34" charset="0"/>
                <a:ea typeface="Times New Roman" panose="02020603050405020304" pitchFamily="18" charset="0"/>
              </a:rPr>
              <a:t> В обмене «банки – ФНС» будет:</a:t>
            </a:r>
            <a:endParaRPr lang="ru-RU" sz="2000" dirty="0">
              <a:effectLst/>
              <a:latin typeface="Times New Roman" panose="02020603050405020304" pitchFamily="18" charset="0"/>
              <a:ea typeface="Times New Roman" panose="02020603050405020304" pitchFamily="18" charset="0"/>
            </a:endParaRPr>
          </a:p>
          <a:p>
            <a:pPr>
              <a:buNone/>
            </a:pPr>
            <a:r>
              <a:rPr lang="ru-RU" sz="1600" dirty="0">
                <a:solidFill>
                  <a:srgbClr val="333333"/>
                </a:solidFill>
                <a:effectLst/>
                <a:latin typeface="Arial" panose="020B0604020202020204" pitchFamily="34" charset="0"/>
                <a:ea typeface="Times New Roman" panose="02020603050405020304" pitchFamily="18" charset="0"/>
              </a:rPr>
              <a:t>- данные об открытых клиентом вкладах и счетах,</a:t>
            </a:r>
            <a:endParaRPr lang="ru-RU" sz="2000" dirty="0">
              <a:effectLst/>
              <a:latin typeface="Times New Roman" panose="02020603050405020304" pitchFamily="18" charset="0"/>
              <a:ea typeface="Times New Roman" panose="02020603050405020304" pitchFamily="18" charset="0"/>
            </a:endParaRPr>
          </a:p>
          <a:p>
            <a:pPr>
              <a:buNone/>
            </a:pPr>
            <a:r>
              <a:rPr lang="ru-RU" sz="1600" dirty="0">
                <a:solidFill>
                  <a:srgbClr val="333333"/>
                </a:solidFill>
                <a:effectLst/>
                <a:latin typeface="Arial" panose="020B0604020202020204" pitchFamily="34" charset="0"/>
                <a:ea typeface="Times New Roman" panose="02020603050405020304" pitchFamily="18" charset="0"/>
              </a:rPr>
              <a:t>-  открытии и закрытии карт физлиц или корпоративных карты (именных и неименных).</a:t>
            </a:r>
            <a:endParaRPr lang="ru-RU" sz="2000" dirty="0">
              <a:effectLst/>
              <a:latin typeface="Times New Roman" panose="02020603050405020304" pitchFamily="18" charset="0"/>
              <a:ea typeface="Times New Roman" panose="02020603050405020304" pitchFamily="18" charset="0"/>
            </a:endParaRPr>
          </a:p>
          <a:p>
            <a:pPr>
              <a:buNone/>
            </a:pPr>
            <a:r>
              <a:rPr lang="ru-RU" sz="1600" dirty="0">
                <a:solidFill>
                  <a:srgbClr val="333333"/>
                </a:solidFill>
                <a:effectLst/>
                <a:latin typeface="Arial" panose="020B0604020202020204" pitchFamily="34" charset="0"/>
                <a:ea typeface="Times New Roman" panose="02020603050405020304" pitchFamily="18" charset="0"/>
              </a:rPr>
              <a:t>Будут передаваться сведения о «категориях легальных доходов» - без пояснений.</a:t>
            </a:r>
            <a:endParaRPr lang="ru-RU" sz="2000" dirty="0">
              <a:effectLst/>
              <a:latin typeface="Times New Roman" panose="02020603050405020304" pitchFamily="18" charset="0"/>
              <a:ea typeface="Times New Roman" panose="02020603050405020304" pitchFamily="18" charset="0"/>
            </a:endParaRPr>
          </a:p>
          <a:p>
            <a:pPr>
              <a:buNone/>
            </a:pPr>
            <a:r>
              <a:rPr lang="ru-RU" sz="1600" dirty="0">
                <a:solidFill>
                  <a:srgbClr val="333333"/>
                </a:solidFill>
                <a:effectLst/>
                <a:latin typeface="Arial" panose="020B0604020202020204" pitchFamily="34" charset="0"/>
                <a:ea typeface="Times New Roman" panose="02020603050405020304" pitchFamily="18" charset="0"/>
              </a:rPr>
              <a:t> </a:t>
            </a:r>
            <a:endParaRPr lang="ru-RU" sz="2000" dirty="0">
              <a:effectLst/>
              <a:latin typeface="Times New Roman" panose="02020603050405020304" pitchFamily="18" charset="0"/>
              <a:ea typeface="Times New Roman" panose="02020603050405020304" pitchFamily="18" charset="0"/>
            </a:endParaRPr>
          </a:p>
          <a:p>
            <a:pPr>
              <a:buNone/>
            </a:pPr>
            <a:r>
              <a:rPr lang="ru-RU" sz="1600" dirty="0">
                <a:solidFill>
                  <a:srgbClr val="333333"/>
                </a:solidFill>
                <a:effectLst/>
                <a:latin typeface="Arial" panose="020B0604020202020204" pitchFamily="34" charset="0"/>
                <a:ea typeface="Times New Roman" panose="02020603050405020304" pitchFamily="18" charset="0"/>
              </a:rPr>
              <a:t>Регулярные переводы одним и тем же людям примерно одинаковых сумм от ИП/руководителя ООО - признаки выплаты серой заработной платы.</a:t>
            </a:r>
            <a:endParaRPr lang="ru-RU" sz="2000" dirty="0">
              <a:effectLst/>
              <a:latin typeface="Times New Roman" panose="02020603050405020304" pitchFamily="18" charset="0"/>
              <a:ea typeface="Times New Roman" panose="02020603050405020304" pitchFamily="18" charset="0"/>
            </a:endParaRPr>
          </a:p>
          <a:p>
            <a:pPr>
              <a:buNone/>
            </a:pPr>
            <a:r>
              <a:rPr lang="ru-RU" sz="1600" dirty="0">
                <a:solidFill>
                  <a:srgbClr val="333333"/>
                </a:solidFill>
                <a:effectLst/>
                <a:latin typeface="Arial" panose="020B0604020202020204" pitchFamily="34" charset="0"/>
                <a:ea typeface="Times New Roman" panose="02020603050405020304" pitchFamily="18" charset="0"/>
              </a:rPr>
              <a:t>Регулярные поступления в одинаковой сумме – скрытый доход от аренды?</a:t>
            </a:r>
            <a:endParaRPr lang="ru-RU" sz="2000" dirty="0">
              <a:effectLst/>
              <a:latin typeface="Times New Roman" panose="02020603050405020304" pitchFamily="18" charset="0"/>
              <a:ea typeface="Times New Roman" panose="02020603050405020304" pitchFamily="18" charset="0"/>
            </a:endParaRPr>
          </a:p>
          <a:p>
            <a:pPr>
              <a:buNone/>
            </a:pPr>
            <a:r>
              <a:rPr lang="ru-RU" sz="1600" dirty="0">
                <a:solidFill>
                  <a:srgbClr val="333333"/>
                </a:solidFill>
                <a:effectLst/>
                <a:latin typeface="Arial" panose="020B0604020202020204" pitchFamily="34" charset="0"/>
                <a:ea typeface="Times New Roman" panose="02020603050405020304" pitchFamily="18" charset="0"/>
              </a:rPr>
              <a:t>Множественные мелкие переводы от разных лиц – скрытый доход от услуг или розничной торговли?</a:t>
            </a:r>
            <a:endParaRPr lang="ru-RU" sz="2000" dirty="0">
              <a:effectLst/>
              <a:latin typeface="Times New Roman" panose="02020603050405020304" pitchFamily="18" charset="0"/>
              <a:ea typeface="Times New Roman" panose="02020603050405020304" pitchFamily="18" charset="0"/>
            </a:endParaRPr>
          </a:p>
          <a:p>
            <a:pPr>
              <a:buNone/>
            </a:pPr>
            <a:r>
              <a:rPr lang="ru-RU" sz="1600" dirty="0">
                <a:solidFill>
                  <a:srgbClr val="333333"/>
                </a:solidFill>
                <a:effectLst/>
                <a:latin typeface="Arial" panose="020B0604020202020204" pitchFamily="34" charset="0"/>
                <a:ea typeface="Times New Roman" panose="02020603050405020304" pitchFamily="18" charset="0"/>
              </a:rPr>
              <a:t> </a:t>
            </a:r>
            <a:r>
              <a:rPr lang="ru-RU" sz="1600" b="1" dirty="0">
                <a:solidFill>
                  <a:srgbClr val="333333"/>
                </a:solidFill>
                <a:effectLst/>
                <a:highlight>
                  <a:srgbClr val="FFFF00"/>
                </a:highlight>
                <a:latin typeface="Arial" panose="020B0604020202020204" pitchFamily="34" charset="0"/>
                <a:ea typeface="Times New Roman" panose="02020603050405020304" pitchFamily="18" charset="0"/>
              </a:rPr>
              <a:t>Все это вызовет запросы налоговой и начало </a:t>
            </a:r>
            <a:r>
              <a:rPr lang="ru-RU" sz="1600" b="1" dirty="0" err="1">
                <a:solidFill>
                  <a:srgbClr val="333333"/>
                </a:solidFill>
                <a:effectLst/>
                <a:highlight>
                  <a:srgbClr val="FFFF00"/>
                </a:highlight>
                <a:latin typeface="Arial" panose="020B0604020202020204" pitchFamily="34" charset="0"/>
                <a:ea typeface="Times New Roman" panose="02020603050405020304" pitchFamily="18" charset="0"/>
              </a:rPr>
              <a:t>предпроверочных</a:t>
            </a:r>
            <a:r>
              <a:rPr lang="ru-RU" sz="1600" b="1" dirty="0">
                <a:solidFill>
                  <a:srgbClr val="333333"/>
                </a:solidFill>
                <a:effectLst/>
                <a:highlight>
                  <a:srgbClr val="FFFF00"/>
                </a:highlight>
                <a:latin typeface="Arial" panose="020B0604020202020204" pitchFamily="34" charset="0"/>
                <a:ea typeface="Times New Roman" panose="02020603050405020304" pitchFamily="18" charset="0"/>
              </a:rPr>
              <a:t> мероприятий</a:t>
            </a:r>
            <a:r>
              <a:rPr lang="ru-RU" sz="1600" dirty="0">
                <a:solidFill>
                  <a:srgbClr val="333333"/>
                </a:solidFill>
                <a:effectLst/>
                <a:latin typeface="Arial" panose="020B0604020202020204" pitchFamily="34" charset="0"/>
                <a:ea typeface="Times New Roman" panose="02020603050405020304" pitchFamily="18" charset="0"/>
              </a:rPr>
              <a:t>.</a:t>
            </a:r>
            <a:endParaRPr lang="ru-RU" sz="2000" dirty="0">
              <a:effectLst/>
              <a:latin typeface="Times New Roman" panose="02020603050405020304" pitchFamily="18" charset="0"/>
              <a:ea typeface="Times New Roman" panose="02020603050405020304" pitchFamily="18" charset="0"/>
            </a:endParaRPr>
          </a:p>
          <a:p>
            <a:pPr indent="450215" algn="just">
              <a:spcAft>
                <a:spcPts val="800"/>
              </a:spcAft>
              <a:buNone/>
            </a:pPr>
            <a:r>
              <a:rPr lang="ru-RU" sz="24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32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8" name="Текст 1">
            <a:extLst>
              <a:ext uri="{FF2B5EF4-FFF2-40B4-BE49-F238E27FC236}">
                <a16:creationId xmlns:a16="http://schemas.microsoft.com/office/drawing/2014/main" id="{E33E4E44-54C5-B8ED-FB06-61986C98123A}"/>
              </a:ext>
            </a:extLst>
          </p:cNvPr>
          <p:cNvSpPr txBox="1">
            <a:spLocks/>
          </p:cNvSpPr>
          <p:nvPr/>
        </p:nvSpPr>
        <p:spPr>
          <a:xfrm>
            <a:off x="503435" y="90865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indent="450215" algn="just">
              <a:lnSpc>
                <a:spcPct val="150000"/>
              </a:lnSpc>
              <a:spcAft>
                <a:spcPts val="800"/>
              </a:spcAft>
              <a:buNone/>
            </a:pPr>
            <a:endParaRPr kumimoji="0" lang="ru-RU"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639221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2E969D-7C98-6A55-25CB-7332D3E11CE7}"/>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5948CCEF-FDB3-99A9-48D0-D567D93EB7EF}"/>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Налоговая база по НДС. Безвозмездная передача</a:t>
            </a:r>
          </a:p>
        </p:txBody>
      </p:sp>
      <p:sp>
        <p:nvSpPr>
          <p:cNvPr id="3" name="Объект 2">
            <a:extLst>
              <a:ext uri="{FF2B5EF4-FFF2-40B4-BE49-F238E27FC236}">
                <a16:creationId xmlns:a16="http://schemas.microsoft.com/office/drawing/2014/main" id="{700294B3-8825-7707-3C80-598658549A0F}"/>
              </a:ext>
            </a:extLst>
          </p:cNvPr>
          <p:cNvSpPr>
            <a:spLocks noGrp="1"/>
          </p:cNvSpPr>
          <p:nvPr>
            <p:ph idx="1"/>
          </p:nvPr>
        </p:nvSpPr>
        <p:spPr>
          <a:xfrm>
            <a:off x="180000" y="980660"/>
            <a:ext cx="8784000" cy="3888540"/>
          </a:xfrm>
        </p:spPr>
        <p:txBody>
          <a:bodyPr/>
          <a:lstStyle/>
          <a:p>
            <a:pPr marL="0" indent="0" algn="just">
              <a:buNone/>
            </a:pPr>
            <a:r>
              <a:rPr lang="ru-RU" sz="2000" dirty="0">
                <a:latin typeface="Times New Roman" panose="02020603050405020304" pitchFamily="18" charset="0"/>
                <a:cs typeface="Times New Roman" panose="02020603050405020304" pitchFamily="18" charset="0"/>
              </a:rPr>
              <a:t> </a:t>
            </a:r>
          </a:p>
          <a:p>
            <a:endParaRPr lang="ru-RU" dirty="0"/>
          </a:p>
        </p:txBody>
      </p:sp>
      <p:sp>
        <p:nvSpPr>
          <p:cNvPr id="4" name="TextBox 3">
            <a:extLst>
              <a:ext uri="{FF2B5EF4-FFF2-40B4-BE49-F238E27FC236}">
                <a16:creationId xmlns:a16="http://schemas.microsoft.com/office/drawing/2014/main" id="{A0F5B67F-0954-41D2-432D-56938B540013}"/>
              </a:ext>
            </a:extLst>
          </p:cNvPr>
          <p:cNvSpPr txBox="1"/>
          <p:nvPr/>
        </p:nvSpPr>
        <p:spPr>
          <a:xfrm>
            <a:off x="395420" y="1032505"/>
            <a:ext cx="8497180" cy="5047536"/>
          </a:xfrm>
          <a:prstGeom prst="rect">
            <a:avLst/>
          </a:prstGeom>
          <a:noFill/>
        </p:spPr>
        <p:txBody>
          <a:bodyPr wrap="square">
            <a:spAutoFit/>
          </a:bodyPr>
          <a:lstStyle/>
          <a:p>
            <a:pPr algn="just"/>
            <a:r>
              <a:rPr lang="ru-RU" dirty="0"/>
              <a:t>Передача детям сотрудников в качестве подарков товаров, как произведенных обществом, так и приобретенных у третьих лиц, облагается НДС (письмо Минфина России от 16.12.2021 N 03-07-11/102497).</a:t>
            </a:r>
          </a:p>
          <a:p>
            <a:pPr algn="just"/>
            <a:r>
              <a:rPr lang="ru-RU" dirty="0"/>
              <a:t>    Товары, безвозмездно переданные работникам в качестве ценных подарков, облагаются НДС (письмо Минфина России от 15.10.2021 N 03-01-10/83519)</a:t>
            </a:r>
          </a:p>
          <a:p>
            <a:pPr algn="just"/>
            <a:r>
              <a:rPr lang="ru-RU" dirty="0"/>
              <a:t>   Безвозмездная передача подарочного сертификата облагается НДС (письмо Минфина России от 14.03. 2022 г. N 03-07-11/18542, 09.06.2022 г. N 03-07-11/54735)</a:t>
            </a:r>
          </a:p>
          <a:p>
            <a:pPr algn="just"/>
            <a:r>
              <a:rPr lang="ru-RU" dirty="0"/>
              <a:t>    НДС платить не надо при передаче образцов продукции третьим лицам (промышленным предприятиям), чтобы те провели испытания, т.к. право собственности на образцы не переходит (письмо Минфина России от 26.10.2023 N 03-03-06/1/102095).</a:t>
            </a:r>
          </a:p>
          <a:p>
            <a:pPr algn="just"/>
            <a:r>
              <a:rPr lang="ru-RU" dirty="0"/>
              <a:t>    Услуги по предоставлению имущества во временное пользование (аренду), оказываемые организацией на безвозмездной основе по договорам с физлицами, облагаются НДС (письмо Минфина России от 12.11.2021 N 03-07-11/91447).</a:t>
            </a:r>
          </a:p>
          <a:p>
            <a:pPr algn="just"/>
            <a:r>
              <a:rPr lang="ru-RU" dirty="0"/>
              <a:t>   Передача неотделимых улучшений по окончании договора аренды облагается НДС, т.к. является реализацией (определение ВС РФ от 20.04.2022 № 310-ЭС22-4271)</a:t>
            </a:r>
          </a:p>
          <a:p>
            <a:pPr marL="285750" indent="-285750" algn="just">
              <a:buFontTx/>
              <a:buChar char="-"/>
            </a:pPr>
            <a:endParaRPr lang="ru-RU" sz="1600" dirty="0"/>
          </a:p>
        </p:txBody>
      </p:sp>
    </p:spTree>
    <p:extLst>
      <p:ext uri="{BB962C8B-B14F-4D97-AF65-F5344CB8AC3E}">
        <p14:creationId xmlns:p14="http://schemas.microsoft.com/office/powerpoint/2010/main" val="3411587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2B6C31-C320-F272-122C-4DBA8F468C4A}"/>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D64D73E0-CDFD-A77E-1745-286EC71FFAFF}"/>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Уведомление</a:t>
            </a:r>
          </a:p>
        </p:txBody>
      </p:sp>
      <p:sp>
        <p:nvSpPr>
          <p:cNvPr id="8" name="Текст 1">
            <a:extLst>
              <a:ext uri="{FF2B5EF4-FFF2-40B4-BE49-F238E27FC236}">
                <a16:creationId xmlns:a16="http://schemas.microsoft.com/office/drawing/2014/main" id="{168A8A2F-AF0F-27D7-2CE2-79C55821C4E1}"/>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ru-RU" sz="1800" b="1" dirty="0">
                <a:solidFill>
                  <a:sysClr val="windowText" lastClr="000000"/>
                </a:solidFill>
                <a:latin typeface="Times New Roman" panose="02020603050405020304" pitchFamily="18" charset="0"/>
                <a:cs typeface="Times New Roman" panose="02020603050405020304" pitchFamily="18" charset="0"/>
              </a:rPr>
              <a:t>Причина вызова:</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1" i="1"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для дачи пояснений по вопросу:  </a:t>
            </a: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соответствия общедоступным критериям оценки рисков, утвержденным Приказом ФНС России от 30.05.2007 №ММ-3-06/333@ </a:t>
            </a:r>
          </a:p>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Ведение финансово-хозяйственной деятельности с высоким налоговым риском </a:t>
            </a:r>
            <a:endPar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742250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742031-C720-5D39-EFFD-FA584BFDD72E}"/>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4CF8DA19-1999-9954-08D5-2FA978261283}"/>
              </a:ext>
            </a:extLst>
          </p:cNvPr>
          <p:cNvSpPr>
            <a:spLocks noGrp="1"/>
          </p:cNvSpPr>
          <p:nvPr>
            <p:ph type="title"/>
          </p:nvPr>
        </p:nvSpPr>
        <p:spPr>
          <a:xfrm>
            <a:off x="179999" y="80535"/>
            <a:ext cx="8784000" cy="792110"/>
          </a:xfrm>
        </p:spPr>
        <p:txBody>
          <a:bodyPr>
            <a:normAutofit/>
          </a:bodyPr>
          <a:lstStyle/>
          <a:p>
            <a:r>
              <a:rPr lang="ru-RU" sz="2000" b="1" i="1" dirty="0">
                <a:solidFill>
                  <a:srgbClr val="FF0000"/>
                </a:solidFill>
              </a:rPr>
              <a:t>Увеличение собираемости налогов и усиление контроля за бизнесом</a:t>
            </a:r>
          </a:p>
        </p:txBody>
      </p:sp>
      <p:sp>
        <p:nvSpPr>
          <p:cNvPr id="3" name="Объект 2">
            <a:extLst>
              <a:ext uri="{FF2B5EF4-FFF2-40B4-BE49-F238E27FC236}">
                <a16:creationId xmlns:a16="http://schemas.microsoft.com/office/drawing/2014/main" id="{62AE9C80-0A42-A030-E6C0-9B4EA7DF3754}"/>
              </a:ext>
            </a:extLst>
          </p:cNvPr>
          <p:cNvSpPr>
            <a:spLocks noGrp="1"/>
          </p:cNvSpPr>
          <p:nvPr>
            <p:ph idx="1"/>
          </p:nvPr>
        </p:nvSpPr>
        <p:spPr>
          <a:xfrm>
            <a:off x="179999" y="692620"/>
            <a:ext cx="8784000" cy="3888540"/>
          </a:xfrm>
        </p:spPr>
        <p:txBody>
          <a:bodyPr/>
          <a:lstStyle/>
          <a:p>
            <a:pPr indent="450215" algn="just">
              <a:spcAft>
                <a:spcPts val="800"/>
              </a:spcAft>
              <a:buNone/>
            </a:pPr>
            <a:r>
              <a:rPr lang="ru-RU" sz="24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32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8" name="Текст 1">
            <a:extLst>
              <a:ext uri="{FF2B5EF4-FFF2-40B4-BE49-F238E27FC236}">
                <a16:creationId xmlns:a16="http://schemas.microsoft.com/office/drawing/2014/main" id="{C6B2543B-22C8-C976-0986-3C9938E05DE5}"/>
              </a:ext>
            </a:extLst>
          </p:cNvPr>
          <p:cNvSpPr txBox="1">
            <a:spLocks/>
          </p:cNvSpPr>
          <p:nvPr/>
        </p:nvSpPr>
        <p:spPr>
          <a:xfrm>
            <a:off x="503435" y="90865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indent="450215" algn="just">
              <a:lnSpc>
                <a:spcPct val="150000"/>
              </a:lnSpc>
              <a:spcAft>
                <a:spcPts val="800"/>
              </a:spcAft>
              <a:buNone/>
            </a:pPr>
            <a:endParaRPr kumimoji="0" lang="ru-RU"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pic>
        <p:nvPicPr>
          <p:cNvPr id="2" name="Рисунок 1">
            <a:extLst>
              <a:ext uri="{FF2B5EF4-FFF2-40B4-BE49-F238E27FC236}">
                <a16:creationId xmlns:a16="http://schemas.microsoft.com/office/drawing/2014/main" id="{3A6A9C07-15FB-123B-0943-3E799A9A2DF5}"/>
              </a:ext>
            </a:extLst>
          </p:cNvPr>
          <p:cNvPicPr>
            <a:picLocks noChangeAspect="1"/>
          </p:cNvPicPr>
          <p:nvPr/>
        </p:nvPicPr>
        <p:blipFill rotWithShape="1">
          <a:blip r:embed="rId3"/>
          <a:srcRect l="13330" t="40634" r="36952" b="22905"/>
          <a:stretch>
            <a:fillRect/>
          </a:stretch>
        </p:blipFill>
        <p:spPr bwMode="auto">
          <a:xfrm>
            <a:off x="359414" y="1718762"/>
            <a:ext cx="8425170" cy="3420475"/>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9191199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D6E9ACB-5494-52D5-E44F-DC70CF10A390}"/>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924809DB-CABC-9673-B729-4A767772B143}"/>
              </a:ext>
            </a:extLst>
          </p:cNvPr>
          <p:cNvSpPr>
            <a:spLocks noGrp="1"/>
          </p:cNvSpPr>
          <p:nvPr>
            <p:ph type="title"/>
          </p:nvPr>
        </p:nvSpPr>
        <p:spPr>
          <a:xfrm>
            <a:off x="179999" y="80535"/>
            <a:ext cx="8784000" cy="792110"/>
          </a:xfrm>
        </p:spPr>
        <p:txBody>
          <a:bodyPr>
            <a:normAutofit/>
          </a:bodyPr>
          <a:lstStyle/>
          <a:p>
            <a:r>
              <a:rPr lang="ru-RU" sz="2000" b="1" i="1" dirty="0">
                <a:solidFill>
                  <a:srgbClr val="FF0000"/>
                </a:solidFill>
              </a:rPr>
              <a:t>6 направлений по обелению бизнеса</a:t>
            </a:r>
          </a:p>
        </p:txBody>
      </p:sp>
      <p:sp>
        <p:nvSpPr>
          <p:cNvPr id="3" name="Объект 2">
            <a:extLst>
              <a:ext uri="{FF2B5EF4-FFF2-40B4-BE49-F238E27FC236}">
                <a16:creationId xmlns:a16="http://schemas.microsoft.com/office/drawing/2014/main" id="{9A0C712A-047B-190B-DD10-66C28F8BE027}"/>
              </a:ext>
            </a:extLst>
          </p:cNvPr>
          <p:cNvSpPr>
            <a:spLocks noGrp="1"/>
          </p:cNvSpPr>
          <p:nvPr>
            <p:ph idx="1"/>
          </p:nvPr>
        </p:nvSpPr>
        <p:spPr>
          <a:xfrm>
            <a:off x="179999" y="692620"/>
            <a:ext cx="8784000" cy="3888540"/>
          </a:xfrm>
        </p:spPr>
        <p:txBody>
          <a:bodyPr/>
          <a:lstStyle/>
          <a:p>
            <a:pPr indent="450215" algn="just">
              <a:spcAft>
                <a:spcPts val="800"/>
              </a:spcAft>
              <a:buNone/>
            </a:pPr>
            <a:r>
              <a:rPr lang="ru-RU" sz="24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32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8" name="Текст 1">
            <a:extLst>
              <a:ext uri="{FF2B5EF4-FFF2-40B4-BE49-F238E27FC236}">
                <a16:creationId xmlns:a16="http://schemas.microsoft.com/office/drawing/2014/main" id="{AE9B7CA2-9490-DE62-8B91-FB81C6D5CE09}"/>
              </a:ext>
            </a:extLst>
          </p:cNvPr>
          <p:cNvSpPr txBox="1">
            <a:spLocks/>
          </p:cNvSpPr>
          <p:nvPr/>
        </p:nvSpPr>
        <p:spPr>
          <a:xfrm>
            <a:off x="503435" y="90865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indent="450215" algn="just">
              <a:lnSpc>
                <a:spcPct val="150000"/>
              </a:lnSpc>
              <a:spcAft>
                <a:spcPts val="800"/>
              </a:spcAft>
              <a:buNone/>
            </a:pPr>
            <a:endParaRPr kumimoji="0" lang="ru-RU"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pic>
        <p:nvPicPr>
          <p:cNvPr id="4" name="Рисунок 3">
            <a:extLst>
              <a:ext uri="{FF2B5EF4-FFF2-40B4-BE49-F238E27FC236}">
                <a16:creationId xmlns:a16="http://schemas.microsoft.com/office/drawing/2014/main" id="{8E129748-7882-5139-6870-35F7BF0DC826}"/>
              </a:ext>
            </a:extLst>
          </p:cNvPr>
          <p:cNvPicPr>
            <a:picLocks noChangeAspect="1"/>
          </p:cNvPicPr>
          <p:nvPr/>
        </p:nvPicPr>
        <p:blipFill rotWithShape="1">
          <a:blip r:embed="rId3"/>
          <a:srcRect l="13829" t="39587" r="36965" b="23112"/>
          <a:stretch>
            <a:fillRect/>
          </a:stretch>
        </p:blipFill>
        <p:spPr bwMode="auto">
          <a:xfrm>
            <a:off x="179999" y="1340710"/>
            <a:ext cx="8784000" cy="3744520"/>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3422094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F19D31F-8E32-1D98-2D91-972889CD27E6}"/>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FFCE3C34-3C50-03A7-E1CD-7FD9C31E9C9E}"/>
              </a:ext>
            </a:extLst>
          </p:cNvPr>
          <p:cNvSpPr>
            <a:spLocks noGrp="1"/>
          </p:cNvSpPr>
          <p:nvPr>
            <p:ph type="title"/>
          </p:nvPr>
        </p:nvSpPr>
        <p:spPr>
          <a:xfrm>
            <a:off x="179999" y="80535"/>
            <a:ext cx="8784000" cy="792110"/>
          </a:xfrm>
        </p:spPr>
        <p:txBody>
          <a:bodyPr>
            <a:normAutofit/>
          </a:bodyPr>
          <a:lstStyle/>
          <a:p>
            <a:r>
              <a:rPr lang="ru-RU" sz="2000" b="1" i="1" dirty="0">
                <a:solidFill>
                  <a:srgbClr val="FF0000"/>
                </a:solidFill>
              </a:rPr>
              <a:t>Рост числа обеспечительных мер – запрет на продажу имущества и блокировок счетов</a:t>
            </a:r>
          </a:p>
        </p:txBody>
      </p:sp>
      <p:sp>
        <p:nvSpPr>
          <p:cNvPr id="3" name="Объект 2">
            <a:extLst>
              <a:ext uri="{FF2B5EF4-FFF2-40B4-BE49-F238E27FC236}">
                <a16:creationId xmlns:a16="http://schemas.microsoft.com/office/drawing/2014/main" id="{06ECE097-A4FE-AE01-5EE0-B4039E70C84C}"/>
              </a:ext>
            </a:extLst>
          </p:cNvPr>
          <p:cNvSpPr>
            <a:spLocks noGrp="1"/>
          </p:cNvSpPr>
          <p:nvPr>
            <p:ph idx="1"/>
          </p:nvPr>
        </p:nvSpPr>
        <p:spPr>
          <a:xfrm>
            <a:off x="179999" y="692620"/>
            <a:ext cx="8784000" cy="3888540"/>
          </a:xfrm>
        </p:spPr>
        <p:txBody>
          <a:bodyPr/>
          <a:lstStyle/>
          <a:p>
            <a:pPr indent="450215" algn="just">
              <a:spcAft>
                <a:spcPts val="800"/>
              </a:spcAft>
              <a:buNone/>
            </a:pPr>
            <a:r>
              <a:rPr lang="ru-RU" sz="24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32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8" name="Текст 1">
            <a:extLst>
              <a:ext uri="{FF2B5EF4-FFF2-40B4-BE49-F238E27FC236}">
                <a16:creationId xmlns:a16="http://schemas.microsoft.com/office/drawing/2014/main" id="{33B4931F-3D55-CA4E-3EB7-B8275F31F513}"/>
              </a:ext>
            </a:extLst>
          </p:cNvPr>
          <p:cNvSpPr txBox="1">
            <a:spLocks/>
          </p:cNvSpPr>
          <p:nvPr/>
        </p:nvSpPr>
        <p:spPr>
          <a:xfrm>
            <a:off x="343774" y="616383"/>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indent="450215" algn="just">
              <a:lnSpc>
                <a:spcPct val="150000"/>
              </a:lnSpc>
              <a:spcBef>
                <a:spcPts val="0"/>
              </a:spcBef>
              <a:buNone/>
            </a:pPr>
            <a:endParaRPr kumimoji="0" lang="ru-RU" b="1" i="0" u="none" strike="noStrike" kern="1200" cap="none" spc="0" normalizeH="0" baseline="0" noProof="0" dirty="0">
              <a:ln>
                <a:noFill/>
              </a:ln>
              <a:solidFill>
                <a:sysClr val="windowText" lastClr="000000"/>
              </a:solidFill>
              <a:effectLst/>
              <a:highlight>
                <a:srgbClr val="FFFF00"/>
              </a:highlight>
              <a:uLnTx/>
              <a:uFillTx/>
              <a:latin typeface="Times New Roman" panose="02020603050405020304" pitchFamily="18" charset="0"/>
              <a:cs typeface="Times New Roman" panose="02020603050405020304" pitchFamily="18" charset="0"/>
            </a:endParaRPr>
          </a:p>
        </p:txBody>
      </p:sp>
      <p:pic>
        <p:nvPicPr>
          <p:cNvPr id="4" name="Рисунок 3">
            <a:extLst>
              <a:ext uri="{FF2B5EF4-FFF2-40B4-BE49-F238E27FC236}">
                <a16:creationId xmlns:a16="http://schemas.microsoft.com/office/drawing/2014/main" id="{E596B3A9-EE03-92E4-1411-915FBE635C84}"/>
              </a:ext>
            </a:extLst>
          </p:cNvPr>
          <p:cNvPicPr>
            <a:picLocks noChangeAspect="1"/>
          </p:cNvPicPr>
          <p:nvPr/>
        </p:nvPicPr>
        <p:blipFill rotWithShape="1">
          <a:blip r:embed="rId3"/>
          <a:srcRect l="12903" t="40519" r="37396" b="17828"/>
          <a:stretch>
            <a:fillRect/>
          </a:stretch>
        </p:blipFill>
        <p:spPr bwMode="auto">
          <a:xfrm>
            <a:off x="107379" y="1034666"/>
            <a:ext cx="8856619" cy="4158579"/>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26916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A4D92B-1DE5-6FB7-8E63-56CB09980F82}"/>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336424BB-32DD-3883-D3E7-632B1945E5B6}"/>
              </a:ext>
            </a:extLst>
          </p:cNvPr>
          <p:cNvSpPr>
            <a:spLocks noGrp="1"/>
          </p:cNvSpPr>
          <p:nvPr>
            <p:ph type="title"/>
          </p:nvPr>
        </p:nvSpPr>
        <p:spPr>
          <a:xfrm>
            <a:off x="179999" y="80535"/>
            <a:ext cx="8784000" cy="792110"/>
          </a:xfrm>
        </p:spPr>
        <p:txBody>
          <a:bodyPr>
            <a:normAutofit/>
          </a:bodyPr>
          <a:lstStyle/>
          <a:p>
            <a:r>
              <a:rPr lang="ru-RU" sz="2000" b="1" i="1" dirty="0">
                <a:solidFill>
                  <a:srgbClr val="FF0000"/>
                </a:solidFill>
              </a:rPr>
              <a:t>Налоговые штрафы при смягчающих ответственность обстоятельствах будут уменьшать максимум в 10 раз</a:t>
            </a:r>
          </a:p>
        </p:txBody>
      </p:sp>
      <p:sp>
        <p:nvSpPr>
          <p:cNvPr id="3" name="Объект 2">
            <a:extLst>
              <a:ext uri="{FF2B5EF4-FFF2-40B4-BE49-F238E27FC236}">
                <a16:creationId xmlns:a16="http://schemas.microsoft.com/office/drawing/2014/main" id="{1F277BE1-C248-5666-CCE8-17F6E27164B2}"/>
              </a:ext>
            </a:extLst>
          </p:cNvPr>
          <p:cNvSpPr>
            <a:spLocks noGrp="1"/>
          </p:cNvSpPr>
          <p:nvPr>
            <p:ph idx="1"/>
          </p:nvPr>
        </p:nvSpPr>
        <p:spPr>
          <a:xfrm>
            <a:off x="179999" y="692620"/>
            <a:ext cx="8784000" cy="3888540"/>
          </a:xfrm>
        </p:spPr>
        <p:txBody>
          <a:bodyPr/>
          <a:lstStyle/>
          <a:p>
            <a:pPr indent="450215" algn="just">
              <a:spcAft>
                <a:spcPts val="800"/>
              </a:spcAft>
              <a:buNone/>
            </a:pPr>
            <a:r>
              <a:rPr lang="ru-RU" sz="24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32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8" name="Текст 1">
            <a:extLst>
              <a:ext uri="{FF2B5EF4-FFF2-40B4-BE49-F238E27FC236}">
                <a16:creationId xmlns:a16="http://schemas.microsoft.com/office/drawing/2014/main" id="{B8C41E1B-DA89-B159-051D-BE205B181776}"/>
              </a:ext>
            </a:extLst>
          </p:cNvPr>
          <p:cNvSpPr txBox="1">
            <a:spLocks/>
          </p:cNvSpPr>
          <p:nvPr/>
        </p:nvSpPr>
        <p:spPr>
          <a:xfrm>
            <a:off x="343774" y="616383"/>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indent="450215" algn="just">
              <a:lnSpc>
                <a:spcPct val="150000"/>
              </a:lnSpc>
              <a:spcBef>
                <a:spcPts val="0"/>
              </a:spcBef>
              <a:buNone/>
            </a:pPr>
            <a:endParaRPr kumimoji="0" lang="ru-RU" b="1" i="0" u="none" strike="noStrike" kern="1200" cap="none" spc="0" normalizeH="0" baseline="0" noProof="0" dirty="0">
              <a:ln>
                <a:noFill/>
              </a:ln>
              <a:solidFill>
                <a:sysClr val="windowText" lastClr="000000"/>
              </a:solidFill>
              <a:effectLst/>
              <a:highlight>
                <a:srgbClr val="FFFF00"/>
              </a:highlight>
              <a:uLnTx/>
              <a:uFillTx/>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B1382AF8-3DDD-F657-153A-2B0EC4B17DFD}"/>
              </a:ext>
            </a:extLst>
          </p:cNvPr>
          <p:cNvSpPr txBox="1"/>
          <p:nvPr/>
        </p:nvSpPr>
        <p:spPr>
          <a:xfrm>
            <a:off x="507549" y="1289341"/>
            <a:ext cx="8292677" cy="3693319"/>
          </a:xfrm>
          <a:prstGeom prst="rect">
            <a:avLst/>
          </a:prstGeom>
          <a:noFill/>
        </p:spPr>
        <p:txBody>
          <a:bodyPr wrap="square">
            <a:spAutoFit/>
          </a:bodyPr>
          <a:lstStyle/>
          <a:p>
            <a:pPr algn="just"/>
            <a:r>
              <a:rPr lang="ru-RU" b="1" dirty="0">
                <a:highlight>
                  <a:srgbClr val="FFFF00"/>
                </a:highlight>
              </a:rPr>
              <a:t>С 01.09.2026 </a:t>
            </a:r>
            <a:r>
              <a:rPr lang="ru-RU" b="1" dirty="0">
                <a:solidFill>
                  <a:srgbClr val="FF0000"/>
                </a:solidFill>
                <a:highlight>
                  <a:srgbClr val="FFFF00"/>
                </a:highlight>
              </a:rPr>
              <a:t>п. 3 ст. 114 НК РФ </a:t>
            </a:r>
            <a:r>
              <a:rPr lang="ru-RU" dirty="0"/>
              <a:t>излагается в новой редакции:</a:t>
            </a:r>
          </a:p>
          <a:p>
            <a:pPr algn="just"/>
            <a:r>
              <a:rPr lang="ru-RU" dirty="0"/>
              <a:t>3. При наличии хотя бы одного смягчающего ответственность обстоятельства </a:t>
            </a:r>
            <a:r>
              <a:rPr lang="ru-RU" b="1" dirty="0">
                <a:highlight>
                  <a:srgbClr val="FFFF00"/>
                </a:highlight>
              </a:rPr>
              <a:t>размер штрафа подлежит уменьшению </a:t>
            </a:r>
            <a:r>
              <a:rPr lang="ru-RU" b="1" dirty="0">
                <a:solidFill>
                  <a:srgbClr val="FF0000"/>
                </a:solidFill>
                <a:highlight>
                  <a:srgbClr val="FFFF00"/>
                </a:highlight>
              </a:rPr>
              <a:t>не менее чем в два раза </a:t>
            </a:r>
            <a:r>
              <a:rPr lang="ru-RU" b="1" dirty="0">
                <a:highlight>
                  <a:srgbClr val="FFFF00"/>
                </a:highlight>
              </a:rPr>
              <a:t>и </a:t>
            </a:r>
            <a:r>
              <a:rPr lang="ru-RU" b="1" dirty="0">
                <a:solidFill>
                  <a:srgbClr val="FF0000"/>
                </a:solidFill>
                <a:highlight>
                  <a:srgbClr val="FFFF00"/>
                </a:highlight>
              </a:rPr>
              <a:t>не более чем в десять раз</a:t>
            </a:r>
            <a:r>
              <a:rPr lang="ru-RU" dirty="0"/>
              <a:t> по сравнению с размером, установленным соответствующей статьей настоящего Кодекса.</a:t>
            </a:r>
            <a:br>
              <a:rPr lang="ru-RU" dirty="0"/>
            </a:br>
            <a:endParaRPr lang="ru-RU" dirty="0"/>
          </a:p>
          <a:p>
            <a:pPr algn="just"/>
            <a:r>
              <a:rPr lang="ru-RU" dirty="0"/>
              <a:t>Налоговый орган, рассматривающий дело, при определении размера штрафа учитывает обстоятельства, смягчающие ответственность за совершение налогового правонарушения, </a:t>
            </a:r>
            <a:r>
              <a:rPr lang="ru-RU" b="1" dirty="0">
                <a:highlight>
                  <a:srgbClr val="FFFF00"/>
                </a:highlight>
              </a:rPr>
              <a:t>с учетом особенностей, </a:t>
            </a:r>
            <a:r>
              <a:rPr lang="ru-RU" b="1" dirty="0">
                <a:solidFill>
                  <a:srgbClr val="FF0000"/>
                </a:solidFill>
                <a:highlight>
                  <a:srgbClr val="FFFF00"/>
                </a:highlight>
              </a:rPr>
              <a:t>утвержденных федеральным органом исполнительной власти,</a:t>
            </a:r>
            <a:r>
              <a:rPr lang="ru-RU" b="1" dirty="0">
                <a:highlight>
                  <a:srgbClr val="FFFF00"/>
                </a:highlight>
              </a:rPr>
              <a:t> уполномоченным по контролю и надзору в области налогов и сборов. </a:t>
            </a:r>
          </a:p>
          <a:p>
            <a:endParaRPr lang="ru-RU" dirty="0"/>
          </a:p>
          <a:p>
            <a:r>
              <a:rPr lang="ru-RU" dirty="0"/>
              <a:t>СЕЙЧАС «верхнего» потолка НЕТ.</a:t>
            </a:r>
          </a:p>
        </p:txBody>
      </p:sp>
    </p:spTree>
    <p:extLst>
      <p:ext uri="{BB962C8B-B14F-4D97-AF65-F5344CB8AC3E}">
        <p14:creationId xmlns:p14="http://schemas.microsoft.com/office/powerpoint/2010/main" val="3190969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BEFE51-D2EA-3D5D-A155-27F3CB7FE067}"/>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7B443F10-2756-62D7-DEB8-BDEDEF4CDA87}"/>
              </a:ext>
            </a:extLst>
          </p:cNvPr>
          <p:cNvSpPr>
            <a:spLocks noGrp="1"/>
          </p:cNvSpPr>
          <p:nvPr>
            <p:ph type="title"/>
          </p:nvPr>
        </p:nvSpPr>
        <p:spPr>
          <a:xfrm>
            <a:off x="179999" y="80535"/>
            <a:ext cx="8784000" cy="792110"/>
          </a:xfrm>
        </p:spPr>
        <p:txBody>
          <a:bodyPr>
            <a:normAutofit/>
          </a:bodyPr>
          <a:lstStyle/>
          <a:p>
            <a:r>
              <a:rPr lang="ru-RU" sz="2000" b="1" i="1" dirty="0">
                <a:solidFill>
                  <a:srgbClr val="FF0000"/>
                </a:solidFill>
              </a:rPr>
              <a:t>Законопроект №47595-8</a:t>
            </a:r>
            <a:br>
              <a:rPr lang="ru-RU" sz="2000" b="1" i="1" dirty="0">
                <a:solidFill>
                  <a:srgbClr val="FF0000"/>
                </a:solidFill>
              </a:rPr>
            </a:br>
            <a:r>
              <a:rPr lang="ru-RU" sz="2000" b="1" i="1" dirty="0">
                <a:solidFill>
                  <a:srgbClr val="FF0000"/>
                </a:solidFill>
              </a:rPr>
              <a:t>право замораживать активы бизнеса до конца проверки</a:t>
            </a:r>
          </a:p>
        </p:txBody>
      </p:sp>
      <p:sp>
        <p:nvSpPr>
          <p:cNvPr id="3" name="Объект 2">
            <a:extLst>
              <a:ext uri="{FF2B5EF4-FFF2-40B4-BE49-F238E27FC236}">
                <a16:creationId xmlns:a16="http://schemas.microsoft.com/office/drawing/2014/main" id="{CB4D3CBA-9818-F97C-D51D-E7A40ECE0B1D}"/>
              </a:ext>
            </a:extLst>
          </p:cNvPr>
          <p:cNvSpPr>
            <a:spLocks noGrp="1"/>
          </p:cNvSpPr>
          <p:nvPr>
            <p:ph idx="1"/>
          </p:nvPr>
        </p:nvSpPr>
        <p:spPr>
          <a:xfrm>
            <a:off x="179999" y="692620"/>
            <a:ext cx="8784000" cy="3888540"/>
          </a:xfrm>
        </p:spPr>
        <p:txBody>
          <a:bodyPr/>
          <a:lstStyle/>
          <a:p>
            <a:pPr indent="450215" algn="just">
              <a:spcAft>
                <a:spcPts val="800"/>
              </a:spcAft>
              <a:buNone/>
            </a:pPr>
            <a:r>
              <a:rPr lang="ru-RU" sz="24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32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8" name="Текст 1">
            <a:extLst>
              <a:ext uri="{FF2B5EF4-FFF2-40B4-BE49-F238E27FC236}">
                <a16:creationId xmlns:a16="http://schemas.microsoft.com/office/drawing/2014/main" id="{A7CFD9D6-5B08-5E10-80F9-1A79CE2D6D32}"/>
              </a:ext>
            </a:extLst>
          </p:cNvPr>
          <p:cNvSpPr txBox="1">
            <a:spLocks/>
          </p:cNvSpPr>
          <p:nvPr/>
        </p:nvSpPr>
        <p:spPr>
          <a:xfrm>
            <a:off x="343774" y="616383"/>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indent="450215" algn="just">
              <a:lnSpc>
                <a:spcPct val="150000"/>
              </a:lnSpc>
              <a:spcBef>
                <a:spcPts val="0"/>
              </a:spcBef>
              <a:buNone/>
            </a:pPr>
            <a:endParaRPr kumimoji="0" lang="ru-RU" b="1" i="0" u="none" strike="noStrike" kern="1200" cap="none" spc="0" normalizeH="0" baseline="0" noProof="0" dirty="0">
              <a:ln>
                <a:noFill/>
              </a:ln>
              <a:solidFill>
                <a:sysClr val="windowText" lastClr="000000"/>
              </a:solidFill>
              <a:effectLst/>
              <a:highlight>
                <a:srgbClr val="FFFF00"/>
              </a:highlight>
              <a:uLnTx/>
              <a:uFillTx/>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3A07507E-43D6-FD76-29D2-926CC8FDA46D}"/>
              </a:ext>
            </a:extLst>
          </p:cNvPr>
          <p:cNvSpPr txBox="1"/>
          <p:nvPr/>
        </p:nvSpPr>
        <p:spPr>
          <a:xfrm>
            <a:off x="358098" y="862223"/>
            <a:ext cx="8456453" cy="2800767"/>
          </a:xfrm>
          <a:prstGeom prst="rect">
            <a:avLst/>
          </a:prstGeom>
          <a:noFill/>
        </p:spPr>
        <p:txBody>
          <a:bodyPr wrap="square">
            <a:spAutoFit/>
          </a:bodyPr>
          <a:lstStyle/>
          <a:p>
            <a:pPr algn="just"/>
            <a:r>
              <a:rPr lang="ru-RU" sz="1600" dirty="0"/>
              <a:t>Смысл законопроекта № 47595-8 «О внесении изменений в часть первую Налогового кодекса Российской Федерации (о порядке наложения предварительных обеспечительных мер на имущество налогоплательщика)» – </a:t>
            </a:r>
            <a:r>
              <a:rPr lang="ru-RU" sz="1600" b="1" dirty="0">
                <a:highlight>
                  <a:srgbClr val="FFFF00"/>
                </a:highlight>
              </a:rPr>
              <a:t>наделить налоговые органы правом накладывать обеспечительные меры на имущество налогоплательщиков до принятия решения о привлечении их к налоговой ответственности и даже до начала выездной налоговой проверки</a:t>
            </a:r>
            <a:r>
              <a:rPr lang="ru-RU" sz="1600" dirty="0"/>
              <a:t>. Налоговые органы получают широкие полномочия – без решения суда принимать предварительные обеспечительные меры еще до обнаружения нарушений со стороны налогоплательщика, до вынесения решения, и даже до начала выездной налоговой проверки.</a:t>
            </a:r>
          </a:p>
          <a:p>
            <a:pPr algn="just"/>
            <a:endParaRPr lang="ru-RU" sz="1600" dirty="0"/>
          </a:p>
          <a:p>
            <a:pPr algn="just"/>
            <a:r>
              <a:rPr lang="ru-RU" sz="1600" dirty="0"/>
              <a:t>Законопроект был «заморожен» в 2022 году.</a:t>
            </a:r>
          </a:p>
          <a:p>
            <a:pPr algn="just"/>
            <a:r>
              <a:rPr lang="ru-RU" sz="1600" dirty="0"/>
              <a:t>В апреле 2026 года Госдума рассмотрит его.</a:t>
            </a:r>
          </a:p>
        </p:txBody>
      </p:sp>
    </p:spTree>
    <p:extLst>
      <p:ext uri="{BB962C8B-B14F-4D97-AF65-F5344CB8AC3E}">
        <p14:creationId xmlns:p14="http://schemas.microsoft.com/office/powerpoint/2010/main" val="15992035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00CB93-D437-70CC-D8B9-DC0801FE5877}"/>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7019EC56-8187-CCB4-FA75-919EC7E87C59}"/>
              </a:ext>
            </a:extLst>
          </p:cNvPr>
          <p:cNvSpPr>
            <a:spLocks noGrp="1"/>
          </p:cNvSpPr>
          <p:nvPr>
            <p:ph type="title"/>
          </p:nvPr>
        </p:nvSpPr>
        <p:spPr>
          <a:xfrm>
            <a:off x="179999" y="80535"/>
            <a:ext cx="8784000" cy="792110"/>
          </a:xfrm>
        </p:spPr>
        <p:txBody>
          <a:bodyPr>
            <a:normAutofit/>
          </a:bodyPr>
          <a:lstStyle/>
          <a:p>
            <a:r>
              <a:rPr lang="ru-RU" sz="2000" b="1" i="1" dirty="0">
                <a:solidFill>
                  <a:srgbClr val="FF0000"/>
                </a:solidFill>
              </a:rPr>
              <a:t>Законопроект №47595-8</a:t>
            </a:r>
            <a:br>
              <a:rPr lang="ru-RU" sz="2000" b="1" i="1" dirty="0">
                <a:solidFill>
                  <a:srgbClr val="FF0000"/>
                </a:solidFill>
              </a:rPr>
            </a:br>
            <a:r>
              <a:rPr lang="ru-RU" sz="2000" b="1" i="1" dirty="0">
                <a:solidFill>
                  <a:srgbClr val="FF0000"/>
                </a:solidFill>
              </a:rPr>
              <a:t>право замораживать активы бизнеса до конца проверки</a:t>
            </a:r>
          </a:p>
        </p:txBody>
      </p:sp>
      <p:sp>
        <p:nvSpPr>
          <p:cNvPr id="3" name="Объект 2">
            <a:extLst>
              <a:ext uri="{FF2B5EF4-FFF2-40B4-BE49-F238E27FC236}">
                <a16:creationId xmlns:a16="http://schemas.microsoft.com/office/drawing/2014/main" id="{5ABB5B63-EF88-AE14-7A42-0FB9852BEF06}"/>
              </a:ext>
            </a:extLst>
          </p:cNvPr>
          <p:cNvSpPr>
            <a:spLocks noGrp="1"/>
          </p:cNvSpPr>
          <p:nvPr>
            <p:ph idx="1"/>
          </p:nvPr>
        </p:nvSpPr>
        <p:spPr>
          <a:xfrm>
            <a:off x="179999" y="692620"/>
            <a:ext cx="8784000" cy="3888540"/>
          </a:xfrm>
        </p:spPr>
        <p:txBody>
          <a:bodyPr/>
          <a:lstStyle/>
          <a:p>
            <a:pPr indent="450215" algn="just">
              <a:spcAft>
                <a:spcPts val="800"/>
              </a:spcAft>
              <a:buNone/>
            </a:pPr>
            <a:r>
              <a:rPr lang="ru-RU" sz="24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32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8" name="Текст 1">
            <a:extLst>
              <a:ext uri="{FF2B5EF4-FFF2-40B4-BE49-F238E27FC236}">
                <a16:creationId xmlns:a16="http://schemas.microsoft.com/office/drawing/2014/main" id="{E0C1F345-AFE2-E0A3-E04E-25909738A184}"/>
              </a:ext>
            </a:extLst>
          </p:cNvPr>
          <p:cNvSpPr txBox="1">
            <a:spLocks/>
          </p:cNvSpPr>
          <p:nvPr/>
        </p:nvSpPr>
        <p:spPr>
          <a:xfrm>
            <a:off x="343774" y="616383"/>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indent="450215" algn="just">
              <a:lnSpc>
                <a:spcPct val="150000"/>
              </a:lnSpc>
              <a:spcBef>
                <a:spcPts val="0"/>
              </a:spcBef>
              <a:buNone/>
            </a:pPr>
            <a:endParaRPr kumimoji="0" lang="ru-RU" b="1" i="0" u="none" strike="noStrike" kern="1200" cap="none" spc="0" normalizeH="0" baseline="0" noProof="0" dirty="0">
              <a:ln>
                <a:noFill/>
              </a:ln>
              <a:solidFill>
                <a:sysClr val="windowText" lastClr="000000"/>
              </a:solidFill>
              <a:effectLst/>
              <a:highlight>
                <a:srgbClr val="FFFF00"/>
              </a:highlight>
              <a:uLnTx/>
              <a:uFillTx/>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7AE4BDE6-3C11-9F57-9B9E-A271DD24C7D2}"/>
              </a:ext>
            </a:extLst>
          </p:cNvPr>
          <p:cNvSpPr txBox="1"/>
          <p:nvPr/>
        </p:nvSpPr>
        <p:spPr>
          <a:xfrm>
            <a:off x="358098" y="862223"/>
            <a:ext cx="8456453" cy="5755422"/>
          </a:xfrm>
          <a:prstGeom prst="rect">
            <a:avLst/>
          </a:prstGeom>
          <a:noFill/>
        </p:spPr>
        <p:txBody>
          <a:bodyPr wrap="square">
            <a:spAutoFit/>
          </a:bodyPr>
          <a:lstStyle/>
          <a:p>
            <a:pPr algn="just"/>
            <a:r>
              <a:rPr lang="ru-RU" sz="1600" b="1" dirty="0">
                <a:highlight>
                  <a:srgbClr val="FFFF00"/>
                </a:highlight>
              </a:rPr>
              <a:t>Какие предварительные обеспечительные меры смогут применять налоговые органы </a:t>
            </a:r>
          </a:p>
          <a:p>
            <a:pPr algn="just"/>
            <a:r>
              <a:rPr lang="ru-RU" sz="1600" dirty="0"/>
              <a:t>Предварительные обеспечительные меры применяются по решению руководителя (заместителя руководителя) налогового органа после составления акта камеральной налоговой проверки или после принятия решения о проведении выездной налоговой проверки с согласия руководителя (заместителя руководителя) вышестоящего налогового органа. </a:t>
            </a:r>
          </a:p>
          <a:p>
            <a:pPr algn="just"/>
            <a:endParaRPr lang="ru-RU" sz="1600" dirty="0"/>
          </a:p>
          <a:p>
            <a:pPr algn="just"/>
            <a:r>
              <a:rPr lang="ru-RU" sz="1600" dirty="0"/>
              <a:t>Налогоплательщику устанавливается запрет на отчуждение (передачу в залог) имущества организации, индивидуального предпринимателя последовательно в отношении следующих групп имущества: </a:t>
            </a:r>
          </a:p>
          <a:p>
            <a:pPr algn="just"/>
            <a:r>
              <a:rPr lang="ru-RU" sz="1600" dirty="0"/>
              <a:t>недвижимое имущество, </a:t>
            </a:r>
            <a:r>
              <a:rPr lang="ru-RU" sz="1600" b="1" dirty="0"/>
              <a:t>в том числе, не участвующее в производстве продукции (работ, услуг);</a:t>
            </a:r>
            <a:r>
              <a:rPr lang="ru-RU" sz="1600" dirty="0"/>
              <a:t> </a:t>
            </a:r>
          </a:p>
          <a:p>
            <a:pPr algn="just"/>
            <a:r>
              <a:rPr lang="ru-RU" sz="1600" dirty="0"/>
              <a:t>транспортные средства, предметы дизайна служебных помещений;  </a:t>
            </a:r>
          </a:p>
          <a:p>
            <a:pPr algn="just"/>
            <a:r>
              <a:rPr lang="ru-RU" sz="1600" dirty="0"/>
              <a:t>иное имущество, за исключением ценных бумаг и готовой продукции, в том числе товаров, предназначенных для перепродажи, сырья и материалов; ценные бумаги. </a:t>
            </a:r>
          </a:p>
          <a:p>
            <a:pPr algn="just"/>
            <a:r>
              <a:rPr lang="ru-RU" sz="1600" b="1" dirty="0"/>
              <a:t>Совокупная стоимость имущества, в отношении которого могут быть приняты предварительные обеспечительные меры</a:t>
            </a:r>
            <a:r>
              <a:rPr lang="ru-RU" sz="1600" dirty="0"/>
              <a:t>, </a:t>
            </a:r>
            <a:r>
              <a:rPr lang="ru-RU" sz="1600" b="1" dirty="0">
                <a:solidFill>
                  <a:srgbClr val="FF0000"/>
                </a:solidFill>
                <a:highlight>
                  <a:srgbClr val="FFFF00"/>
                </a:highlight>
              </a:rPr>
              <a:t>не может превышать сумму начислений в акте камеральной проверки.</a:t>
            </a:r>
          </a:p>
          <a:p>
            <a:pPr algn="just"/>
            <a:r>
              <a:rPr lang="ru-RU" sz="1600" b="1" dirty="0">
                <a:solidFill>
                  <a:srgbClr val="FF0000"/>
                </a:solidFill>
                <a:highlight>
                  <a:srgbClr val="FFFF00"/>
                </a:highlight>
              </a:rPr>
              <a:t> В случае вынесения решения о назначении выездной налоговой проверки </a:t>
            </a:r>
            <a:r>
              <a:rPr lang="ru-RU" sz="1600" b="1" dirty="0"/>
              <a:t>эта сумма определяется как положительная разница между совокупной суммой налогов, сборов, страховых взносов, рассчитанных исходя из среднеотраслевой налоговой нагрузки в соответствии</a:t>
            </a:r>
            <a:r>
              <a:rPr lang="ru-RU" sz="1600" dirty="0"/>
              <a:t> </a:t>
            </a:r>
            <a:r>
              <a:rPr lang="ru-RU" sz="1600" b="1" dirty="0">
                <a:highlight>
                  <a:srgbClr val="FFFF00"/>
                </a:highlight>
              </a:rPr>
              <a:t>с методикой, утвержденной Правительством РФ</a:t>
            </a:r>
            <a:r>
              <a:rPr lang="ru-RU" sz="1600" dirty="0"/>
              <a:t>, и совокупной суммой налогов, сборов, страховых взносов, уплаченных организацией, индивидуальным предпринимателем за период, </a:t>
            </a:r>
            <a:r>
              <a:rPr lang="ru-RU" sz="1600" b="1" dirty="0"/>
              <a:t>проверяемый в рамках выездной налоговой проверки</a:t>
            </a:r>
            <a:r>
              <a:rPr lang="ru-RU" sz="1600" dirty="0"/>
              <a:t>. </a:t>
            </a:r>
          </a:p>
        </p:txBody>
      </p:sp>
    </p:spTree>
    <p:extLst>
      <p:ext uri="{BB962C8B-B14F-4D97-AF65-F5344CB8AC3E}">
        <p14:creationId xmlns:p14="http://schemas.microsoft.com/office/powerpoint/2010/main" val="27505182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B46B99-6F15-2913-8D43-E387A1AB5DE1}"/>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D6D41542-5786-BC74-DA1B-330032E4CD46}"/>
              </a:ext>
            </a:extLst>
          </p:cNvPr>
          <p:cNvSpPr>
            <a:spLocks noGrp="1"/>
          </p:cNvSpPr>
          <p:nvPr>
            <p:ph type="title"/>
          </p:nvPr>
        </p:nvSpPr>
        <p:spPr>
          <a:xfrm>
            <a:off x="179999" y="80535"/>
            <a:ext cx="8784000" cy="792110"/>
          </a:xfrm>
        </p:spPr>
        <p:txBody>
          <a:bodyPr>
            <a:normAutofit/>
          </a:bodyPr>
          <a:lstStyle/>
          <a:p>
            <a:r>
              <a:rPr lang="ru-RU" sz="2000" b="1" i="1" dirty="0">
                <a:solidFill>
                  <a:srgbClr val="FF0000"/>
                </a:solidFill>
              </a:rPr>
              <a:t>Законопроект №47595-8</a:t>
            </a:r>
            <a:br>
              <a:rPr lang="ru-RU" sz="2000" b="1" i="1" dirty="0">
                <a:solidFill>
                  <a:srgbClr val="FF0000"/>
                </a:solidFill>
              </a:rPr>
            </a:br>
            <a:r>
              <a:rPr lang="ru-RU" sz="2000" b="1" i="1" dirty="0">
                <a:solidFill>
                  <a:srgbClr val="FF0000"/>
                </a:solidFill>
              </a:rPr>
              <a:t>право замораживать активы бизнеса до конца проверки</a:t>
            </a:r>
          </a:p>
        </p:txBody>
      </p:sp>
      <p:sp>
        <p:nvSpPr>
          <p:cNvPr id="3" name="Объект 2">
            <a:extLst>
              <a:ext uri="{FF2B5EF4-FFF2-40B4-BE49-F238E27FC236}">
                <a16:creationId xmlns:a16="http://schemas.microsoft.com/office/drawing/2014/main" id="{BD996898-227F-960D-E9B7-B1137A59AA59}"/>
              </a:ext>
            </a:extLst>
          </p:cNvPr>
          <p:cNvSpPr>
            <a:spLocks noGrp="1"/>
          </p:cNvSpPr>
          <p:nvPr>
            <p:ph idx="1"/>
          </p:nvPr>
        </p:nvSpPr>
        <p:spPr>
          <a:xfrm>
            <a:off x="179999" y="692620"/>
            <a:ext cx="8784000" cy="3888540"/>
          </a:xfrm>
        </p:spPr>
        <p:txBody>
          <a:bodyPr/>
          <a:lstStyle/>
          <a:p>
            <a:pPr indent="450215" algn="just">
              <a:spcAft>
                <a:spcPts val="800"/>
              </a:spcAft>
              <a:buNone/>
            </a:pPr>
            <a:r>
              <a:rPr lang="ru-RU" sz="24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32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8" name="Текст 1">
            <a:extLst>
              <a:ext uri="{FF2B5EF4-FFF2-40B4-BE49-F238E27FC236}">
                <a16:creationId xmlns:a16="http://schemas.microsoft.com/office/drawing/2014/main" id="{A3E09A4C-C3BD-8E3D-1C20-CE492E1CE7F3}"/>
              </a:ext>
            </a:extLst>
          </p:cNvPr>
          <p:cNvSpPr txBox="1">
            <a:spLocks/>
          </p:cNvSpPr>
          <p:nvPr/>
        </p:nvSpPr>
        <p:spPr>
          <a:xfrm>
            <a:off x="343774" y="616383"/>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indent="450215" algn="just">
              <a:lnSpc>
                <a:spcPct val="150000"/>
              </a:lnSpc>
              <a:spcBef>
                <a:spcPts val="0"/>
              </a:spcBef>
              <a:buNone/>
            </a:pPr>
            <a:endParaRPr kumimoji="0" lang="ru-RU" b="1" i="0" u="none" strike="noStrike" kern="1200" cap="none" spc="0" normalizeH="0" baseline="0" noProof="0" dirty="0">
              <a:ln>
                <a:noFill/>
              </a:ln>
              <a:solidFill>
                <a:sysClr val="windowText" lastClr="000000"/>
              </a:solidFill>
              <a:effectLst/>
              <a:highlight>
                <a:srgbClr val="FFFF00"/>
              </a:highlight>
              <a:uLnTx/>
              <a:uFillTx/>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C1DB23A6-1DB6-1DF4-8419-51A1F74918E0}"/>
              </a:ext>
            </a:extLst>
          </p:cNvPr>
          <p:cNvSpPr txBox="1"/>
          <p:nvPr/>
        </p:nvSpPr>
        <p:spPr>
          <a:xfrm>
            <a:off x="30552" y="862223"/>
            <a:ext cx="8933447" cy="5632311"/>
          </a:xfrm>
          <a:prstGeom prst="rect">
            <a:avLst/>
          </a:prstGeom>
          <a:noFill/>
        </p:spPr>
        <p:txBody>
          <a:bodyPr wrap="square">
            <a:spAutoFit/>
          </a:bodyPr>
          <a:lstStyle/>
          <a:p>
            <a:pPr algn="just"/>
            <a:r>
              <a:rPr lang="ru-RU" b="1" dirty="0">
                <a:highlight>
                  <a:srgbClr val="FFFF00"/>
                </a:highlight>
              </a:rPr>
              <a:t>Стоимость имущества определяется одним из способов</a:t>
            </a:r>
            <a:r>
              <a:rPr lang="ru-RU" dirty="0">
                <a:highlight>
                  <a:srgbClr val="FFFF00"/>
                </a:highlight>
              </a:rPr>
              <a:t>:  </a:t>
            </a:r>
          </a:p>
          <a:p>
            <a:pPr algn="just"/>
            <a:r>
              <a:rPr lang="ru-RU" dirty="0">
                <a:highlight>
                  <a:srgbClr val="FFFF00"/>
                </a:highlight>
              </a:rPr>
              <a:t>	</a:t>
            </a:r>
            <a:r>
              <a:rPr lang="ru-RU" b="1" dirty="0">
                <a:highlight>
                  <a:srgbClr val="FFFF00"/>
                </a:highlight>
              </a:rPr>
              <a:t>на основании отчета об оценке, проведенной в срок не позднее чем в течение шести месяцев до даты вынесения решения; </a:t>
            </a:r>
          </a:p>
          <a:p>
            <a:pPr algn="just"/>
            <a:r>
              <a:rPr lang="ru-RU" b="1" dirty="0">
                <a:highlight>
                  <a:srgbClr val="FFFF00"/>
                </a:highlight>
              </a:rPr>
              <a:t>	в размере кадастровой стоимости; </a:t>
            </a:r>
          </a:p>
          <a:p>
            <a:pPr algn="just"/>
            <a:r>
              <a:rPr lang="ru-RU" b="1" dirty="0">
                <a:highlight>
                  <a:srgbClr val="FFFF00"/>
                </a:highlight>
              </a:rPr>
              <a:t>	по данным бухгалтерского учета</a:t>
            </a:r>
            <a:r>
              <a:rPr lang="ru-RU" dirty="0">
                <a:highlight>
                  <a:srgbClr val="FFFF00"/>
                </a:highlight>
              </a:rPr>
              <a:t>. </a:t>
            </a:r>
          </a:p>
          <a:p>
            <a:pPr algn="just"/>
            <a:r>
              <a:rPr lang="ru-RU" dirty="0">
                <a:highlight>
                  <a:srgbClr val="FFFF00"/>
                </a:highlight>
              </a:rPr>
              <a:t>	Решение о принятии предварительных обеспечительных мер (о замене, частичной замене, отмене, частичной отмене, о дополнительных мерах) вступает в силу со дня его вынесения. </a:t>
            </a:r>
          </a:p>
          <a:p>
            <a:pPr algn="just"/>
            <a:r>
              <a:rPr lang="ru-RU" dirty="0">
                <a:highlight>
                  <a:srgbClr val="FFFF00"/>
                </a:highlight>
              </a:rPr>
              <a:t>	Копия соответствующего решения в течение пяти дней после дня его вынесения вручается лицу, в отношении которого вынесено указанное решение, либо его представителю под расписку или передается иным способом, свидетельствующим о дате получения организацией, индивидуальным предпринимателем такого решения. 	В случае направления копии указанного решения по почте заказным письмом решение считается полученным по истечении шести дней с даты отправки заказного письма. </a:t>
            </a:r>
          </a:p>
          <a:p>
            <a:pPr algn="just"/>
            <a:r>
              <a:rPr lang="ru-RU" dirty="0">
                <a:highlight>
                  <a:srgbClr val="FFFF00"/>
                </a:highlight>
              </a:rPr>
              <a:t>	</a:t>
            </a:r>
            <a:r>
              <a:rPr lang="ru-RU" b="1" dirty="0">
                <a:highlight>
                  <a:srgbClr val="FFFF00"/>
                </a:highlight>
              </a:rPr>
              <a:t>Предварительные обеспечительные меры действуют в течение срока проведения выездной налоговой проверки, оформления ее результатов и вынесения решения по результатам рассмотрения материалов налоговой проверки</a:t>
            </a:r>
            <a:r>
              <a:rPr lang="ru-RU" dirty="0">
                <a:highlight>
                  <a:srgbClr val="FFFF00"/>
                </a:highlight>
              </a:rPr>
              <a:t>. </a:t>
            </a:r>
          </a:p>
          <a:p>
            <a:pPr algn="just"/>
            <a:r>
              <a:rPr lang="ru-RU" dirty="0">
                <a:highlight>
                  <a:srgbClr val="FFFF00"/>
                </a:highlight>
              </a:rPr>
              <a:t>	При несоблюдении должностными лицами налоговых органов указанных сроков </a:t>
            </a:r>
            <a:r>
              <a:rPr lang="ru-RU" b="1" dirty="0">
                <a:highlight>
                  <a:srgbClr val="FFFF00"/>
                </a:highlight>
              </a:rPr>
              <a:t>действие предварительных обеспечительных мер прекращается в силу закона.</a:t>
            </a:r>
            <a:endParaRPr lang="ru-RU" sz="1600" b="1" dirty="0">
              <a:highlight>
                <a:srgbClr val="FFFF00"/>
              </a:highlight>
            </a:endParaRPr>
          </a:p>
        </p:txBody>
      </p:sp>
    </p:spTree>
    <p:extLst>
      <p:ext uri="{BB962C8B-B14F-4D97-AF65-F5344CB8AC3E}">
        <p14:creationId xmlns:p14="http://schemas.microsoft.com/office/powerpoint/2010/main" val="16757924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9B1F59-E514-E929-48B5-8AB1C48F2F74}"/>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7C61BE9F-9222-F0CF-9A43-6B8A7C7F680F}"/>
              </a:ext>
            </a:extLst>
          </p:cNvPr>
          <p:cNvSpPr>
            <a:spLocks noGrp="1"/>
          </p:cNvSpPr>
          <p:nvPr>
            <p:ph type="title"/>
          </p:nvPr>
        </p:nvSpPr>
        <p:spPr>
          <a:xfrm>
            <a:off x="179999" y="80535"/>
            <a:ext cx="8784000" cy="792110"/>
          </a:xfrm>
        </p:spPr>
        <p:txBody>
          <a:bodyPr>
            <a:normAutofit/>
          </a:bodyPr>
          <a:lstStyle/>
          <a:p>
            <a:r>
              <a:rPr lang="ru-RU" sz="2000" b="1" i="1" dirty="0">
                <a:solidFill>
                  <a:srgbClr val="FF0000"/>
                </a:solidFill>
              </a:rPr>
              <a:t>Законопроект №47595-8</a:t>
            </a:r>
            <a:br>
              <a:rPr lang="ru-RU" sz="2000" b="1" i="1" dirty="0">
                <a:solidFill>
                  <a:srgbClr val="FF0000"/>
                </a:solidFill>
              </a:rPr>
            </a:br>
            <a:r>
              <a:rPr lang="ru-RU" sz="2000" b="1" i="1" dirty="0">
                <a:solidFill>
                  <a:srgbClr val="FF0000"/>
                </a:solidFill>
              </a:rPr>
              <a:t>право замораживать активы бизнеса до конца проверки</a:t>
            </a:r>
          </a:p>
        </p:txBody>
      </p:sp>
      <p:sp>
        <p:nvSpPr>
          <p:cNvPr id="3" name="Объект 2">
            <a:extLst>
              <a:ext uri="{FF2B5EF4-FFF2-40B4-BE49-F238E27FC236}">
                <a16:creationId xmlns:a16="http://schemas.microsoft.com/office/drawing/2014/main" id="{0C0BDD90-DB28-CA61-154D-E4E85E110E0C}"/>
              </a:ext>
            </a:extLst>
          </p:cNvPr>
          <p:cNvSpPr>
            <a:spLocks noGrp="1"/>
          </p:cNvSpPr>
          <p:nvPr>
            <p:ph idx="1"/>
          </p:nvPr>
        </p:nvSpPr>
        <p:spPr>
          <a:xfrm>
            <a:off x="179999" y="692620"/>
            <a:ext cx="8784000" cy="3888540"/>
          </a:xfrm>
        </p:spPr>
        <p:txBody>
          <a:bodyPr/>
          <a:lstStyle/>
          <a:p>
            <a:pPr indent="450215" algn="just">
              <a:spcAft>
                <a:spcPts val="800"/>
              </a:spcAft>
              <a:buNone/>
            </a:pPr>
            <a:r>
              <a:rPr lang="ru-RU" sz="24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32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8" name="Текст 1">
            <a:extLst>
              <a:ext uri="{FF2B5EF4-FFF2-40B4-BE49-F238E27FC236}">
                <a16:creationId xmlns:a16="http://schemas.microsoft.com/office/drawing/2014/main" id="{0F027700-69A7-4C49-CA33-CAAD700C6819}"/>
              </a:ext>
            </a:extLst>
          </p:cNvPr>
          <p:cNvSpPr txBox="1">
            <a:spLocks/>
          </p:cNvSpPr>
          <p:nvPr/>
        </p:nvSpPr>
        <p:spPr>
          <a:xfrm>
            <a:off x="343774" y="616383"/>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indent="450215" algn="just">
              <a:lnSpc>
                <a:spcPct val="150000"/>
              </a:lnSpc>
              <a:spcBef>
                <a:spcPts val="0"/>
              </a:spcBef>
              <a:buNone/>
            </a:pPr>
            <a:endParaRPr kumimoji="0" lang="ru-RU" b="1" i="0" u="none" strike="noStrike" kern="1200" cap="none" spc="0" normalizeH="0" baseline="0" noProof="0" dirty="0">
              <a:ln>
                <a:noFill/>
              </a:ln>
              <a:solidFill>
                <a:sysClr val="windowText" lastClr="000000"/>
              </a:solidFill>
              <a:effectLst/>
              <a:highlight>
                <a:srgbClr val="FFFF00"/>
              </a:highlight>
              <a:uLnTx/>
              <a:uFillTx/>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A6E67716-8681-46DE-6AC4-E5DA64A4A8E7}"/>
              </a:ext>
            </a:extLst>
          </p:cNvPr>
          <p:cNvSpPr txBox="1"/>
          <p:nvPr/>
        </p:nvSpPr>
        <p:spPr>
          <a:xfrm>
            <a:off x="358098" y="862223"/>
            <a:ext cx="8456453" cy="3139321"/>
          </a:xfrm>
          <a:prstGeom prst="rect">
            <a:avLst/>
          </a:prstGeom>
          <a:noFill/>
        </p:spPr>
        <p:txBody>
          <a:bodyPr wrap="square">
            <a:spAutoFit/>
          </a:bodyPr>
          <a:lstStyle/>
          <a:p>
            <a:pPr algn="just"/>
            <a:r>
              <a:rPr lang="ru-RU" dirty="0">
                <a:highlight>
                  <a:srgbClr val="FFFF00"/>
                </a:highlight>
              </a:rPr>
              <a:t>		С даты вынесения решения о привлечении к ответственности за совершение налогового правонарушения или решения об отказе в привлечении к ответственности за совершение налогового правонарушения предварительные обеспечительные меры действуют как меры по исполнению указанного решения. </a:t>
            </a:r>
          </a:p>
          <a:p>
            <a:pPr algn="just"/>
            <a:r>
              <a:rPr lang="ru-RU" dirty="0">
                <a:highlight>
                  <a:srgbClr val="FFFF00"/>
                </a:highlight>
              </a:rPr>
              <a:t>	А в случае, если недоимка по итогам налоговой проверки не выявлена или стоимость имущества, в отношении которого приняты предварительные обеспечительные меры, превышает размеры выявленной недоимки, соответствующих пеней и штрафа, </a:t>
            </a:r>
            <a:r>
              <a:rPr lang="ru-RU" b="1" dirty="0">
                <a:highlight>
                  <a:srgbClr val="FFFF00"/>
                </a:highlight>
              </a:rPr>
              <a:t>руководитель (заместитель руководителя) налогового органа в срок не позднее одного дня, следующего за днем составления указанного акта (вынесения решения), обязан принять решение об отмене предварительных обеспечительных мер (о частичной отмене). </a:t>
            </a:r>
          </a:p>
        </p:txBody>
      </p:sp>
    </p:spTree>
    <p:extLst>
      <p:ext uri="{BB962C8B-B14F-4D97-AF65-F5344CB8AC3E}">
        <p14:creationId xmlns:p14="http://schemas.microsoft.com/office/powerpoint/2010/main" val="2150503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C8BF49-8316-A8A7-984E-137E640EA7F1}"/>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A8F665E2-794A-C575-5E3E-16BBDE9C3459}"/>
              </a:ext>
            </a:extLst>
          </p:cNvPr>
          <p:cNvSpPr>
            <a:spLocks noGrp="1"/>
          </p:cNvSpPr>
          <p:nvPr>
            <p:ph type="title"/>
          </p:nvPr>
        </p:nvSpPr>
        <p:spPr>
          <a:xfrm>
            <a:off x="179999" y="80535"/>
            <a:ext cx="8784000" cy="792110"/>
          </a:xfrm>
        </p:spPr>
        <p:txBody>
          <a:bodyPr>
            <a:normAutofit/>
          </a:bodyPr>
          <a:lstStyle/>
          <a:p>
            <a:r>
              <a:rPr lang="ru-RU" sz="2000" b="1" i="1" dirty="0">
                <a:solidFill>
                  <a:srgbClr val="FF0000"/>
                </a:solidFill>
              </a:rPr>
              <a:t>Законопроект №47595-8</a:t>
            </a:r>
            <a:br>
              <a:rPr lang="ru-RU" sz="2000" b="1" i="1" dirty="0">
                <a:solidFill>
                  <a:srgbClr val="FF0000"/>
                </a:solidFill>
              </a:rPr>
            </a:br>
            <a:r>
              <a:rPr lang="ru-RU" sz="2000" b="1" i="1" dirty="0">
                <a:solidFill>
                  <a:srgbClr val="FF0000"/>
                </a:solidFill>
              </a:rPr>
              <a:t>право замораживать активы бизнеса до конца проверки</a:t>
            </a:r>
          </a:p>
        </p:txBody>
      </p:sp>
      <p:sp>
        <p:nvSpPr>
          <p:cNvPr id="3" name="Объект 2">
            <a:extLst>
              <a:ext uri="{FF2B5EF4-FFF2-40B4-BE49-F238E27FC236}">
                <a16:creationId xmlns:a16="http://schemas.microsoft.com/office/drawing/2014/main" id="{FE75D901-5276-227E-084E-FBF75AA91D99}"/>
              </a:ext>
            </a:extLst>
          </p:cNvPr>
          <p:cNvSpPr>
            <a:spLocks noGrp="1"/>
          </p:cNvSpPr>
          <p:nvPr>
            <p:ph idx="1"/>
          </p:nvPr>
        </p:nvSpPr>
        <p:spPr>
          <a:xfrm>
            <a:off x="179999" y="692620"/>
            <a:ext cx="8784000" cy="3888540"/>
          </a:xfrm>
        </p:spPr>
        <p:txBody>
          <a:bodyPr/>
          <a:lstStyle/>
          <a:p>
            <a:pPr indent="450215" algn="just">
              <a:spcAft>
                <a:spcPts val="800"/>
              </a:spcAft>
              <a:buNone/>
            </a:pPr>
            <a:r>
              <a:rPr lang="ru-RU" sz="24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32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8" name="Текст 1">
            <a:extLst>
              <a:ext uri="{FF2B5EF4-FFF2-40B4-BE49-F238E27FC236}">
                <a16:creationId xmlns:a16="http://schemas.microsoft.com/office/drawing/2014/main" id="{8ED568C0-32F5-CFA8-4B0F-FE4A6173B3EE}"/>
              </a:ext>
            </a:extLst>
          </p:cNvPr>
          <p:cNvSpPr txBox="1">
            <a:spLocks/>
          </p:cNvSpPr>
          <p:nvPr/>
        </p:nvSpPr>
        <p:spPr>
          <a:xfrm>
            <a:off x="343774" y="616383"/>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indent="450215" algn="just">
              <a:lnSpc>
                <a:spcPct val="150000"/>
              </a:lnSpc>
              <a:spcBef>
                <a:spcPts val="0"/>
              </a:spcBef>
              <a:buNone/>
            </a:pPr>
            <a:endParaRPr kumimoji="0" lang="ru-RU" b="1" i="0" u="none" strike="noStrike" kern="1200" cap="none" spc="0" normalizeH="0" baseline="0" noProof="0" dirty="0">
              <a:ln>
                <a:noFill/>
              </a:ln>
              <a:solidFill>
                <a:sysClr val="windowText" lastClr="000000"/>
              </a:solidFill>
              <a:effectLst/>
              <a:highlight>
                <a:srgbClr val="FFFF00"/>
              </a:highlight>
              <a:uLnTx/>
              <a:uFillTx/>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FDED7D86-6C9E-9D4F-8C07-09061D75012B}"/>
              </a:ext>
            </a:extLst>
          </p:cNvPr>
          <p:cNvSpPr txBox="1"/>
          <p:nvPr/>
        </p:nvSpPr>
        <p:spPr>
          <a:xfrm>
            <a:off x="358098" y="862223"/>
            <a:ext cx="8456453" cy="3970318"/>
          </a:xfrm>
          <a:prstGeom prst="rect">
            <a:avLst/>
          </a:prstGeom>
          <a:noFill/>
        </p:spPr>
        <p:txBody>
          <a:bodyPr wrap="square">
            <a:spAutoFit/>
          </a:bodyPr>
          <a:lstStyle/>
          <a:p>
            <a:pPr algn="just"/>
            <a:r>
              <a:rPr lang="ru-RU" dirty="0">
                <a:highlight>
                  <a:srgbClr val="FFFF00"/>
                </a:highlight>
              </a:rPr>
              <a:t>		</a:t>
            </a:r>
            <a:r>
              <a:rPr lang="ru-RU" b="1" dirty="0">
                <a:solidFill>
                  <a:srgbClr val="FF0000"/>
                </a:solidFill>
                <a:highlight>
                  <a:srgbClr val="FFFF00"/>
                </a:highlight>
              </a:rPr>
              <a:t>Что ждать налогоплательщикам  </a:t>
            </a:r>
          </a:p>
          <a:p>
            <a:pPr algn="just"/>
            <a:r>
              <a:rPr lang="ru-RU" dirty="0">
                <a:highlight>
                  <a:srgbClr val="FFFF00"/>
                </a:highlight>
              </a:rPr>
              <a:t>В пояснительной записке подчеркивается, что предварительные обеспечительные меры не будут ограничивать хозяйственную деятельность налогоплательщиков. </a:t>
            </a:r>
            <a:r>
              <a:rPr lang="ru-RU" b="1" dirty="0">
                <a:highlight>
                  <a:srgbClr val="FFFF00"/>
                </a:highlight>
              </a:rPr>
              <a:t>Но бизнес, особенно </a:t>
            </a:r>
            <a:r>
              <a:rPr lang="ru-RU" b="1" dirty="0">
                <a:solidFill>
                  <a:srgbClr val="FF0000"/>
                </a:solidFill>
                <a:highlight>
                  <a:srgbClr val="FFFF00"/>
                </a:highlight>
              </a:rPr>
              <a:t>в сфере производства, строительства </a:t>
            </a:r>
            <a:r>
              <a:rPr lang="ru-RU" b="1" dirty="0">
                <a:highlight>
                  <a:srgbClr val="FFFF00"/>
                </a:highlight>
              </a:rPr>
              <a:t>не может существовать без банковских кредитов и займов, а обязательным условием для их предоставления является залог имущества или поручительство. </a:t>
            </a:r>
          </a:p>
          <a:p>
            <a:pPr algn="just"/>
            <a:r>
              <a:rPr lang="ru-RU" b="1" dirty="0">
                <a:solidFill>
                  <a:srgbClr val="FF0000"/>
                </a:solidFill>
                <a:highlight>
                  <a:srgbClr val="FFFF00"/>
                </a:highlight>
              </a:rPr>
              <a:t>А значит многие налогоплательщики не смогут продолжать свою деятельность до окончания проверки. </a:t>
            </a:r>
          </a:p>
          <a:p>
            <a:pPr algn="just"/>
            <a:r>
              <a:rPr lang="ru-RU" dirty="0">
                <a:highlight>
                  <a:srgbClr val="FFFF00"/>
                </a:highlight>
              </a:rPr>
              <a:t>Законопроект предусматривает, что, если начислений не будет, то меры снимут. </a:t>
            </a:r>
            <a:r>
              <a:rPr lang="ru-RU" b="1" dirty="0">
                <a:solidFill>
                  <a:srgbClr val="FF0000"/>
                </a:solidFill>
                <a:highlight>
                  <a:srgbClr val="FFFF00"/>
                </a:highlight>
              </a:rPr>
              <a:t>Но о возмещении ущерба, причиненного бизнесу необоснованным принятием таких мер в нем нет ничего</a:t>
            </a:r>
            <a:r>
              <a:rPr lang="ru-RU" dirty="0">
                <a:highlight>
                  <a:srgbClr val="FFFF00"/>
                </a:highlight>
              </a:rPr>
              <a:t>. </a:t>
            </a:r>
          </a:p>
          <a:p>
            <a:pPr algn="just"/>
            <a:r>
              <a:rPr lang="ru-RU" dirty="0">
                <a:highlight>
                  <a:srgbClr val="FFFF00"/>
                </a:highlight>
              </a:rPr>
              <a:t>	Если налоговые органы будут действовать в соответствии с законом, то даже при необнаружении неуплаченных налогов, </a:t>
            </a:r>
            <a:r>
              <a:rPr lang="ru-RU" b="1" dirty="0">
                <a:highlight>
                  <a:srgbClr val="FFFF00"/>
                </a:highlight>
              </a:rPr>
              <a:t>их действия признают правомерными. </a:t>
            </a:r>
          </a:p>
        </p:txBody>
      </p:sp>
    </p:spTree>
    <p:extLst>
      <p:ext uri="{BB962C8B-B14F-4D97-AF65-F5344CB8AC3E}">
        <p14:creationId xmlns:p14="http://schemas.microsoft.com/office/powerpoint/2010/main" val="19721705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4957C4-2353-6B83-F713-467F44F5AD3D}"/>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A95A713F-B56E-E0EA-017B-25C6C96EE946}"/>
              </a:ext>
            </a:extLst>
          </p:cNvPr>
          <p:cNvSpPr>
            <a:spLocks noGrp="1"/>
          </p:cNvSpPr>
          <p:nvPr>
            <p:ph type="title"/>
          </p:nvPr>
        </p:nvSpPr>
        <p:spPr>
          <a:xfrm>
            <a:off x="179999" y="80535"/>
            <a:ext cx="8784000" cy="792110"/>
          </a:xfrm>
        </p:spPr>
        <p:txBody>
          <a:bodyPr>
            <a:normAutofit/>
          </a:bodyPr>
          <a:lstStyle/>
          <a:p>
            <a:r>
              <a:rPr lang="ru-RU" sz="2000" b="1" i="1" dirty="0">
                <a:solidFill>
                  <a:srgbClr val="FF0000"/>
                </a:solidFill>
              </a:rPr>
              <a:t>Законопроект №47595-8</a:t>
            </a:r>
            <a:br>
              <a:rPr lang="ru-RU" sz="2000" b="1" i="1" dirty="0">
                <a:solidFill>
                  <a:srgbClr val="FF0000"/>
                </a:solidFill>
              </a:rPr>
            </a:br>
            <a:r>
              <a:rPr lang="ru-RU" sz="2000" b="1" i="1" dirty="0">
                <a:solidFill>
                  <a:srgbClr val="FF0000"/>
                </a:solidFill>
              </a:rPr>
              <a:t>право замораживать активы бизнеса до конца проверки</a:t>
            </a:r>
          </a:p>
        </p:txBody>
      </p:sp>
      <p:sp>
        <p:nvSpPr>
          <p:cNvPr id="3" name="Объект 2">
            <a:extLst>
              <a:ext uri="{FF2B5EF4-FFF2-40B4-BE49-F238E27FC236}">
                <a16:creationId xmlns:a16="http://schemas.microsoft.com/office/drawing/2014/main" id="{2D71ED7E-04A0-6CE1-575A-A4E587032630}"/>
              </a:ext>
            </a:extLst>
          </p:cNvPr>
          <p:cNvSpPr>
            <a:spLocks noGrp="1"/>
          </p:cNvSpPr>
          <p:nvPr>
            <p:ph idx="1"/>
          </p:nvPr>
        </p:nvSpPr>
        <p:spPr>
          <a:xfrm>
            <a:off x="179999" y="692620"/>
            <a:ext cx="8784000" cy="3888540"/>
          </a:xfrm>
        </p:spPr>
        <p:txBody>
          <a:bodyPr/>
          <a:lstStyle/>
          <a:p>
            <a:pPr indent="450215" algn="just">
              <a:spcAft>
                <a:spcPts val="800"/>
              </a:spcAft>
              <a:buNone/>
            </a:pPr>
            <a:r>
              <a:rPr lang="ru-RU" sz="24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32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8" name="Текст 1">
            <a:extLst>
              <a:ext uri="{FF2B5EF4-FFF2-40B4-BE49-F238E27FC236}">
                <a16:creationId xmlns:a16="http://schemas.microsoft.com/office/drawing/2014/main" id="{3130F951-CB85-B085-9C91-567E3DE48CDF}"/>
              </a:ext>
            </a:extLst>
          </p:cNvPr>
          <p:cNvSpPr txBox="1">
            <a:spLocks/>
          </p:cNvSpPr>
          <p:nvPr/>
        </p:nvSpPr>
        <p:spPr>
          <a:xfrm>
            <a:off x="343774" y="616383"/>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indent="450215" algn="just">
              <a:lnSpc>
                <a:spcPct val="150000"/>
              </a:lnSpc>
              <a:spcBef>
                <a:spcPts val="0"/>
              </a:spcBef>
              <a:buNone/>
            </a:pPr>
            <a:endParaRPr kumimoji="0" lang="ru-RU" b="1" i="0" u="none" strike="noStrike" kern="1200" cap="none" spc="0" normalizeH="0" baseline="0" noProof="0" dirty="0">
              <a:ln>
                <a:noFill/>
              </a:ln>
              <a:solidFill>
                <a:sysClr val="windowText" lastClr="000000"/>
              </a:solidFill>
              <a:effectLst/>
              <a:highlight>
                <a:srgbClr val="FFFF00"/>
              </a:highlight>
              <a:uLnTx/>
              <a:uFillTx/>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3097E1A1-49C7-9B83-C953-3AFA4F4C6E27}"/>
              </a:ext>
            </a:extLst>
          </p:cNvPr>
          <p:cNvSpPr txBox="1"/>
          <p:nvPr/>
        </p:nvSpPr>
        <p:spPr>
          <a:xfrm>
            <a:off x="358098" y="862223"/>
            <a:ext cx="8456453" cy="5078313"/>
          </a:xfrm>
          <a:prstGeom prst="rect">
            <a:avLst/>
          </a:prstGeom>
          <a:noFill/>
        </p:spPr>
        <p:txBody>
          <a:bodyPr wrap="square">
            <a:spAutoFit/>
          </a:bodyPr>
          <a:lstStyle/>
          <a:p>
            <a:pPr algn="just"/>
            <a:r>
              <a:rPr lang="ru-RU" dirty="0">
                <a:highlight>
                  <a:srgbClr val="FFFF00"/>
                </a:highlight>
              </a:rPr>
              <a:t>		</a:t>
            </a:r>
            <a:r>
              <a:rPr lang="ru-RU" b="1" dirty="0">
                <a:solidFill>
                  <a:srgbClr val="FF0000"/>
                </a:solidFill>
                <a:highlight>
                  <a:srgbClr val="FFFF00"/>
                </a:highlight>
              </a:rPr>
              <a:t>Что ждать налогоплательщикам  </a:t>
            </a:r>
          </a:p>
          <a:p>
            <a:pPr algn="just"/>
            <a:r>
              <a:rPr lang="ru-RU" dirty="0">
                <a:highlight>
                  <a:srgbClr val="FFFF00"/>
                </a:highlight>
              </a:rPr>
              <a:t>И учитывая, что согласно п. 3 ст. 1064 ГК РФ вред, причиненный правомерными действиями, подлежит возмещению только в случаях, предусмотренных законом, взыскать ущерб с налоговых органов вряд ли получится.  </a:t>
            </a:r>
          </a:p>
          <a:p>
            <a:pPr algn="just"/>
            <a:r>
              <a:rPr lang="ru-RU" dirty="0">
                <a:highlight>
                  <a:srgbClr val="FFFF00"/>
                </a:highlight>
              </a:rPr>
              <a:t>Также стоит ожидать споров между налоговиками и налогоплательщиками в </a:t>
            </a:r>
            <a:r>
              <a:rPr lang="ru-RU" b="1" dirty="0">
                <a:highlight>
                  <a:srgbClr val="FFFF00"/>
                </a:highlight>
              </a:rPr>
              <a:t>отношении стоимости имущества, определенного оценщиком для целей наложения предварительных обеспечительных мер</a:t>
            </a:r>
            <a:r>
              <a:rPr lang="ru-RU" dirty="0">
                <a:highlight>
                  <a:srgbClr val="FFFF00"/>
                </a:highlight>
              </a:rPr>
              <a:t>. </a:t>
            </a:r>
          </a:p>
          <a:p>
            <a:pPr algn="just"/>
            <a:r>
              <a:rPr lang="ru-RU" dirty="0">
                <a:highlight>
                  <a:srgbClr val="FFFF00"/>
                </a:highlight>
              </a:rPr>
              <a:t>Кроме того, предварительные обеспечительные меры будут налагать налоговые органы, а не суд, </a:t>
            </a:r>
            <a:r>
              <a:rPr lang="ru-RU" b="1" dirty="0">
                <a:highlight>
                  <a:srgbClr val="FFFF00"/>
                </a:highlight>
              </a:rPr>
              <a:t>а это означает, что никто не будет разбираться в причинах отклонения от среднеотраслевой налоговой нагрузки, а она не всегда связана с уклонением от уплаты налогов</a:t>
            </a:r>
            <a:r>
              <a:rPr lang="ru-RU" dirty="0">
                <a:highlight>
                  <a:srgbClr val="FFFF00"/>
                </a:highlight>
              </a:rPr>
              <a:t>. </a:t>
            </a:r>
          </a:p>
          <a:p>
            <a:pPr algn="just"/>
            <a:r>
              <a:rPr lang="ru-RU" dirty="0">
                <a:highlight>
                  <a:srgbClr val="FFFF00"/>
                </a:highlight>
              </a:rPr>
              <a:t>Также сомнителен срок ограничения предварительных обеспечительных мер - они действуют до окончания выездной налоговой проверки. Но известна позиция ВС РФ по дополнительным мероприятиям налогового контроля – их количество не ограничено, </a:t>
            </a:r>
            <a:r>
              <a:rPr lang="ru-RU" b="1" dirty="0">
                <a:highlight>
                  <a:srgbClr val="FFFF00"/>
                </a:highlight>
              </a:rPr>
              <a:t>и проверка может затянуться очень надолго</a:t>
            </a:r>
            <a:r>
              <a:rPr lang="ru-RU" dirty="0">
                <a:highlight>
                  <a:srgbClr val="FFFF00"/>
                </a:highlight>
              </a:rPr>
              <a:t>.  У налоговых органов достаточно и других мер, которые они могут применять для взыскания налогов и сборов (субсидиарная ответственность руководителей, признание сделок по отчуждению имущества недействительными).. </a:t>
            </a:r>
          </a:p>
        </p:txBody>
      </p:sp>
    </p:spTree>
    <p:extLst>
      <p:ext uri="{BB962C8B-B14F-4D97-AF65-F5344CB8AC3E}">
        <p14:creationId xmlns:p14="http://schemas.microsoft.com/office/powerpoint/2010/main" val="1262589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80D2D0-2F6A-4F0F-72DF-FC65BD59A377}"/>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263E24C7-DAC3-E249-F1BC-3886C57E1813}"/>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Федеральный реестр предполагаемых выгодоприобретателей (ФРПВ). </a:t>
            </a:r>
          </a:p>
        </p:txBody>
      </p:sp>
      <p:sp>
        <p:nvSpPr>
          <p:cNvPr id="3" name="Объект 2">
            <a:extLst>
              <a:ext uri="{FF2B5EF4-FFF2-40B4-BE49-F238E27FC236}">
                <a16:creationId xmlns:a16="http://schemas.microsoft.com/office/drawing/2014/main" id="{349D93FE-F76F-D7AC-386C-6E98157C599E}"/>
              </a:ext>
            </a:extLst>
          </p:cNvPr>
          <p:cNvSpPr>
            <a:spLocks noGrp="1"/>
          </p:cNvSpPr>
          <p:nvPr>
            <p:ph idx="1"/>
          </p:nvPr>
        </p:nvSpPr>
        <p:spPr/>
        <p:txBody>
          <a:bodyPr/>
          <a:lstStyle/>
          <a:p>
            <a:pPr marL="0" indent="0" algn="just">
              <a:buNone/>
            </a:pPr>
            <a:r>
              <a:rPr lang="ru-RU" sz="2000" dirty="0">
                <a:latin typeface="Times New Roman" panose="02020603050405020304" pitchFamily="18" charset="0"/>
                <a:cs typeface="Times New Roman" panose="02020603050405020304" pitchFamily="18" charset="0"/>
              </a:rPr>
              <a:t>	</a:t>
            </a:r>
            <a:endParaRPr lang="ru-RU" dirty="0"/>
          </a:p>
        </p:txBody>
      </p:sp>
      <p:sp>
        <p:nvSpPr>
          <p:cNvPr id="8" name="Текст 1">
            <a:extLst>
              <a:ext uri="{FF2B5EF4-FFF2-40B4-BE49-F238E27FC236}">
                <a16:creationId xmlns:a16="http://schemas.microsoft.com/office/drawing/2014/main" id="{89894621-1DB9-36BD-8A7C-D63843B2DDFF}"/>
              </a:ext>
            </a:extLst>
          </p:cNvPr>
          <p:cNvSpPr txBox="1">
            <a:spLocks/>
          </p:cNvSpPr>
          <p:nvPr/>
        </p:nvSpPr>
        <p:spPr>
          <a:xfrm>
            <a:off x="323410" y="1196690"/>
            <a:ext cx="8638202"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В ФРПВ попадают компании, которые предположительно получили выгоду от схем.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Это реальные организации с активами и персоналом.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ru-RU" sz="1800" b="1" dirty="0">
                <a:solidFill>
                  <a:schemeClr val="tx1"/>
                </a:solidFill>
                <a:latin typeface="Times New Roman" panose="02020603050405020304" pitchFamily="18" charset="0"/>
                <a:cs typeface="Times New Roman" panose="02020603050405020304" pitchFamily="18" charset="0"/>
              </a:rPr>
              <a:t>При попадании компании в ФИР практически любая сомнительная для инспектора операция может стать поводом для </a:t>
            </a:r>
            <a:r>
              <a:rPr lang="ru-RU" sz="1800" b="1" dirty="0">
                <a:solidFill>
                  <a:srgbClr val="FF0000"/>
                </a:solidFill>
                <a:latin typeface="Times New Roman" panose="02020603050405020304" pitchFamily="18" charset="0"/>
                <a:cs typeface="Times New Roman" panose="02020603050405020304" pitchFamily="18" charset="0"/>
              </a:rPr>
              <a:t>обязательной тщательной проверки, особенно в части НДС.</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ru-RU" sz="1800" b="1" dirty="0">
                <a:solidFill>
                  <a:schemeClr val="tx1"/>
                </a:solidFill>
                <a:latin typeface="Times New Roman" panose="02020603050405020304" pitchFamily="18" charset="0"/>
                <a:cs typeface="Times New Roman" panose="02020603050405020304" pitchFamily="18" charset="0"/>
              </a:rPr>
              <a:t>Действия инспекторов- «отработка» предполагаемого выгодоприобретателя налоговых схем (</a:t>
            </a:r>
            <a:r>
              <a:rPr lang="ru-RU" sz="1800" b="1" dirty="0">
                <a:solidFill>
                  <a:srgbClr val="FF0000"/>
                </a:solidFill>
                <a:latin typeface="Times New Roman" panose="02020603050405020304" pitchFamily="18" charset="0"/>
                <a:cs typeface="Times New Roman" panose="02020603050405020304" pitchFamily="18" charset="0"/>
              </a:rPr>
              <a:t>вызов</a:t>
            </a:r>
            <a:r>
              <a:rPr lang="ru-RU" sz="1800" b="1" dirty="0">
                <a:solidFill>
                  <a:schemeClr val="tx1"/>
                </a:solidFill>
                <a:latin typeface="Times New Roman" panose="02020603050405020304" pitchFamily="18" charset="0"/>
                <a:cs typeface="Times New Roman" panose="02020603050405020304" pitchFamily="18" charset="0"/>
              </a:rPr>
              <a:t> руководителя, требования представить документы/информацию, побуждения уточнить налоговые обязательства, озвучивание возможности назначения тематической или комплексной выездной проверки)</a:t>
            </a:r>
          </a:p>
          <a:p>
            <a:pPr lvl="0" algn="just">
              <a:defRPr/>
            </a:pPr>
            <a:r>
              <a:rPr lang="ru-RU" sz="1800" dirty="0">
                <a:solidFill>
                  <a:schemeClr val="tx1"/>
                </a:solidFill>
                <a:latin typeface="Times New Roman" panose="02020603050405020304" pitchFamily="18" charset="0"/>
                <a:cs typeface="Times New Roman" panose="02020603050405020304" pitchFamily="18" charset="0"/>
              </a:rPr>
              <a:t>Но </a:t>
            </a:r>
            <a:r>
              <a:rPr lang="ru-RU" sz="1800" b="1" dirty="0">
                <a:solidFill>
                  <a:srgbClr val="FF0000"/>
                </a:solidFill>
                <a:latin typeface="Times New Roman" panose="02020603050405020304" pitchFamily="18" charset="0"/>
                <a:cs typeface="Times New Roman" panose="02020603050405020304" pitchFamily="18" charset="0"/>
              </a:rPr>
              <a:t>на комиссиях инспекторы предупреждают</a:t>
            </a:r>
            <a:r>
              <a:rPr lang="ru-RU" sz="1800" dirty="0">
                <a:solidFill>
                  <a:schemeClr val="tx1"/>
                </a:solidFill>
                <a:latin typeface="Times New Roman" panose="02020603050405020304" pitchFamily="18" charset="0"/>
                <a:cs typeface="Times New Roman" panose="02020603050405020304" pitchFamily="18" charset="0"/>
              </a:rPr>
              <a:t>, что компания состоит в реестре предполагаемых выгодоприобретателей. Если вам об этом сообщили, нужно устранить опасные разрывы, иначе вероятность выездной возрастет.</a:t>
            </a:r>
          </a:p>
          <a:p>
            <a:pPr lvl="0" algn="just">
              <a:defRPr/>
            </a:pPr>
            <a:r>
              <a:rPr lang="ru-RU" sz="1800" dirty="0">
                <a:solidFill>
                  <a:schemeClr val="tx1"/>
                </a:solidFill>
                <a:latin typeface="Times New Roman" panose="02020603050405020304" pitchFamily="18" charset="0"/>
                <a:cs typeface="Times New Roman" panose="02020603050405020304" pitchFamily="18" charset="0"/>
              </a:rPr>
              <a:t>Компания снизит риск выездной, если ФНС исключит ее из реестра. Это реально, хотя и сложно на практике.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Также в реестре налоговые органы отбирают кандидатов на выездные.</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9334820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80F655-4C69-D1FE-8D79-FF90271A06A6}"/>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A8D39ED4-D945-CB61-8DB1-A7925FD7AEAC}"/>
              </a:ext>
            </a:extLst>
          </p:cNvPr>
          <p:cNvSpPr>
            <a:spLocks noGrp="1"/>
          </p:cNvSpPr>
          <p:nvPr>
            <p:ph type="title"/>
          </p:nvPr>
        </p:nvSpPr>
        <p:spPr>
          <a:xfrm>
            <a:off x="179999" y="80535"/>
            <a:ext cx="8784000" cy="792110"/>
          </a:xfrm>
        </p:spPr>
        <p:txBody>
          <a:bodyPr>
            <a:normAutofit/>
          </a:bodyPr>
          <a:lstStyle/>
          <a:p>
            <a:r>
              <a:rPr lang="ru-RU" sz="2000" b="1" i="1" dirty="0">
                <a:solidFill>
                  <a:srgbClr val="FF0000"/>
                </a:solidFill>
              </a:rPr>
              <a:t>Законопроект №47595-8</a:t>
            </a:r>
            <a:br>
              <a:rPr lang="ru-RU" sz="2000" b="1" i="1" dirty="0">
                <a:solidFill>
                  <a:srgbClr val="FF0000"/>
                </a:solidFill>
              </a:rPr>
            </a:br>
            <a:r>
              <a:rPr lang="ru-RU" sz="2000" b="1" i="1" dirty="0">
                <a:solidFill>
                  <a:srgbClr val="FF0000"/>
                </a:solidFill>
              </a:rPr>
              <a:t>право замораживать активы бизнеса до конца проверки</a:t>
            </a:r>
          </a:p>
        </p:txBody>
      </p:sp>
      <p:sp>
        <p:nvSpPr>
          <p:cNvPr id="3" name="Объект 2">
            <a:extLst>
              <a:ext uri="{FF2B5EF4-FFF2-40B4-BE49-F238E27FC236}">
                <a16:creationId xmlns:a16="http://schemas.microsoft.com/office/drawing/2014/main" id="{8BDEE861-C7F8-27DC-87D3-A40B676EC22B}"/>
              </a:ext>
            </a:extLst>
          </p:cNvPr>
          <p:cNvSpPr>
            <a:spLocks noGrp="1"/>
          </p:cNvSpPr>
          <p:nvPr>
            <p:ph idx="1"/>
          </p:nvPr>
        </p:nvSpPr>
        <p:spPr>
          <a:xfrm>
            <a:off x="179999" y="692620"/>
            <a:ext cx="8784000" cy="3888540"/>
          </a:xfrm>
        </p:spPr>
        <p:txBody>
          <a:bodyPr/>
          <a:lstStyle/>
          <a:p>
            <a:pPr indent="450215" algn="just">
              <a:spcAft>
                <a:spcPts val="800"/>
              </a:spcAft>
              <a:buNone/>
            </a:pPr>
            <a:r>
              <a:rPr lang="ru-RU" sz="24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32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8" name="Текст 1">
            <a:extLst>
              <a:ext uri="{FF2B5EF4-FFF2-40B4-BE49-F238E27FC236}">
                <a16:creationId xmlns:a16="http://schemas.microsoft.com/office/drawing/2014/main" id="{7D3CA339-26CE-40A1-696A-B003361DE8CC}"/>
              </a:ext>
            </a:extLst>
          </p:cNvPr>
          <p:cNvSpPr txBox="1">
            <a:spLocks/>
          </p:cNvSpPr>
          <p:nvPr/>
        </p:nvSpPr>
        <p:spPr>
          <a:xfrm>
            <a:off x="343774" y="616383"/>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indent="450215" algn="just">
              <a:lnSpc>
                <a:spcPct val="150000"/>
              </a:lnSpc>
              <a:spcBef>
                <a:spcPts val="0"/>
              </a:spcBef>
              <a:buNone/>
            </a:pPr>
            <a:endParaRPr kumimoji="0" lang="ru-RU" b="1" i="0" u="none" strike="noStrike" kern="1200" cap="none" spc="0" normalizeH="0" baseline="0" noProof="0" dirty="0">
              <a:ln>
                <a:noFill/>
              </a:ln>
              <a:solidFill>
                <a:sysClr val="windowText" lastClr="000000"/>
              </a:solidFill>
              <a:effectLst/>
              <a:highlight>
                <a:srgbClr val="FFFF00"/>
              </a:highlight>
              <a:uLnTx/>
              <a:uFillTx/>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958AD586-21EE-2B56-147E-54D86DF5A511}"/>
              </a:ext>
            </a:extLst>
          </p:cNvPr>
          <p:cNvSpPr txBox="1"/>
          <p:nvPr/>
        </p:nvSpPr>
        <p:spPr>
          <a:xfrm>
            <a:off x="358098" y="862223"/>
            <a:ext cx="8456453" cy="3089564"/>
          </a:xfrm>
          <a:prstGeom prst="rect">
            <a:avLst/>
          </a:prstGeom>
          <a:noFill/>
        </p:spPr>
        <p:txBody>
          <a:bodyPr wrap="square">
            <a:spAutoFit/>
          </a:bodyPr>
          <a:lstStyle/>
          <a:p>
            <a:pPr algn="just"/>
            <a:r>
              <a:rPr lang="ru-RU" dirty="0">
                <a:highlight>
                  <a:srgbClr val="FFFF00"/>
                </a:highlight>
              </a:rPr>
              <a:t>		</a:t>
            </a:r>
          </a:p>
          <a:p>
            <a:pPr algn="just"/>
            <a:r>
              <a:rPr lang="ru-RU" b="1" dirty="0">
                <a:solidFill>
                  <a:srgbClr val="FF0000"/>
                </a:solidFill>
                <a:highlight>
                  <a:srgbClr val="FFFF00"/>
                </a:highlight>
              </a:rPr>
              <a:t>Что ждать налогоплательщикам  </a:t>
            </a:r>
          </a:p>
          <a:p>
            <a:pPr algn="just">
              <a:lnSpc>
                <a:spcPct val="150000"/>
              </a:lnSpc>
            </a:pPr>
            <a:endParaRPr lang="ru-RU" dirty="0">
              <a:highlight>
                <a:srgbClr val="FFFF00"/>
              </a:highlight>
            </a:endParaRPr>
          </a:p>
          <a:p>
            <a:pPr algn="just">
              <a:lnSpc>
                <a:spcPct val="150000"/>
              </a:lnSpc>
            </a:pPr>
            <a:r>
              <a:rPr lang="ru-RU" dirty="0">
                <a:highlight>
                  <a:srgbClr val="FFFF00"/>
                </a:highlight>
              </a:rPr>
              <a:t>В случае принятия законопроекта появится еще один рычаг давления на бизнес — </a:t>
            </a:r>
            <a:r>
              <a:rPr lang="ru-RU" b="1" dirty="0">
                <a:highlight>
                  <a:srgbClr val="FFFF00"/>
                </a:highlight>
              </a:rPr>
              <a:t>компании будут вынуждены добровольно подавать уточненные налоговые декларации </a:t>
            </a:r>
            <a:r>
              <a:rPr lang="ru-RU" b="1" dirty="0">
                <a:solidFill>
                  <a:srgbClr val="FF0000"/>
                </a:solidFill>
                <a:highlight>
                  <a:srgbClr val="FFFF00"/>
                </a:highlight>
              </a:rPr>
              <a:t>при обнаружении налоговых разрывов по цепочке сделок</a:t>
            </a:r>
            <a:r>
              <a:rPr lang="ru-RU" dirty="0">
                <a:highlight>
                  <a:srgbClr val="FFFF00"/>
                </a:highlight>
              </a:rPr>
              <a:t>, чтобы избежать не только выездной проверки, </a:t>
            </a:r>
            <a:r>
              <a:rPr lang="ru-RU" b="1" dirty="0">
                <a:solidFill>
                  <a:srgbClr val="FF0000"/>
                </a:solidFill>
                <a:highlight>
                  <a:srgbClr val="FFFF00"/>
                </a:highlight>
              </a:rPr>
              <a:t>но и наложения запрета на отчуждение имущества и передачу его в залог</a:t>
            </a:r>
          </a:p>
        </p:txBody>
      </p:sp>
    </p:spTree>
    <p:extLst>
      <p:ext uri="{BB962C8B-B14F-4D97-AF65-F5344CB8AC3E}">
        <p14:creationId xmlns:p14="http://schemas.microsoft.com/office/powerpoint/2010/main" val="3145597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4D1662-ABE6-1659-2FB2-289D692CB88F}"/>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497EA280-AF66-1086-13A1-77D43CF602D0}"/>
              </a:ext>
            </a:extLst>
          </p:cNvPr>
          <p:cNvSpPr>
            <a:spLocks noGrp="1"/>
          </p:cNvSpPr>
          <p:nvPr>
            <p:ph type="title"/>
          </p:nvPr>
        </p:nvSpPr>
        <p:spPr>
          <a:xfrm>
            <a:off x="179999" y="80535"/>
            <a:ext cx="8784000" cy="792110"/>
          </a:xfrm>
        </p:spPr>
        <p:txBody>
          <a:bodyPr>
            <a:normAutofit/>
          </a:bodyPr>
          <a:lstStyle/>
          <a:p>
            <a:r>
              <a:rPr lang="ru-RU" sz="2000" b="1" i="1" dirty="0">
                <a:solidFill>
                  <a:srgbClr val="FF0000"/>
                </a:solidFill>
              </a:rPr>
              <a:t>Законопроект №47595-8</a:t>
            </a:r>
            <a:br>
              <a:rPr lang="ru-RU" sz="2000" b="1" i="1" dirty="0">
                <a:solidFill>
                  <a:srgbClr val="FF0000"/>
                </a:solidFill>
              </a:rPr>
            </a:br>
            <a:r>
              <a:rPr lang="ru-RU" sz="2000" b="1" i="1" dirty="0">
                <a:solidFill>
                  <a:srgbClr val="FF0000"/>
                </a:solidFill>
              </a:rPr>
              <a:t>право замораживать активы бизнеса до конца проверки</a:t>
            </a:r>
          </a:p>
        </p:txBody>
      </p:sp>
      <p:sp>
        <p:nvSpPr>
          <p:cNvPr id="3" name="Объект 2">
            <a:extLst>
              <a:ext uri="{FF2B5EF4-FFF2-40B4-BE49-F238E27FC236}">
                <a16:creationId xmlns:a16="http://schemas.microsoft.com/office/drawing/2014/main" id="{2E9F87BD-EAB5-7D13-D39B-9A5472D1989A}"/>
              </a:ext>
            </a:extLst>
          </p:cNvPr>
          <p:cNvSpPr>
            <a:spLocks noGrp="1"/>
          </p:cNvSpPr>
          <p:nvPr>
            <p:ph idx="1"/>
          </p:nvPr>
        </p:nvSpPr>
        <p:spPr>
          <a:xfrm>
            <a:off x="179999" y="692620"/>
            <a:ext cx="8784000" cy="3888540"/>
          </a:xfrm>
        </p:spPr>
        <p:txBody>
          <a:bodyPr/>
          <a:lstStyle/>
          <a:p>
            <a:pPr indent="450215" algn="just">
              <a:spcAft>
                <a:spcPts val="800"/>
              </a:spcAft>
              <a:buNone/>
            </a:pPr>
            <a:r>
              <a:rPr lang="ru-RU" sz="24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32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8" name="Текст 1">
            <a:extLst>
              <a:ext uri="{FF2B5EF4-FFF2-40B4-BE49-F238E27FC236}">
                <a16:creationId xmlns:a16="http://schemas.microsoft.com/office/drawing/2014/main" id="{9CB1DED3-55C9-40BD-57D2-4E6D7983538B}"/>
              </a:ext>
            </a:extLst>
          </p:cNvPr>
          <p:cNvSpPr txBox="1">
            <a:spLocks/>
          </p:cNvSpPr>
          <p:nvPr/>
        </p:nvSpPr>
        <p:spPr>
          <a:xfrm>
            <a:off x="343774" y="616383"/>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indent="450215" algn="just">
              <a:lnSpc>
                <a:spcPct val="150000"/>
              </a:lnSpc>
              <a:spcBef>
                <a:spcPts val="0"/>
              </a:spcBef>
              <a:buNone/>
            </a:pPr>
            <a:endParaRPr kumimoji="0" lang="ru-RU" b="1" i="0" u="none" strike="noStrike" kern="1200" cap="none" spc="0" normalizeH="0" baseline="0" noProof="0" dirty="0">
              <a:ln>
                <a:noFill/>
              </a:ln>
              <a:solidFill>
                <a:sysClr val="windowText" lastClr="000000"/>
              </a:solidFill>
              <a:effectLst/>
              <a:highlight>
                <a:srgbClr val="FFFF00"/>
              </a:highlight>
              <a:uLnTx/>
              <a:uFillTx/>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6F8E4522-69E6-9024-809C-6F17FC35F9E0}"/>
              </a:ext>
            </a:extLst>
          </p:cNvPr>
          <p:cNvSpPr txBox="1"/>
          <p:nvPr/>
        </p:nvSpPr>
        <p:spPr>
          <a:xfrm>
            <a:off x="358098" y="862223"/>
            <a:ext cx="8456453" cy="5495735"/>
          </a:xfrm>
          <a:prstGeom prst="rect">
            <a:avLst/>
          </a:prstGeom>
          <a:noFill/>
        </p:spPr>
        <p:txBody>
          <a:bodyPr wrap="square">
            <a:spAutoFit/>
          </a:bodyPr>
          <a:lstStyle/>
          <a:p>
            <a:pPr algn="just"/>
            <a:r>
              <a:rPr lang="ru-RU" b="1" dirty="0">
                <a:solidFill>
                  <a:srgbClr val="FF0000"/>
                </a:solidFill>
                <a:highlight>
                  <a:srgbClr val="FFFF00"/>
                </a:highlight>
              </a:rPr>
              <a:t>Заключение на проект </a:t>
            </a:r>
            <a:endParaRPr lang="ru-RU" dirty="0">
              <a:highlight>
                <a:srgbClr val="FFFF00"/>
              </a:highlight>
            </a:endParaRPr>
          </a:p>
          <a:p>
            <a:pPr algn="just">
              <a:lnSpc>
                <a:spcPct val="150000"/>
              </a:lnSpc>
            </a:pPr>
            <a:r>
              <a:rPr lang="ru-RU" sz="1600" dirty="0">
                <a:highlight>
                  <a:srgbClr val="FFFF00"/>
                </a:highlight>
              </a:rPr>
              <a:t>Вместе с тем на проект указанного закона № 47595-8 комитет Госдумы по бюджету и налогам подготовил заключение. </a:t>
            </a:r>
          </a:p>
          <a:p>
            <a:pPr algn="just">
              <a:lnSpc>
                <a:spcPct val="150000"/>
              </a:lnSpc>
            </a:pPr>
            <a:r>
              <a:rPr lang="ru-RU" sz="1600" b="1" dirty="0">
                <a:highlight>
                  <a:srgbClr val="FFFF00"/>
                </a:highlight>
              </a:rPr>
              <a:t>Комитет учел</a:t>
            </a:r>
            <a:r>
              <a:rPr lang="ru-RU" sz="1600" b="1" dirty="0">
                <a:solidFill>
                  <a:srgbClr val="FF0000"/>
                </a:solidFill>
                <a:highlight>
                  <a:srgbClr val="FFFF00"/>
                </a:highlight>
              </a:rPr>
              <a:t>, что понятие «среднеотраслевая налоговая нагрузка» в НК не определено, и исходя из этого, предлагаемые нормы экономически не обоснованы (ст. 3 НК). </a:t>
            </a:r>
            <a:r>
              <a:rPr lang="ru-RU" sz="1600" b="1" dirty="0">
                <a:highlight>
                  <a:srgbClr val="FFFF00"/>
                </a:highlight>
              </a:rPr>
              <a:t>Регулятор предостерег</a:t>
            </a:r>
            <a:r>
              <a:rPr lang="ru-RU" sz="1600" dirty="0">
                <a:highlight>
                  <a:srgbClr val="FFFF00"/>
                </a:highlight>
              </a:rPr>
              <a:t>, </a:t>
            </a:r>
            <a:r>
              <a:rPr lang="ru-RU" sz="1600" b="1" dirty="0">
                <a:solidFill>
                  <a:srgbClr val="FF0000"/>
                </a:solidFill>
                <a:highlight>
                  <a:srgbClr val="FFFF00"/>
                </a:highlight>
              </a:rPr>
              <a:t>что проект может привести к нарушению прав налогоплательщиков вследствие чрезмерного налогового администрирования</a:t>
            </a:r>
            <a:r>
              <a:rPr lang="ru-RU" sz="1600" dirty="0">
                <a:highlight>
                  <a:srgbClr val="FFFF00"/>
                </a:highlight>
              </a:rPr>
              <a:t>. </a:t>
            </a:r>
          </a:p>
          <a:p>
            <a:pPr algn="just">
              <a:lnSpc>
                <a:spcPct val="150000"/>
              </a:lnSpc>
            </a:pPr>
            <a:r>
              <a:rPr lang="ru-RU" sz="1600" dirty="0">
                <a:highlight>
                  <a:srgbClr val="FFFF00"/>
                </a:highlight>
              </a:rPr>
              <a:t>Кроме того</a:t>
            </a:r>
            <a:r>
              <a:rPr lang="ru-RU" sz="1600" b="1" dirty="0">
                <a:highlight>
                  <a:srgbClr val="FFFF00"/>
                </a:highlight>
              </a:rPr>
              <a:t>, по поводу возможного сокрытия налогоплательщиком имущества или отчуждения его третьим лицам комитет предложил обратить внимание на уже существующие положения пп.2 п.2 ст.45 НК, предусматривающие возможность взыскания задолженности по уплате налогов в судебном порядке с лиц, которым оно передано, если такая передача произошла после того, как налогоплательщик узнал или должен был узнать о назначении выездной налоговой проверки или о начале проведения камеральной</a:t>
            </a:r>
            <a:r>
              <a:rPr lang="ru-RU" sz="1600" dirty="0">
                <a:highlight>
                  <a:srgbClr val="FFFF00"/>
                </a:highlight>
              </a:rPr>
              <a:t>. </a:t>
            </a:r>
          </a:p>
          <a:p>
            <a:pPr algn="just">
              <a:lnSpc>
                <a:spcPct val="150000"/>
              </a:lnSpc>
            </a:pPr>
            <a:r>
              <a:rPr lang="ru-RU" sz="1600" dirty="0">
                <a:highlight>
                  <a:srgbClr val="FFFF00"/>
                </a:highlight>
              </a:rPr>
              <a:t>Это означает, что проект ждут серьезные изменения, но какими они будут, покажет время</a:t>
            </a:r>
          </a:p>
        </p:txBody>
      </p:sp>
    </p:spTree>
    <p:extLst>
      <p:ext uri="{BB962C8B-B14F-4D97-AF65-F5344CB8AC3E}">
        <p14:creationId xmlns:p14="http://schemas.microsoft.com/office/powerpoint/2010/main" val="2237615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9BF60A3-6A2A-24F9-EB65-CC0EFC396983}"/>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8651E559-433B-A8E6-4321-BC543817F8E8}"/>
              </a:ext>
            </a:extLst>
          </p:cNvPr>
          <p:cNvSpPr>
            <a:spLocks noGrp="1"/>
          </p:cNvSpPr>
          <p:nvPr>
            <p:ph type="title"/>
          </p:nvPr>
        </p:nvSpPr>
        <p:spPr>
          <a:xfrm>
            <a:off x="179999" y="80535"/>
            <a:ext cx="8784000" cy="792110"/>
          </a:xfrm>
        </p:spPr>
        <p:txBody>
          <a:bodyPr>
            <a:normAutofit/>
          </a:bodyPr>
          <a:lstStyle/>
          <a:p>
            <a:r>
              <a:rPr lang="ru-RU" sz="2000" b="1" i="1" dirty="0">
                <a:solidFill>
                  <a:srgbClr val="FF0000"/>
                </a:solidFill>
              </a:rPr>
              <a:t>Законопроект №1069534-8</a:t>
            </a:r>
            <a:br>
              <a:rPr lang="ru-RU" sz="2000" b="1" i="1" dirty="0">
                <a:solidFill>
                  <a:srgbClr val="FF0000"/>
                </a:solidFill>
              </a:rPr>
            </a:br>
            <a:r>
              <a:rPr lang="ru-RU" sz="2000" b="1" i="1" dirty="0">
                <a:solidFill>
                  <a:srgbClr val="FF0000"/>
                </a:solidFill>
              </a:rPr>
              <a:t>планируют повысить размер уголовных штрафов за неуплату налогов</a:t>
            </a:r>
          </a:p>
        </p:txBody>
      </p:sp>
      <p:sp>
        <p:nvSpPr>
          <p:cNvPr id="3" name="Объект 2">
            <a:extLst>
              <a:ext uri="{FF2B5EF4-FFF2-40B4-BE49-F238E27FC236}">
                <a16:creationId xmlns:a16="http://schemas.microsoft.com/office/drawing/2014/main" id="{2EF4D68D-93E7-1E72-5F72-7150F54CF444}"/>
              </a:ext>
            </a:extLst>
          </p:cNvPr>
          <p:cNvSpPr>
            <a:spLocks noGrp="1"/>
          </p:cNvSpPr>
          <p:nvPr>
            <p:ph idx="1"/>
          </p:nvPr>
        </p:nvSpPr>
        <p:spPr>
          <a:xfrm>
            <a:off x="179999" y="692620"/>
            <a:ext cx="8784000" cy="3888540"/>
          </a:xfrm>
        </p:spPr>
        <p:txBody>
          <a:bodyPr/>
          <a:lstStyle/>
          <a:p>
            <a:pPr indent="450215" algn="just">
              <a:spcAft>
                <a:spcPts val="800"/>
              </a:spcAft>
              <a:buNone/>
            </a:pPr>
            <a:r>
              <a:rPr lang="ru-RU" sz="24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32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8" name="Текст 1">
            <a:extLst>
              <a:ext uri="{FF2B5EF4-FFF2-40B4-BE49-F238E27FC236}">
                <a16:creationId xmlns:a16="http://schemas.microsoft.com/office/drawing/2014/main" id="{D8D3ED95-9B75-3ABD-E00F-235FE63AB8FF}"/>
              </a:ext>
            </a:extLst>
          </p:cNvPr>
          <p:cNvSpPr txBox="1">
            <a:spLocks/>
          </p:cNvSpPr>
          <p:nvPr/>
        </p:nvSpPr>
        <p:spPr>
          <a:xfrm>
            <a:off x="343774" y="616383"/>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indent="450215" algn="just">
              <a:lnSpc>
                <a:spcPct val="150000"/>
              </a:lnSpc>
              <a:spcBef>
                <a:spcPts val="0"/>
              </a:spcBef>
              <a:buNone/>
            </a:pPr>
            <a:endParaRPr kumimoji="0" lang="ru-RU" b="1" i="0" u="none" strike="noStrike" kern="1200" cap="none" spc="0" normalizeH="0" baseline="0" noProof="0" dirty="0">
              <a:ln>
                <a:noFill/>
              </a:ln>
              <a:solidFill>
                <a:sysClr val="windowText" lastClr="000000"/>
              </a:solidFill>
              <a:effectLst/>
              <a:highlight>
                <a:srgbClr val="FFFF00"/>
              </a:highlight>
              <a:uLnTx/>
              <a:uFillTx/>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FE22BDE1-E514-6695-0747-B0499B85A3EE}"/>
              </a:ext>
            </a:extLst>
          </p:cNvPr>
          <p:cNvSpPr txBox="1"/>
          <p:nvPr/>
        </p:nvSpPr>
        <p:spPr>
          <a:xfrm>
            <a:off x="231647" y="951394"/>
            <a:ext cx="8568579" cy="5355312"/>
          </a:xfrm>
          <a:prstGeom prst="rect">
            <a:avLst/>
          </a:prstGeom>
          <a:noFill/>
        </p:spPr>
        <p:txBody>
          <a:bodyPr wrap="square">
            <a:spAutoFit/>
          </a:bodyPr>
          <a:lstStyle/>
          <a:p>
            <a:r>
              <a:rPr lang="ru-RU" b="1" dirty="0">
                <a:highlight>
                  <a:srgbClr val="FFFF00"/>
                </a:highlight>
              </a:rPr>
              <a:t>Штрафы вырастут кратно</a:t>
            </a:r>
            <a:r>
              <a:rPr lang="ru-RU" dirty="0"/>
              <a:t>. </a:t>
            </a:r>
          </a:p>
          <a:p>
            <a:endParaRPr lang="ru-RU" b="1" dirty="0">
              <a:solidFill>
                <a:srgbClr val="FF0000"/>
              </a:solidFill>
            </a:endParaRPr>
          </a:p>
          <a:p>
            <a:r>
              <a:rPr lang="ru-RU" b="1" dirty="0">
                <a:solidFill>
                  <a:srgbClr val="FF0000"/>
                </a:solidFill>
              </a:rPr>
              <a:t>Уклонение от уплаты налогов (ст. 199 УК РФ) </a:t>
            </a:r>
          </a:p>
          <a:p>
            <a:r>
              <a:rPr lang="ru-RU" dirty="0"/>
              <a:t>Минимальный штраф </a:t>
            </a:r>
            <a:r>
              <a:rPr lang="ru-RU" b="1" dirty="0"/>
              <a:t>сейчас - от 100 тысяч до 300 тысяч рублей</a:t>
            </a:r>
            <a:r>
              <a:rPr lang="ru-RU" dirty="0"/>
              <a:t>. </a:t>
            </a:r>
          </a:p>
          <a:p>
            <a:r>
              <a:rPr lang="ru-RU" b="1" dirty="0">
                <a:solidFill>
                  <a:srgbClr val="FF0000"/>
                </a:solidFill>
              </a:rPr>
              <a:t>Будет - от 500 тысяч рублей до 1 500 000 рублей</a:t>
            </a:r>
            <a:r>
              <a:rPr lang="ru-RU" dirty="0"/>
              <a:t>. </a:t>
            </a:r>
          </a:p>
          <a:p>
            <a:r>
              <a:rPr lang="ru-RU" b="1" dirty="0"/>
              <a:t>Для крупного размера штраф увеличат в пять раз</a:t>
            </a:r>
            <a:r>
              <a:rPr lang="ru-RU" dirty="0"/>
              <a:t>. </a:t>
            </a:r>
          </a:p>
          <a:p>
            <a:r>
              <a:rPr lang="ru-RU" dirty="0"/>
              <a:t>Сейчас - от 200 до 500 тысяч рублей. </a:t>
            </a:r>
          </a:p>
          <a:p>
            <a:r>
              <a:rPr lang="ru-RU" b="1" dirty="0">
                <a:solidFill>
                  <a:srgbClr val="FF0000"/>
                </a:solidFill>
              </a:rPr>
              <a:t>Будет с 2026 года - от 1 млн до 2,5 млн рублей. </a:t>
            </a:r>
          </a:p>
          <a:p>
            <a:endParaRPr lang="ru-RU" b="1" dirty="0">
              <a:solidFill>
                <a:srgbClr val="FF0000"/>
              </a:solidFill>
            </a:endParaRPr>
          </a:p>
          <a:p>
            <a:r>
              <a:rPr lang="ru-RU" b="1" dirty="0">
                <a:solidFill>
                  <a:srgbClr val="FF0000"/>
                </a:solidFill>
              </a:rPr>
              <a:t>Неисполнение обязанности налогового агента, например, по НДЛФ (ст. 199.1 УК РФ)</a:t>
            </a:r>
            <a:r>
              <a:rPr lang="ru-RU" dirty="0"/>
              <a:t> </a:t>
            </a:r>
          </a:p>
          <a:p>
            <a:r>
              <a:rPr lang="ru-RU" b="1" dirty="0"/>
              <a:t>Сейчас штраф составляет от 100 тысяч до 300 тысяч рублей, при крупном размере -  от 200 тысяч до 500 тысяч рублей</a:t>
            </a:r>
            <a:r>
              <a:rPr lang="ru-RU" dirty="0"/>
              <a:t>. </a:t>
            </a:r>
          </a:p>
          <a:p>
            <a:r>
              <a:rPr lang="ru-RU" b="1" dirty="0">
                <a:solidFill>
                  <a:srgbClr val="FF0000"/>
                </a:solidFill>
              </a:rPr>
              <a:t>В 2026 году штраф составит от 1,5 млн рублей до 2,5 млн рублей. </a:t>
            </a:r>
          </a:p>
          <a:p>
            <a:endParaRPr lang="ru-RU" dirty="0"/>
          </a:p>
          <a:p>
            <a:r>
              <a:rPr lang="ru-RU" b="1" dirty="0">
                <a:solidFill>
                  <a:srgbClr val="FF0000"/>
                </a:solidFill>
              </a:rPr>
              <a:t>Незаконное предпринимательство (ст. 171 УК РФ)</a:t>
            </a:r>
            <a:r>
              <a:rPr lang="ru-RU" dirty="0"/>
              <a:t> </a:t>
            </a:r>
          </a:p>
          <a:p>
            <a:endParaRPr lang="ru-RU" dirty="0"/>
          </a:p>
          <a:p>
            <a:r>
              <a:rPr lang="ru-RU" b="1" dirty="0"/>
              <a:t>Штраф </a:t>
            </a:r>
            <a:r>
              <a:rPr lang="ru-RU" b="1" dirty="0">
                <a:solidFill>
                  <a:srgbClr val="FF0000"/>
                </a:solidFill>
              </a:rPr>
              <a:t>вырастет с 300 тысяч до 1500 000 рублей</a:t>
            </a:r>
            <a:r>
              <a:rPr lang="ru-RU" dirty="0"/>
              <a:t>.</a:t>
            </a:r>
          </a:p>
          <a:p>
            <a:endParaRPr lang="ru-RU" dirty="0"/>
          </a:p>
        </p:txBody>
      </p:sp>
    </p:spTree>
    <p:extLst>
      <p:ext uri="{BB962C8B-B14F-4D97-AF65-F5344CB8AC3E}">
        <p14:creationId xmlns:p14="http://schemas.microsoft.com/office/powerpoint/2010/main" val="36022278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6ED912-19A4-2500-7C50-2A9D41A5C037}"/>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9C4F05C7-3A2F-8194-3D05-803CE1F8FA6A}"/>
              </a:ext>
            </a:extLst>
          </p:cNvPr>
          <p:cNvSpPr>
            <a:spLocks noGrp="1"/>
          </p:cNvSpPr>
          <p:nvPr>
            <p:ph type="title"/>
          </p:nvPr>
        </p:nvSpPr>
        <p:spPr>
          <a:xfrm>
            <a:off x="179999" y="80535"/>
            <a:ext cx="8784000" cy="792110"/>
          </a:xfrm>
        </p:spPr>
        <p:txBody>
          <a:bodyPr>
            <a:normAutofit/>
          </a:bodyPr>
          <a:lstStyle/>
          <a:p>
            <a:r>
              <a:rPr lang="ru-RU" sz="2000" b="1" i="1" dirty="0">
                <a:solidFill>
                  <a:srgbClr val="FF0000"/>
                </a:solidFill>
              </a:rPr>
              <a:t>Пункт 10 статьи 79 НК РФ с 01.01.2026</a:t>
            </a:r>
          </a:p>
        </p:txBody>
      </p:sp>
      <p:sp>
        <p:nvSpPr>
          <p:cNvPr id="3" name="Объект 2">
            <a:extLst>
              <a:ext uri="{FF2B5EF4-FFF2-40B4-BE49-F238E27FC236}">
                <a16:creationId xmlns:a16="http://schemas.microsoft.com/office/drawing/2014/main" id="{2227AB77-A391-E15D-EAC8-8A6689DB8DCD}"/>
              </a:ext>
            </a:extLst>
          </p:cNvPr>
          <p:cNvSpPr>
            <a:spLocks noGrp="1"/>
          </p:cNvSpPr>
          <p:nvPr>
            <p:ph idx="1"/>
          </p:nvPr>
        </p:nvSpPr>
        <p:spPr>
          <a:xfrm>
            <a:off x="179999" y="692620"/>
            <a:ext cx="8784000" cy="3888540"/>
          </a:xfrm>
        </p:spPr>
        <p:txBody>
          <a:bodyPr/>
          <a:lstStyle/>
          <a:p>
            <a:pPr indent="450215" algn="just">
              <a:spcAft>
                <a:spcPts val="800"/>
              </a:spcAft>
              <a:buNone/>
            </a:pPr>
            <a:r>
              <a:rPr lang="ru-RU" sz="24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32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8" name="Текст 1">
            <a:extLst>
              <a:ext uri="{FF2B5EF4-FFF2-40B4-BE49-F238E27FC236}">
                <a16:creationId xmlns:a16="http://schemas.microsoft.com/office/drawing/2014/main" id="{D717F48B-F8EE-57C5-D885-6EF960F81315}"/>
              </a:ext>
            </a:extLst>
          </p:cNvPr>
          <p:cNvSpPr txBox="1">
            <a:spLocks/>
          </p:cNvSpPr>
          <p:nvPr/>
        </p:nvSpPr>
        <p:spPr>
          <a:xfrm>
            <a:off x="343774" y="616383"/>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indent="450215" algn="just">
              <a:lnSpc>
                <a:spcPct val="150000"/>
              </a:lnSpc>
              <a:spcBef>
                <a:spcPts val="0"/>
              </a:spcBef>
              <a:buNone/>
            </a:pPr>
            <a:endParaRPr kumimoji="0" lang="ru-RU" b="1" i="0" u="none" strike="noStrike" kern="1200" cap="none" spc="0" normalizeH="0" baseline="0" noProof="0" dirty="0">
              <a:ln>
                <a:noFill/>
              </a:ln>
              <a:solidFill>
                <a:sysClr val="windowText" lastClr="000000"/>
              </a:solidFill>
              <a:effectLst/>
              <a:highlight>
                <a:srgbClr val="FFFF00"/>
              </a:highlight>
              <a:uLnTx/>
              <a:uFillTx/>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A5ECD0DA-8E9B-1853-3CE0-BAAF61528111}"/>
              </a:ext>
            </a:extLst>
          </p:cNvPr>
          <p:cNvSpPr txBox="1"/>
          <p:nvPr/>
        </p:nvSpPr>
        <p:spPr>
          <a:xfrm>
            <a:off x="231647" y="951394"/>
            <a:ext cx="8568579" cy="4499758"/>
          </a:xfrm>
          <a:prstGeom prst="rect">
            <a:avLst/>
          </a:prstGeom>
          <a:noFill/>
        </p:spPr>
        <p:txBody>
          <a:bodyPr wrap="square">
            <a:spAutoFit/>
          </a:bodyPr>
          <a:lstStyle/>
          <a:p>
            <a:pPr algn="just"/>
            <a:endParaRPr lang="ru-RU" sz="2000" b="1" dirty="0"/>
          </a:p>
          <a:p>
            <a:pPr algn="just">
              <a:lnSpc>
                <a:spcPct val="150000"/>
              </a:lnSpc>
            </a:pPr>
            <a:r>
              <a:rPr lang="ru-RU" sz="2000" b="1" dirty="0"/>
              <a:t>Суммы возмещения ущерба, причиненного бюджету в результате преступлений, предусмотренных </a:t>
            </a:r>
            <a:r>
              <a:rPr lang="ru-RU" sz="2000" b="1" dirty="0">
                <a:hlinkClick r:id="rId3"/>
              </a:rPr>
              <a:t>статьями 198</a:t>
            </a:r>
            <a:r>
              <a:rPr lang="ru-RU" sz="2000" b="1" dirty="0"/>
              <a:t> - </a:t>
            </a:r>
            <a:r>
              <a:rPr lang="ru-RU" sz="2000" b="1" dirty="0">
                <a:hlinkClick r:id="rId4"/>
              </a:rPr>
              <a:t>199.2</a:t>
            </a:r>
            <a:r>
              <a:rPr lang="ru-RU" sz="2000" b="1" dirty="0"/>
              <a:t> УК РФ, </a:t>
            </a:r>
            <a:r>
              <a:rPr lang="ru-RU" sz="2000" b="1" dirty="0">
                <a:hlinkClick r:id="rId5"/>
              </a:rPr>
              <a:t>не подлежат</a:t>
            </a:r>
            <a:r>
              <a:rPr lang="ru-RU" sz="2000" b="1" dirty="0"/>
              <a:t> зачету в целях формирования положительного сальдо единого налогового счета (01.01.2026)</a:t>
            </a:r>
          </a:p>
          <a:p>
            <a:pPr algn="just">
              <a:lnSpc>
                <a:spcPct val="150000"/>
              </a:lnSpc>
            </a:pPr>
            <a:br>
              <a:rPr lang="ru-RU" sz="2000" b="1" dirty="0"/>
            </a:br>
            <a:endParaRPr lang="ru-RU" sz="2000" dirty="0"/>
          </a:p>
          <a:p>
            <a:pPr algn="just">
              <a:lnSpc>
                <a:spcPct val="150000"/>
              </a:lnSpc>
            </a:pPr>
            <a:r>
              <a:rPr lang="ru-RU" sz="2000" dirty="0"/>
              <a:t>Кроме того, указанные суммы </a:t>
            </a:r>
            <a:r>
              <a:rPr lang="ru-RU" sz="2000" dirty="0">
                <a:hlinkClick r:id="rId6"/>
              </a:rPr>
              <a:t>не подлежат</a:t>
            </a:r>
            <a:r>
              <a:rPr lang="ru-RU" sz="2000" dirty="0"/>
              <a:t> возврату в соответствии со </a:t>
            </a:r>
            <a:r>
              <a:rPr lang="ru-RU" sz="2000" dirty="0">
                <a:hlinkClick r:id="rId7"/>
              </a:rPr>
              <a:t>статьей 79</a:t>
            </a:r>
            <a:r>
              <a:rPr lang="ru-RU" sz="2000" dirty="0"/>
              <a:t> НК РФ. </a:t>
            </a:r>
          </a:p>
          <a:p>
            <a:pPr algn="just">
              <a:lnSpc>
                <a:spcPct val="150000"/>
              </a:lnSpc>
            </a:pPr>
            <a:r>
              <a:rPr lang="ru-RU" sz="2000" dirty="0"/>
              <a:t>(Федеральный закон от 28.11.2025 N 425-ФЗ) </a:t>
            </a:r>
            <a:endParaRPr lang="ru-RU" b="0" dirty="0">
              <a:effectLst/>
            </a:endParaRPr>
          </a:p>
        </p:txBody>
      </p:sp>
    </p:spTree>
    <p:extLst>
      <p:ext uri="{BB962C8B-B14F-4D97-AF65-F5344CB8AC3E}">
        <p14:creationId xmlns:p14="http://schemas.microsoft.com/office/powerpoint/2010/main" val="772763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C668AE5-B804-1C75-E6E0-41C27D2F39AC}"/>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26EBAF14-3EC7-5797-2C37-610CB9BEC8D2}"/>
              </a:ext>
            </a:extLst>
          </p:cNvPr>
          <p:cNvSpPr>
            <a:spLocks noGrp="1"/>
          </p:cNvSpPr>
          <p:nvPr>
            <p:ph type="title"/>
          </p:nvPr>
        </p:nvSpPr>
        <p:spPr>
          <a:xfrm>
            <a:off x="179999" y="80535"/>
            <a:ext cx="8784000" cy="792110"/>
          </a:xfrm>
        </p:spPr>
        <p:txBody>
          <a:bodyPr>
            <a:normAutofit/>
          </a:bodyPr>
          <a:lstStyle/>
          <a:p>
            <a:r>
              <a:rPr lang="ru-RU" sz="2000" b="1" i="1" dirty="0">
                <a:solidFill>
                  <a:srgbClr val="FF0000"/>
                </a:solidFill>
              </a:rPr>
              <a:t>Новое в формах и методах налогового контроля</a:t>
            </a:r>
          </a:p>
        </p:txBody>
      </p:sp>
      <p:sp>
        <p:nvSpPr>
          <p:cNvPr id="3" name="Объект 2">
            <a:extLst>
              <a:ext uri="{FF2B5EF4-FFF2-40B4-BE49-F238E27FC236}">
                <a16:creationId xmlns:a16="http://schemas.microsoft.com/office/drawing/2014/main" id="{C4DAC805-75B1-1EE1-7724-B1C837B5CE4F}"/>
              </a:ext>
            </a:extLst>
          </p:cNvPr>
          <p:cNvSpPr>
            <a:spLocks noGrp="1"/>
          </p:cNvSpPr>
          <p:nvPr>
            <p:ph idx="1"/>
          </p:nvPr>
        </p:nvSpPr>
        <p:spPr>
          <a:xfrm>
            <a:off x="179999" y="692620"/>
            <a:ext cx="8784000" cy="3888540"/>
          </a:xfrm>
        </p:spPr>
        <p:txBody>
          <a:bodyPr/>
          <a:lstStyle/>
          <a:p>
            <a:pPr indent="450215" algn="just">
              <a:spcAft>
                <a:spcPts val="800"/>
              </a:spcAft>
              <a:buNone/>
            </a:pPr>
            <a:r>
              <a:rPr lang="ru-RU" sz="24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32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8" name="Текст 1">
            <a:extLst>
              <a:ext uri="{FF2B5EF4-FFF2-40B4-BE49-F238E27FC236}">
                <a16:creationId xmlns:a16="http://schemas.microsoft.com/office/drawing/2014/main" id="{B2838B9B-B40A-C767-1E53-73DE9D94ECA5}"/>
              </a:ext>
            </a:extLst>
          </p:cNvPr>
          <p:cNvSpPr txBox="1">
            <a:spLocks/>
          </p:cNvSpPr>
          <p:nvPr/>
        </p:nvSpPr>
        <p:spPr>
          <a:xfrm>
            <a:off x="343774" y="616383"/>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indent="450215" algn="just">
              <a:lnSpc>
                <a:spcPct val="150000"/>
              </a:lnSpc>
              <a:spcBef>
                <a:spcPts val="0"/>
              </a:spcBef>
              <a:buNone/>
            </a:pPr>
            <a:endParaRPr kumimoji="0" lang="ru-RU" b="1" i="0" u="none" strike="noStrike" kern="1200" cap="none" spc="0" normalizeH="0" baseline="0" noProof="0" dirty="0">
              <a:ln>
                <a:noFill/>
              </a:ln>
              <a:solidFill>
                <a:sysClr val="windowText" lastClr="000000"/>
              </a:solidFill>
              <a:effectLst/>
              <a:highlight>
                <a:srgbClr val="FFFF00"/>
              </a:highlight>
              <a:uLnTx/>
              <a:uFillTx/>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64DB3F23-C080-8479-1C86-47494AFE24FE}"/>
              </a:ext>
            </a:extLst>
          </p:cNvPr>
          <p:cNvSpPr txBox="1"/>
          <p:nvPr/>
        </p:nvSpPr>
        <p:spPr>
          <a:xfrm>
            <a:off x="231647" y="951394"/>
            <a:ext cx="8568579" cy="5955476"/>
          </a:xfrm>
          <a:prstGeom prst="rect">
            <a:avLst/>
          </a:prstGeom>
          <a:noFill/>
        </p:spPr>
        <p:txBody>
          <a:bodyPr wrap="square">
            <a:spAutoFit/>
          </a:bodyPr>
          <a:lstStyle/>
          <a:p>
            <a:pPr algn="just">
              <a:lnSpc>
                <a:spcPct val="150000"/>
              </a:lnSpc>
            </a:pPr>
            <a:r>
              <a:rPr lang="ru-RU" sz="2000" b="1" dirty="0"/>
              <a:t>В рамках «</a:t>
            </a:r>
            <a:r>
              <a:rPr lang="ru-RU" sz="2000" b="1" dirty="0" err="1"/>
              <a:t>камералки</a:t>
            </a:r>
            <a:r>
              <a:rPr lang="ru-RU" sz="2000" b="1" dirty="0"/>
              <a:t>» могут истребовать любые документы</a:t>
            </a:r>
          </a:p>
          <a:p>
            <a:pPr algn="just">
              <a:lnSpc>
                <a:spcPct val="150000"/>
              </a:lnSpc>
            </a:pPr>
            <a:r>
              <a:rPr lang="ru-RU" b="0" dirty="0">
                <a:effectLst/>
              </a:rPr>
              <a:t>Определение ВС РФ от 30.10.2025 года по делу № А47-7677/2024</a:t>
            </a:r>
          </a:p>
          <a:p>
            <a:pPr algn="just"/>
            <a:r>
              <a:rPr lang="ru-RU" dirty="0"/>
              <a:t>В рамках «</a:t>
            </a:r>
            <a:r>
              <a:rPr lang="ru-RU" dirty="0" err="1"/>
              <a:t>камералки</a:t>
            </a:r>
            <a:r>
              <a:rPr lang="ru-RU" dirty="0"/>
              <a:t>» расчета по страховым взносам в адрес общества направлялось требование о представлении документов по расчету страховых взносов, подтверждающих обоснованность </a:t>
            </a:r>
            <a:r>
              <a:rPr lang="ru-RU" b="1" dirty="0">
                <a:highlight>
                  <a:srgbClr val="FFFF00"/>
                </a:highlight>
              </a:rPr>
              <a:t>отражения сумм, не подлежащих обложению страховыми взносами</a:t>
            </a:r>
            <a:r>
              <a:rPr lang="ru-RU" dirty="0">
                <a:highlight>
                  <a:srgbClr val="FFFF00"/>
                </a:highlight>
              </a:rPr>
              <a:t>, </a:t>
            </a:r>
            <a:r>
              <a:rPr lang="ru-RU" b="1" dirty="0">
                <a:highlight>
                  <a:srgbClr val="FFFF00"/>
                </a:highlight>
              </a:rPr>
              <a:t>и применения пониженных тарифов страховых взносов</a:t>
            </a:r>
            <a:r>
              <a:rPr lang="ru-RU" dirty="0"/>
              <a:t>. В ответ на требование общество сослалось на отсутствие у налогового органа полномочий запрашивать дополнительные документы, поскольку п. 7 ст. 88 НК РФ при проведении камеральной проверки не предусматривает возможность расширенных мероприятий налогового контроля. </a:t>
            </a:r>
          </a:p>
          <a:p>
            <a:pPr algn="just"/>
            <a:r>
              <a:rPr lang="ru-RU" dirty="0"/>
              <a:t>ВС РФ отменил судебные акты нижестоящих судов и удовлетворил требования налогового органа, отметив, что при осуществлении контрольных мероприятий налоговый орган во всех случаях сомнений в правильности уплаты налогов и тем более обнаружения признаков налогового правонарушения обязан воспользоваться предоставленным ему правомочием истребовать у плательщика необходимую информацию (документы), что является одним из предусмотренных законодательством механизмов урегулирования потенциального налогового спора. ВС РФ расширил полномочия налогового органа по истребованию документов в рамках камеральных проверок. </a:t>
            </a:r>
            <a:r>
              <a:rPr lang="ru-RU" b="1" dirty="0"/>
              <a:t>Теперь камеральные проверки могут быть фактически мини выездными налоговыми проверками</a:t>
            </a:r>
            <a:endParaRPr lang="ru-RU" b="1" dirty="0">
              <a:effectLst/>
            </a:endParaRPr>
          </a:p>
        </p:txBody>
      </p:sp>
    </p:spTree>
    <p:extLst>
      <p:ext uri="{BB962C8B-B14F-4D97-AF65-F5344CB8AC3E}">
        <p14:creationId xmlns:p14="http://schemas.microsoft.com/office/powerpoint/2010/main" val="37624166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64D582-B25C-50A2-0D57-E09AC91B5394}"/>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17B829B5-B6A8-E311-914E-6833616CB22F}"/>
              </a:ext>
            </a:extLst>
          </p:cNvPr>
          <p:cNvSpPr>
            <a:spLocks noGrp="1"/>
          </p:cNvSpPr>
          <p:nvPr>
            <p:ph type="title"/>
          </p:nvPr>
        </p:nvSpPr>
        <p:spPr>
          <a:xfrm>
            <a:off x="179999" y="80535"/>
            <a:ext cx="8784000" cy="792110"/>
          </a:xfrm>
        </p:spPr>
        <p:txBody>
          <a:bodyPr>
            <a:normAutofit/>
          </a:bodyPr>
          <a:lstStyle/>
          <a:p>
            <a:r>
              <a:rPr lang="ru-RU" sz="2000" b="1" i="1" dirty="0">
                <a:solidFill>
                  <a:srgbClr val="FF0000"/>
                </a:solidFill>
              </a:rPr>
              <a:t>Выемка и осмотр в рамках дополнительных мероприятиях</a:t>
            </a:r>
            <a:br>
              <a:rPr lang="ru-RU" sz="2000" b="1" i="1" dirty="0">
                <a:solidFill>
                  <a:srgbClr val="FF0000"/>
                </a:solidFill>
              </a:rPr>
            </a:br>
            <a:r>
              <a:rPr lang="ru-RU" sz="2000" b="1" i="1" dirty="0">
                <a:solidFill>
                  <a:srgbClr val="FF0000"/>
                </a:solidFill>
              </a:rPr>
              <a:t>налогового контроля</a:t>
            </a:r>
          </a:p>
        </p:txBody>
      </p:sp>
      <p:sp>
        <p:nvSpPr>
          <p:cNvPr id="3" name="Объект 2">
            <a:extLst>
              <a:ext uri="{FF2B5EF4-FFF2-40B4-BE49-F238E27FC236}">
                <a16:creationId xmlns:a16="http://schemas.microsoft.com/office/drawing/2014/main" id="{7DAD3490-8AB8-5742-D1DD-6554B04553A5}"/>
              </a:ext>
            </a:extLst>
          </p:cNvPr>
          <p:cNvSpPr>
            <a:spLocks noGrp="1"/>
          </p:cNvSpPr>
          <p:nvPr>
            <p:ph idx="1"/>
          </p:nvPr>
        </p:nvSpPr>
        <p:spPr>
          <a:xfrm>
            <a:off x="179999" y="692620"/>
            <a:ext cx="8784000" cy="3888540"/>
          </a:xfrm>
        </p:spPr>
        <p:txBody>
          <a:bodyPr/>
          <a:lstStyle/>
          <a:p>
            <a:pPr indent="450215" algn="just">
              <a:spcAft>
                <a:spcPts val="800"/>
              </a:spcAft>
              <a:buNone/>
            </a:pPr>
            <a:r>
              <a:rPr lang="ru-RU" sz="24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32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8" name="Текст 1">
            <a:extLst>
              <a:ext uri="{FF2B5EF4-FFF2-40B4-BE49-F238E27FC236}">
                <a16:creationId xmlns:a16="http://schemas.microsoft.com/office/drawing/2014/main" id="{64957827-8E54-F492-6563-EBF3904CFE04}"/>
              </a:ext>
            </a:extLst>
          </p:cNvPr>
          <p:cNvSpPr txBox="1">
            <a:spLocks/>
          </p:cNvSpPr>
          <p:nvPr/>
        </p:nvSpPr>
        <p:spPr>
          <a:xfrm>
            <a:off x="343774" y="616383"/>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indent="450215" algn="just">
              <a:lnSpc>
                <a:spcPct val="150000"/>
              </a:lnSpc>
              <a:spcBef>
                <a:spcPts val="0"/>
              </a:spcBef>
              <a:buNone/>
            </a:pPr>
            <a:endParaRPr kumimoji="0" lang="ru-RU" b="1" i="0" u="none" strike="noStrike" kern="1200" cap="none" spc="0" normalizeH="0" baseline="0" noProof="0" dirty="0">
              <a:ln>
                <a:noFill/>
              </a:ln>
              <a:solidFill>
                <a:sysClr val="windowText" lastClr="000000"/>
              </a:solidFill>
              <a:effectLst/>
              <a:highlight>
                <a:srgbClr val="FFFF00"/>
              </a:highlight>
              <a:uLnTx/>
              <a:uFillTx/>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77B126C7-EE45-FEF1-4062-63642C6DFE18}"/>
              </a:ext>
            </a:extLst>
          </p:cNvPr>
          <p:cNvSpPr txBox="1"/>
          <p:nvPr/>
        </p:nvSpPr>
        <p:spPr>
          <a:xfrm>
            <a:off x="231647" y="951394"/>
            <a:ext cx="8568579" cy="4191981"/>
          </a:xfrm>
          <a:prstGeom prst="rect">
            <a:avLst/>
          </a:prstGeom>
          <a:noFill/>
        </p:spPr>
        <p:txBody>
          <a:bodyPr wrap="square">
            <a:spAutoFit/>
          </a:bodyPr>
          <a:lstStyle/>
          <a:p>
            <a:pPr algn="just">
              <a:lnSpc>
                <a:spcPct val="150000"/>
              </a:lnSpc>
            </a:pPr>
            <a:r>
              <a:rPr lang="ru-RU" sz="2000" b="1" dirty="0"/>
              <a:t>подп. 3 п. 1 ст. 31, ст. 91, 92, 94 НК РФ </a:t>
            </a:r>
          </a:p>
          <a:p>
            <a:pPr algn="just">
              <a:lnSpc>
                <a:spcPct val="150000"/>
              </a:lnSpc>
            </a:pPr>
            <a:endParaRPr lang="ru-RU" sz="2000" dirty="0"/>
          </a:p>
          <a:p>
            <a:pPr algn="just">
              <a:lnSpc>
                <a:spcPct val="150000"/>
              </a:lnSpc>
            </a:pPr>
            <a:r>
              <a:rPr lang="ru-RU" sz="2000" dirty="0"/>
              <a:t>У налоговых органов будет право повторного доступа (осмотра, выемки) в целях уточнения фактов, отраженных в акте проверки, уже с учетом полученных от проверяемого налогоплательщика возражений. Сейчас, получив справку об окончании выездной налоговой проверки и акт, можно было говорить об окончании «выездных» мероприятий налогового контроля, то с 2025 года дополнительные мероприятия переходят в полноценное продолжение ВНП</a:t>
            </a:r>
            <a:endParaRPr lang="ru-RU" b="1" dirty="0">
              <a:effectLst/>
            </a:endParaRPr>
          </a:p>
        </p:txBody>
      </p:sp>
    </p:spTree>
    <p:extLst>
      <p:ext uri="{BB962C8B-B14F-4D97-AF65-F5344CB8AC3E}">
        <p14:creationId xmlns:p14="http://schemas.microsoft.com/office/powerpoint/2010/main" val="2886554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985826-B7E1-55B5-117F-D56D3AE71764}"/>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94E3E20C-8C53-8DB6-5B55-37EA3D9C57D5}"/>
              </a:ext>
            </a:extLst>
          </p:cNvPr>
          <p:cNvSpPr>
            <a:spLocks noGrp="1"/>
          </p:cNvSpPr>
          <p:nvPr>
            <p:ph type="title"/>
          </p:nvPr>
        </p:nvSpPr>
        <p:spPr>
          <a:xfrm>
            <a:off x="179999" y="80535"/>
            <a:ext cx="8784000" cy="792110"/>
          </a:xfrm>
        </p:spPr>
        <p:txBody>
          <a:bodyPr>
            <a:normAutofit/>
          </a:bodyPr>
          <a:lstStyle/>
          <a:p>
            <a:r>
              <a:rPr lang="ru-RU" sz="2000" b="1" i="1" dirty="0">
                <a:solidFill>
                  <a:srgbClr val="FF0000"/>
                </a:solidFill>
              </a:rPr>
              <a:t>Инспекция вправе проводить выемку и осмотр в рамках </a:t>
            </a:r>
            <a:r>
              <a:rPr lang="ru-RU" sz="2000" b="1" i="1" dirty="0" err="1">
                <a:solidFill>
                  <a:srgbClr val="FF0000"/>
                </a:solidFill>
              </a:rPr>
              <a:t>допмероприятий</a:t>
            </a:r>
            <a:endParaRPr lang="ru-RU" sz="2000" b="1" i="1" dirty="0">
              <a:solidFill>
                <a:srgbClr val="FF0000"/>
              </a:solidFill>
            </a:endParaRPr>
          </a:p>
        </p:txBody>
      </p:sp>
      <p:sp>
        <p:nvSpPr>
          <p:cNvPr id="3" name="Объект 2">
            <a:extLst>
              <a:ext uri="{FF2B5EF4-FFF2-40B4-BE49-F238E27FC236}">
                <a16:creationId xmlns:a16="http://schemas.microsoft.com/office/drawing/2014/main" id="{2824ED73-9B2B-BA53-9E9B-6C6C00503959}"/>
              </a:ext>
            </a:extLst>
          </p:cNvPr>
          <p:cNvSpPr>
            <a:spLocks noGrp="1"/>
          </p:cNvSpPr>
          <p:nvPr>
            <p:ph idx="1"/>
          </p:nvPr>
        </p:nvSpPr>
        <p:spPr>
          <a:xfrm>
            <a:off x="179999" y="692620"/>
            <a:ext cx="8784000" cy="3888540"/>
          </a:xfrm>
        </p:spPr>
        <p:txBody>
          <a:bodyPr/>
          <a:lstStyle/>
          <a:p>
            <a:pPr indent="450215" algn="just">
              <a:spcAft>
                <a:spcPts val="800"/>
              </a:spcAft>
              <a:buNone/>
            </a:pPr>
            <a:r>
              <a:rPr lang="ru-RU" sz="24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32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8" name="Текст 1">
            <a:extLst>
              <a:ext uri="{FF2B5EF4-FFF2-40B4-BE49-F238E27FC236}">
                <a16:creationId xmlns:a16="http://schemas.microsoft.com/office/drawing/2014/main" id="{EE22C8F9-F887-B75C-B943-667FCF81D0D9}"/>
              </a:ext>
            </a:extLst>
          </p:cNvPr>
          <p:cNvSpPr txBox="1">
            <a:spLocks/>
          </p:cNvSpPr>
          <p:nvPr/>
        </p:nvSpPr>
        <p:spPr>
          <a:xfrm>
            <a:off x="343774" y="616383"/>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indent="450215" algn="just">
              <a:lnSpc>
                <a:spcPct val="150000"/>
              </a:lnSpc>
              <a:spcBef>
                <a:spcPts val="0"/>
              </a:spcBef>
              <a:buNone/>
            </a:pPr>
            <a:endParaRPr kumimoji="0" lang="ru-RU" b="1" i="0" u="none" strike="noStrike" kern="1200" cap="none" spc="0" normalizeH="0" baseline="0" noProof="0" dirty="0">
              <a:ln>
                <a:noFill/>
              </a:ln>
              <a:solidFill>
                <a:sysClr val="windowText" lastClr="000000"/>
              </a:solidFill>
              <a:effectLst/>
              <a:highlight>
                <a:srgbClr val="FFFF00"/>
              </a:highlight>
              <a:uLnTx/>
              <a:uFillTx/>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AD663B51-03D1-B07B-0845-443FA63DBC6D}"/>
              </a:ext>
            </a:extLst>
          </p:cNvPr>
          <p:cNvSpPr txBox="1"/>
          <p:nvPr/>
        </p:nvSpPr>
        <p:spPr>
          <a:xfrm>
            <a:off x="231647" y="951394"/>
            <a:ext cx="8568579" cy="5170646"/>
          </a:xfrm>
          <a:prstGeom prst="rect">
            <a:avLst/>
          </a:prstGeom>
          <a:noFill/>
        </p:spPr>
        <p:txBody>
          <a:bodyPr wrap="square">
            <a:spAutoFit/>
          </a:bodyPr>
          <a:lstStyle/>
          <a:p>
            <a:pPr algn="just">
              <a:lnSpc>
                <a:spcPct val="150000"/>
              </a:lnSpc>
            </a:pPr>
            <a:r>
              <a:rPr lang="ru-RU" sz="2000" b="1" dirty="0"/>
              <a:t>Постановление АС СЗО от 21.05.2025 года по делу № А56-19077/2024</a:t>
            </a:r>
            <a:endParaRPr lang="ru-RU" sz="2000" dirty="0"/>
          </a:p>
          <a:p>
            <a:pPr algn="just"/>
            <a:r>
              <a:rPr lang="ru-RU" sz="2000" dirty="0"/>
              <a:t>Компания обратилась в суд для оспаривания проведения налоговым органом выемки и осмотра предметов и документов, осуществленных в рамках дополнительных мероприятий налогового контроля. Суды </a:t>
            </a:r>
            <a:r>
              <a:rPr lang="ru-RU" sz="2000" dirty="0" err="1"/>
              <a:t>неподдержали</a:t>
            </a:r>
            <a:r>
              <a:rPr lang="ru-RU" sz="2000" dirty="0"/>
              <a:t> компанию: </a:t>
            </a:r>
          </a:p>
          <a:p>
            <a:pPr algn="just"/>
            <a:r>
              <a:rPr lang="ru-RU" sz="2000" dirty="0"/>
              <a:t>•положения НК РФ не ограничивают налоговый орган при проведении дополнительных мероприятий налогового контроля перечисленными в нем формами его осуществления, если иные контрольные мероприятия направлены на обеспечение полного и всестороннего изучения обстоятельств, имеющих значение для выявления действительного размера налоговых обязательств; </a:t>
            </a:r>
          </a:p>
          <a:p>
            <a:pPr algn="just"/>
            <a:r>
              <a:rPr lang="ru-RU" sz="2000" dirty="0"/>
              <a:t>•проведение налоговым органом при осуществлении дополнительных мероприятий налогового контроля выемки документов (предметов) и осмотра с целью получения дополнительных доказательств для подтверждения факта совершения (несовершения) нарушений не может быть признано нарушающим права и законные интересы налогоплательщика</a:t>
            </a:r>
            <a:endParaRPr lang="ru-RU" b="1" dirty="0">
              <a:effectLst/>
            </a:endParaRPr>
          </a:p>
        </p:txBody>
      </p:sp>
    </p:spTree>
    <p:extLst>
      <p:ext uri="{BB962C8B-B14F-4D97-AF65-F5344CB8AC3E}">
        <p14:creationId xmlns:p14="http://schemas.microsoft.com/office/powerpoint/2010/main" val="3087638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2F95CD-D038-14C9-FD0C-2823D3629CF5}"/>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D3F93DB2-0CDF-EEA9-9502-99CE0A267612}"/>
              </a:ext>
            </a:extLst>
          </p:cNvPr>
          <p:cNvSpPr>
            <a:spLocks noGrp="1"/>
          </p:cNvSpPr>
          <p:nvPr>
            <p:ph type="title"/>
          </p:nvPr>
        </p:nvSpPr>
        <p:spPr>
          <a:xfrm>
            <a:off x="179999" y="80535"/>
            <a:ext cx="8784000" cy="792110"/>
          </a:xfrm>
        </p:spPr>
        <p:txBody>
          <a:bodyPr>
            <a:normAutofit/>
          </a:bodyPr>
          <a:lstStyle/>
          <a:p>
            <a:r>
              <a:rPr lang="ru-RU" sz="2000" b="1" i="1" dirty="0">
                <a:solidFill>
                  <a:srgbClr val="FF0000"/>
                </a:solidFill>
              </a:rPr>
              <a:t>Налоговый мониторинг-не препятствие для «контрольной» выездной проверки</a:t>
            </a:r>
          </a:p>
        </p:txBody>
      </p:sp>
      <p:sp>
        <p:nvSpPr>
          <p:cNvPr id="3" name="Объект 2">
            <a:extLst>
              <a:ext uri="{FF2B5EF4-FFF2-40B4-BE49-F238E27FC236}">
                <a16:creationId xmlns:a16="http://schemas.microsoft.com/office/drawing/2014/main" id="{D41E9AE5-0C32-76D6-F174-97B121097EE8}"/>
              </a:ext>
            </a:extLst>
          </p:cNvPr>
          <p:cNvSpPr>
            <a:spLocks noGrp="1"/>
          </p:cNvSpPr>
          <p:nvPr>
            <p:ph idx="1"/>
          </p:nvPr>
        </p:nvSpPr>
        <p:spPr>
          <a:xfrm>
            <a:off x="179999" y="692620"/>
            <a:ext cx="8784000" cy="3888540"/>
          </a:xfrm>
        </p:spPr>
        <p:txBody>
          <a:bodyPr/>
          <a:lstStyle/>
          <a:p>
            <a:pPr indent="450215" algn="just">
              <a:spcAft>
                <a:spcPts val="800"/>
              </a:spcAft>
              <a:buNone/>
            </a:pPr>
            <a:r>
              <a:rPr lang="ru-RU" sz="2400" kern="100" dirty="0">
                <a:effectLst/>
                <a:latin typeface="Times New Roman" panose="02020603050405020304" pitchFamily="18" charset="0"/>
                <a:ea typeface="Calibri" panose="020F0502020204030204" pitchFamily="34" charset="0"/>
                <a:cs typeface="Times New Roman" panose="02020603050405020304" pitchFamily="18" charset="0"/>
              </a:rPr>
              <a:t> </a:t>
            </a:r>
            <a:endParaRPr lang="ru-RU" sz="3200" kern="100" dirty="0">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8" name="Текст 1">
            <a:extLst>
              <a:ext uri="{FF2B5EF4-FFF2-40B4-BE49-F238E27FC236}">
                <a16:creationId xmlns:a16="http://schemas.microsoft.com/office/drawing/2014/main" id="{C8F50E7E-0CC0-F539-C8BE-0DB821BC0003}"/>
              </a:ext>
            </a:extLst>
          </p:cNvPr>
          <p:cNvSpPr txBox="1">
            <a:spLocks/>
          </p:cNvSpPr>
          <p:nvPr/>
        </p:nvSpPr>
        <p:spPr>
          <a:xfrm>
            <a:off x="343774" y="616383"/>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indent="450215" algn="just">
              <a:lnSpc>
                <a:spcPct val="150000"/>
              </a:lnSpc>
              <a:spcBef>
                <a:spcPts val="0"/>
              </a:spcBef>
              <a:buNone/>
            </a:pPr>
            <a:endParaRPr kumimoji="0" lang="ru-RU" b="1" i="0" u="none" strike="noStrike" kern="1200" cap="none" spc="0" normalizeH="0" baseline="0" noProof="0" dirty="0">
              <a:ln>
                <a:noFill/>
              </a:ln>
              <a:solidFill>
                <a:sysClr val="windowText" lastClr="000000"/>
              </a:solidFill>
              <a:effectLst/>
              <a:highlight>
                <a:srgbClr val="FFFF00"/>
              </a:highlight>
              <a:uLnTx/>
              <a:uFillTx/>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8A875EE6-13B1-41B7-40EB-A4820BC8DEEB}"/>
              </a:ext>
            </a:extLst>
          </p:cNvPr>
          <p:cNvSpPr txBox="1"/>
          <p:nvPr/>
        </p:nvSpPr>
        <p:spPr>
          <a:xfrm>
            <a:off x="231647" y="692620"/>
            <a:ext cx="8568579" cy="5770811"/>
          </a:xfrm>
          <a:prstGeom prst="rect">
            <a:avLst/>
          </a:prstGeom>
          <a:noFill/>
        </p:spPr>
        <p:txBody>
          <a:bodyPr wrap="square">
            <a:spAutoFit/>
          </a:bodyPr>
          <a:lstStyle/>
          <a:p>
            <a:pPr algn="just">
              <a:lnSpc>
                <a:spcPct val="150000"/>
              </a:lnSpc>
            </a:pPr>
            <a:r>
              <a:rPr lang="ru-RU" b="1" dirty="0"/>
              <a:t>Решение АС г. Москвы от 01.12.2025 года по делу № А40-71089/25-154-288</a:t>
            </a:r>
          </a:p>
          <a:p>
            <a:pPr algn="just"/>
            <a:r>
              <a:rPr lang="ru-RU" dirty="0"/>
              <a:t>Компания с 2021 года перешла на налоговый мониторинг. 01.10.2022 закончился срок проведения налогового мониторинга за 2021 год, а 26.12.2024 вышестоящий налоговый орган выносит решение о проведении выездной проверки компании в порядке контроля за деятельностью нижестоящего налогового органа, проводившего налоговый мониторинг за 2021 год (пп.1 п. 5.1 ст. 89 НК РФ).</a:t>
            </a:r>
          </a:p>
          <a:p>
            <a:pPr algn="just"/>
            <a:r>
              <a:rPr lang="ru-RU" dirty="0"/>
              <a:t>Кстати, </a:t>
            </a:r>
            <a:r>
              <a:rPr lang="ru-RU" b="1" dirty="0">
                <a:highlight>
                  <a:srgbClr val="FFFF00"/>
                </a:highlight>
              </a:rPr>
              <a:t>у компании было одно невыполненное мотивированное мнение в рамках мониторинга. </a:t>
            </a:r>
          </a:p>
          <a:p>
            <a:pPr algn="just"/>
            <a:r>
              <a:rPr lang="ru-RU" dirty="0"/>
              <a:t>Компания, посчитав, что решение ФНС незаконно и нарушает его права, обратилось в суд, но безуспешно. </a:t>
            </a:r>
          </a:p>
          <a:p>
            <a:pPr algn="just"/>
            <a:r>
              <a:rPr lang="ru-RU" dirty="0"/>
              <a:t>Суд отметил:</a:t>
            </a:r>
          </a:p>
          <a:p>
            <a:pPr marL="285750" indent="-285750" algn="just">
              <a:buFontTx/>
              <a:buChar char="-"/>
            </a:pPr>
            <a:r>
              <a:rPr lang="ru-RU" dirty="0"/>
              <a:t>налоговые органы не вправе проводить выездные налоговые проверки за период, за который проводится (проведен) налоговый мониторинг за исключением случаев, поименованных в п.5.1 ст. 89 НК РФ, к числу которых отнесено проведение выездной налоговой проверки вышестоящим налоговым органом в порядке контроля за деятельностью налогового органа, проводившего налоговый мониторинг;</a:t>
            </a:r>
          </a:p>
          <a:p>
            <a:pPr marL="285750" indent="-285750" algn="just">
              <a:buFontTx/>
              <a:buChar char="-"/>
            </a:pPr>
            <a:r>
              <a:rPr lang="ru-RU" dirty="0"/>
              <a:t>-факт проведения в отношении налогоплательщика налогового мониторинга не может рассматриваться как обстоятельство, исключающее возможность проведения ВНП налогоплательщика в рамках контроля за деятельностью налогового органа, осуществляющего налоговый мониторинг</a:t>
            </a:r>
            <a:endParaRPr lang="ru-RU" sz="1600" b="1" dirty="0">
              <a:effectLst/>
            </a:endParaRPr>
          </a:p>
        </p:txBody>
      </p:sp>
    </p:spTree>
    <p:extLst>
      <p:ext uri="{BB962C8B-B14F-4D97-AF65-F5344CB8AC3E}">
        <p14:creationId xmlns:p14="http://schemas.microsoft.com/office/powerpoint/2010/main" val="333062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B7BC564-B631-25AB-4D37-CC6CCA3EC887}"/>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0255FA68-4F52-CE11-2256-CC12A33659C7}"/>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Федеральный реестр предполагаемых выгодоприобретателей (ФРПВ). </a:t>
            </a:r>
          </a:p>
        </p:txBody>
      </p:sp>
      <p:sp>
        <p:nvSpPr>
          <p:cNvPr id="3" name="Объект 2">
            <a:extLst>
              <a:ext uri="{FF2B5EF4-FFF2-40B4-BE49-F238E27FC236}">
                <a16:creationId xmlns:a16="http://schemas.microsoft.com/office/drawing/2014/main" id="{3F662600-E312-A293-254F-75F0CD90604E}"/>
              </a:ext>
            </a:extLst>
          </p:cNvPr>
          <p:cNvSpPr>
            <a:spLocks noGrp="1"/>
          </p:cNvSpPr>
          <p:nvPr>
            <p:ph idx="1"/>
          </p:nvPr>
        </p:nvSpPr>
        <p:spPr/>
        <p:txBody>
          <a:bodyPr/>
          <a:lstStyle/>
          <a:p>
            <a:pPr marL="0" indent="0" algn="just">
              <a:buNone/>
            </a:pPr>
            <a:r>
              <a:rPr lang="ru-RU" sz="2000" dirty="0">
                <a:latin typeface="Times New Roman" panose="02020603050405020304" pitchFamily="18" charset="0"/>
                <a:cs typeface="Times New Roman" panose="02020603050405020304" pitchFamily="18" charset="0"/>
              </a:rPr>
              <a:t>	</a:t>
            </a:r>
            <a:endParaRPr lang="ru-RU" dirty="0"/>
          </a:p>
        </p:txBody>
      </p:sp>
      <p:sp>
        <p:nvSpPr>
          <p:cNvPr id="8" name="Текст 1">
            <a:extLst>
              <a:ext uri="{FF2B5EF4-FFF2-40B4-BE49-F238E27FC236}">
                <a16:creationId xmlns:a16="http://schemas.microsoft.com/office/drawing/2014/main" id="{CD2042DE-00F1-9B5C-D4DE-352EBBFB17E6}"/>
              </a:ext>
            </a:extLst>
          </p:cNvPr>
          <p:cNvSpPr txBox="1">
            <a:spLocks/>
          </p:cNvSpPr>
          <p:nvPr/>
        </p:nvSpPr>
        <p:spPr>
          <a:xfrm>
            <a:off x="323410" y="1196690"/>
            <a:ext cx="8638202"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ФРПВ — закрытый перечень</a:t>
            </a:r>
            <a:r>
              <a:rPr kumimoji="0" lang="ru-RU" sz="180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Судьи считают, что реестр не нарушает права организаций (решение Арбитражного суда г. Москвы от 30.07.2024 № А40-91625/24-183-697</a:t>
            </a:r>
            <a:r>
              <a:rPr kumimoji="0" lang="ru-RU" sz="1800" i="0" u="none" strike="noStrike" kern="1200" cap="none" spc="0" normalizeH="0" baseline="0" noProof="0" dirty="0">
                <a:ln>
                  <a:noFill/>
                </a:ln>
                <a:solidFill>
                  <a:schemeClr val="tx1"/>
                </a:solidFill>
                <a:effectLst/>
                <a:uLnTx/>
                <a:uFillTx/>
                <a:latin typeface="Times New Roman" panose="02020603050405020304" pitchFamily="18" charset="0"/>
                <a:cs typeface="Times New Roman" panose="02020603050405020304" pitchFamily="18" charset="0"/>
              </a:rPr>
              <a:t>). Поэтому нет смысла просто требовать убрать компанию из списка. </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ru-RU" sz="1800" b="1" i="0" u="none" strike="noStrike" kern="1200" cap="none" spc="0" normalizeH="0" baseline="0" noProof="0" dirty="0">
                <a:ln>
                  <a:noFill/>
                </a:ln>
                <a:solidFill>
                  <a:srgbClr val="FF0000"/>
                </a:solidFill>
                <a:effectLst/>
                <a:uLnTx/>
                <a:uFillTx/>
                <a:latin typeface="Times New Roman" panose="02020603050405020304" pitchFamily="18" charset="0"/>
                <a:cs typeface="Times New Roman" panose="02020603050405020304" pitchFamily="18" charset="0"/>
              </a:rPr>
              <a:t>Самый перспективный вариант — доказать, что выгодоприобретатель не вы, а кто-то другой. На практике компаниям это удается</a:t>
            </a: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a:p>
            <a:pPr marL="0" marR="0" lvl="0" indent="0" algn="just"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ru-RU" sz="1800" b="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08973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sPrint">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Elemental</Template>
  <TotalTime>5619</TotalTime>
  <Words>9866</Words>
  <Application>Microsoft Office PowerPoint</Application>
  <PresentationFormat>Экран (4:3)</PresentationFormat>
  <Paragraphs>599</Paragraphs>
  <Slides>87</Slides>
  <Notes>87</Notes>
  <HiddenSlides>0</HiddenSlides>
  <MMClips>0</MMClips>
  <ScaleCrop>false</ScaleCrop>
  <HeadingPairs>
    <vt:vector size="6" baseType="variant">
      <vt:variant>
        <vt:lpstr>Использованные шрифты</vt:lpstr>
      </vt:variant>
      <vt:variant>
        <vt:i4>8</vt:i4>
      </vt:variant>
      <vt:variant>
        <vt:lpstr>Тема</vt:lpstr>
      </vt:variant>
      <vt:variant>
        <vt:i4>1</vt:i4>
      </vt:variant>
      <vt:variant>
        <vt:lpstr>Заголовки слайдов</vt:lpstr>
      </vt:variant>
      <vt:variant>
        <vt:i4>87</vt:i4>
      </vt:variant>
    </vt:vector>
  </HeadingPairs>
  <TitlesOfParts>
    <vt:vector size="96" baseType="lpstr">
      <vt:lpstr>Arial</vt:lpstr>
      <vt:lpstr>Arial Narrow</vt:lpstr>
      <vt:lpstr>Calibri</vt:lpstr>
      <vt:lpstr>Corbel</vt:lpstr>
      <vt:lpstr>Franklin Gothic Medium Cond</vt:lpstr>
      <vt:lpstr>Impact</vt:lpstr>
      <vt:lpstr>Microsoft Sans Serif</vt:lpstr>
      <vt:lpstr>Times New Roman</vt:lpstr>
      <vt:lpstr>NewsPrint</vt:lpstr>
      <vt:lpstr>10.07.2026</vt:lpstr>
      <vt:lpstr>10.07.2026</vt:lpstr>
      <vt:lpstr>Комиссии</vt:lpstr>
      <vt:lpstr>Комиссии</vt:lpstr>
      <vt:lpstr>Комиссии</vt:lpstr>
      <vt:lpstr>Уведомление</vt:lpstr>
      <vt:lpstr>Уведомление</vt:lpstr>
      <vt:lpstr>Федеральный реестр предполагаемых выгодоприобретателей (ФРПВ). </vt:lpstr>
      <vt:lpstr>Федеральный реестр предполагаемых выгодоприобретателей (ФРПВ). </vt:lpstr>
      <vt:lpstr>Комиссии</vt:lpstr>
      <vt:lpstr>Комиссии</vt:lpstr>
      <vt:lpstr>Комиссии</vt:lpstr>
      <vt:lpstr>Постановлении АС Волго-Вятского округа от 16 мая 2024 г. № Ф01-1512/2024 по делу № А38-2329/2023 </vt:lpstr>
      <vt:lpstr>Защита имущественных прав добросовестного налогоплательщика</vt:lpstr>
      <vt:lpstr>Когда это может возникнуть</vt:lpstr>
      <vt:lpstr>Информация, представленная МРУ Росфинмониторинга по ПФО в отношении формально--легитимных контрагентов. </vt:lpstr>
      <vt:lpstr>СОИ </vt:lpstr>
      <vt:lpstr>СОИ </vt:lpstr>
      <vt:lpstr>СОИ </vt:lpstr>
      <vt:lpstr>СОИ</vt:lpstr>
      <vt:lpstr>ОСВ, карточки счетов, анализ счетов</vt:lpstr>
      <vt:lpstr>ОСВ, карточки счетов, анализ счетов</vt:lpstr>
      <vt:lpstr>ОСВ, карточки счетов, анализ счетов</vt:lpstr>
      <vt:lpstr>ОСВ, карточки счетов, анализ счетов</vt:lpstr>
      <vt:lpstr>Специальные познания  и компетенции</vt:lpstr>
      <vt:lpstr>подвижной характер работы/разъездной характер работы  сотрудников</vt:lpstr>
      <vt:lpstr>подвижной характер работы/разъездной характер работы  сотрудников</vt:lpstr>
      <vt:lpstr>подвижной характер работы/разъездной характер работы  сотрудников</vt:lpstr>
      <vt:lpstr>подвижной характер работы/разъездной характер работы  сотрудников</vt:lpstr>
      <vt:lpstr>подвижной характер работы/разъездной характер работы  сотрудников</vt:lpstr>
      <vt:lpstr>подвижной характер работы/разъездной характер работы  сотрудников</vt:lpstr>
      <vt:lpstr>подвижной характер работы/разъездной характер работы  сотрудников</vt:lpstr>
      <vt:lpstr>Инспекторы придут за старыми вычетами НДС</vt:lpstr>
      <vt:lpstr>Что можете сделать вы</vt:lpstr>
      <vt:lpstr>ФНС: чем закончилась проверка вашего контрагента – секрет</vt:lpstr>
      <vt:lpstr>ФНС: чем закончилась проверка вашего контрагента – секрет</vt:lpstr>
      <vt:lpstr>Приказы ФНС</vt:lpstr>
      <vt:lpstr>С 2026 года  Выписка ФНС с оценкой контрагента</vt:lpstr>
      <vt:lpstr>Оценка ФНС юрлиц и ИП  методика оценки 50 критериев</vt:lpstr>
      <vt:lpstr>Оценка ФНС юрлиц и ИП  </vt:lpstr>
      <vt:lpstr>Оценка ФНС юрлиц и ИП  </vt:lpstr>
      <vt:lpstr>ФНС:</vt:lpstr>
      <vt:lpstr>ФНС:</vt:lpstr>
      <vt:lpstr>Добросовестный налогоплательщик не отвечает за налоговые разрывы Положительная арбитражная практика АС Поволжского округа</vt:lpstr>
      <vt:lpstr>Положительная арбитражная практика ВВО и АС города Москвы</vt:lpstr>
      <vt:lpstr>Положительная арбитражная практика ВВО и АС города Москвы</vt:lpstr>
      <vt:lpstr>Положительная арбитражная практика ВВО и АС города Москвы</vt:lpstr>
      <vt:lpstr>Положительная арбитражная практика ВВО и АС города Москвы</vt:lpstr>
      <vt:lpstr>Нельзя взыскивать одну и туже недоимку с разных участников схемы несколько раз</vt:lpstr>
      <vt:lpstr>Перенос вычетов на будущее</vt:lpstr>
      <vt:lpstr>Перенос вычетов на будущее</vt:lpstr>
      <vt:lpstr>Нельзя направлять декларации в последний день налогового периода: ФНС их не примет</vt:lpstr>
      <vt:lpstr>Нулевые декларации по НДС через уполномоченного представителя</vt:lpstr>
      <vt:lpstr>Нулевые декларации по НДС через уполномоченного представителя</vt:lpstr>
      <vt:lpstr>Нулевые декларации по НДС через уполномоченного представителя</vt:lpstr>
      <vt:lpstr>Нулевые декларации по НДС через уполномоченного представителя</vt:lpstr>
      <vt:lpstr>Нулевые декларации по НДС через уполномоченного представителя</vt:lpstr>
      <vt:lpstr>Нулевые декларации по НДС через уполномоченного представителя</vt:lpstr>
      <vt:lpstr>Нулевые декларации по НДС через уполномоченного представителя</vt:lpstr>
      <vt:lpstr>Аннулированные декларации контрагентов 3-го и последующих звеньев</vt:lpstr>
      <vt:lpstr>Положительная арбитражная практика Западно-Сибирского округа Номинальность руководителя – какая причина признания</vt:lpstr>
      <vt:lpstr>Аннулированные декларации контрагентов 3-го и последующих звеньев</vt:lpstr>
      <vt:lpstr>Аннулированные декларации контрагентов 3-го и последующих звеньев</vt:lpstr>
      <vt:lpstr>Экономическое содержание НДС как косвенного налога.</vt:lpstr>
      <vt:lpstr>Экономическое содержание НДС как косвенного налога.</vt:lpstr>
      <vt:lpstr>ФНС следит за «скрытыми» доходами физических лиц</vt:lpstr>
      <vt:lpstr>ФНС следит за «скрытыми» доходами физических лиц</vt:lpstr>
      <vt:lpstr>ФНС следит за «скрытыми» доходами физических лиц</vt:lpstr>
      <vt:lpstr>Налоговая база по НДС. Безвозмездная передача</vt:lpstr>
      <vt:lpstr>Увеличение собираемости налогов и усиление контроля за бизнесом</vt:lpstr>
      <vt:lpstr>6 направлений по обелению бизнеса</vt:lpstr>
      <vt:lpstr>Рост числа обеспечительных мер – запрет на продажу имущества и блокировок счетов</vt:lpstr>
      <vt:lpstr>Налоговые штрафы при смягчающих ответственность обстоятельствах будут уменьшать максимум в 10 раз</vt:lpstr>
      <vt:lpstr>Законопроект №47595-8 право замораживать активы бизнеса до конца проверки</vt:lpstr>
      <vt:lpstr>Законопроект №47595-8 право замораживать активы бизнеса до конца проверки</vt:lpstr>
      <vt:lpstr>Законопроект №47595-8 право замораживать активы бизнеса до конца проверки</vt:lpstr>
      <vt:lpstr>Законопроект №47595-8 право замораживать активы бизнеса до конца проверки</vt:lpstr>
      <vt:lpstr>Законопроект №47595-8 право замораживать активы бизнеса до конца проверки</vt:lpstr>
      <vt:lpstr>Законопроект №47595-8 право замораживать активы бизнеса до конца проверки</vt:lpstr>
      <vt:lpstr>Законопроект №47595-8 право замораживать активы бизнеса до конца проверки</vt:lpstr>
      <vt:lpstr>Законопроект №47595-8 право замораживать активы бизнеса до конца проверки</vt:lpstr>
      <vt:lpstr>Законопроект №1069534-8 планируют повысить размер уголовных штрафов за неуплату налогов</vt:lpstr>
      <vt:lpstr>Пункт 10 статьи 79 НК РФ с 01.01.2026</vt:lpstr>
      <vt:lpstr>Новое в формах и методах налогового контроля</vt:lpstr>
      <vt:lpstr>Выемка и осмотр в рамках дополнительных мероприятиях налогового контроля</vt:lpstr>
      <vt:lpstr>Инспекция вправе проводить выемку и осмотр в рамках допмероприятий</vt:lpstr>
      <vt:lpstr>Налоговый мониторинг-не препятствие для «контрольной» выездной проверки</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Карпеева Надежда Марковна</dc:creator>
  <cp:lastModifiedBy>Пользователь</cp:lastModifiedBy>
  <cp:revision>502</cp:revision>
  <dcterms:created xsi:type="dcterms:W3CDTF">2015-10-02T11:35:46Z</dcterms:created>
  <dcterms:modified xsi:type="dcterms:W3CDTF">2026-07-09T13:44:03Z</dcterms:modified>
</cp:coreProperties>
</file>