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38"/>
  </p:notesMasterIdLst>
  <p:handoutMasterIdLst>
    <p:handoutMasterId r:id="rId39"/>
  </p:handoutMasterIdLst>
  <p:sldIdLst>
    <p:sldId id="271" r:id="rId2"/>
    <p:sldId id="1096" r:id="rId3"/>
    <p:sldId id="1097" r:id="rId4"/>
    <p:sldId id="1098" r:id="rId5"/>
    <p:sldId id="1099" r:id="rId6"/>
    <p:sldId id="1100" r:id="rId7"/>
    <p:sldId id="1109" r:id="rId8"/>
    <p:sldId id="1101" r:id="rId9"/>
    <p:sldId id="1110" r:id="rId10"/>
    <p:sldId id="1111" r:id="rId11"/>
    <p:sldId id="1112" r:id="rId12"/>
    <p:sldId id="1113" r:id="rId13"/>
    <p:sldId id="1062" r:id="rId14"/>
    <p:sldId id="1114" r:id="rId15"/>
    <p:sldId id="1115" r:id="rId16"/>
    <p:sldId id="1095" r:id="rId17"/>
    <p:sldId id="1102" r:id="rId18"/>
    <p:sldId id="1103" r:id="rId19"/>
    <p:sldId id="1104" r:id="rId20"/>
    <p:sldId id="1105" r:id="rId21"/>
    <p:sldId id="1106" r:id="rId22"/>
    <p:sldId id="1107" r:id="rId23"/>
    <p:sldId id="1108" r:id="rId24"/>
    <p:sldId id="1117" r:id="rId25"/>
    <p:sldId id="1118" r:id="rId26"/>
    <p:sldId id="1119" r:id="rId27"/>
    <p:sldId id="1120" r:id="rId28"/>
    <p:sldId id="1121" r:id="rId29"/>
    <p:sldId id="1122" r:id="rId30"/>
    <p:sldId id="1123" r:id="rId31"/>
    <p:sldId id="1124" r:id="rId32"/>
    <p:sldId id="1128" r:id="rId33"/>
    <p:sldId id="1125" r:id="rId34"/>
    <p:sldId id="1126" r:id="rId35"/>
    <p:sldId id="1127" r:id="rId36"/>
    <p:sldId id="1129" r:id="rId3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7F4FF"/>
    <a:srgbClr val="0066BC"/>
    <a:srgbClr val="FA6500"/>
    <a:srgbClr val="61B8FF"/>
    <a:srgbClr val="004E88"/>
    <a:srgbClr val="9BD4FF"/>
    <a:srgbClr val="B7E0FF"/>
    <a:srgbClr val="3FADFF"/>
    <a:srgbClr val="008AF2"/>
    <a:srgbClr val="004F8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75DCB02-9BB8-47FD-8907-85C794F793BA}" styleName="Стиль из темы 1 - акцент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272" autoAdjust="0"/>
    <p:restoredTop sz="94557" autoAdjust="0"/>
  </p:normalViewPr>
  <p:slideViewPr>
    <p:cSldViewPr showGuides="1">
      <p:cViewPr varScale="1">
        <p:scale>
          <a:sx n="78" d="100"/>
          <a:sy n="78" d="100"/>
        </p:scale>
        <p:origin x="1334" y="62"/>
      </p:cViewPr>
      <p:guideLst>
        <p:guide orient="horz" pos="1207"/>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77" d="100"/>
          <a:sy n="77" d="100"/>
        </p:scale>
        <p:origin x="-2094" y="-108"/>
      </p:cViewPr>
      <p:guideLst>
        <p:guide orient="horz" pos="2880"/>
        <p:guide pos="2160"/>
      </p:guideLst>
    </p:cSldViewPr>
  </p:notesViewPr>
  <p:gridSpacing cx="72010" cy="7201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B2A17E97-2474-411A-9A2C-40A4FC3AF337}" type="datetimeFigureOut">
              <a:rPr lang="ru-RU" smtClean="0"/>
              <a:t>09.07.2026</a:t>
            </a:fld>
            <a:endParaRPr lang="ru-RU"/>
          </a:p>
        </p:txBody>
      </p:sp>
      <p:sp>
        <p:nvSpPr>
          <p:cNvPr id="4" name="Нижний колонтитул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5" name="Номер слайда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829C401-86B1-4E71-9CBC-FD5BEB1427B8}" type="slidenum">
              <a:rPr lang="ru-RU" smtClean="0"/>
              <a:t>‹#›</a:t>
            </a:fld>
            <a:endParaRPr lang="ru-RU"/>
          </a:p>
        </p:txBody>
      </p:sp>
    </p:spTree>
    <p:extLst>
      <p:ext uri="{BB962C8B-B14F-4D97-AF65-F5344CB8AC3E}">
        <p14:creationId xmlns:p14="http://schemas.microsoft.com/office/powerpoint/2010/main" val="38979396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BEAEB3F-237B-4A8D-99C2-C8A5E0A01AA7}" type="datetimeFigureOut">
              <a:rPr lang="ru-RU" smtClean="0"/>
              <a:t>09.07.2026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84E5364-383C-4D49-8034-99B316933CED}" type="slidenum">
              <a:rPr lang="ru-RU" smtClean="0"/>
              <a:t>‹#›</a:t>
            </a:fld>
            <a:endParaRPr lang="ru-RU"/>
          </a:p>
        </p:txBody>
      </p:sp>
    </p:spTree>
    <p:extLst>
      <p:ext uri="{BB962C8B-B14F-4D97-AF65-F5344CB8AC3E}">
        <p14:creationId xmlns:p14="http://schemas.microsoft.com/office/powerpoint/2010/main" val="4171025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a:p>
        </p:txBody>
      </p:sp>
      <p:sp>
        <p:nvSpPr>
          <p:cNvPr id="4" name="Номер слайда 3"/>
          <p:cNvSpPr>
            <a:spLocks noGrp="1"/>
          </p:cNvSpPr>
          <p:nvPr>
            <p:ph type="sldNum" sz="quarter" idx="10"/>
          </p:nvPr>
        </p:nvSpPr>
        <p:spPr/>
        <p:txBody>
          <a:bodyPr/>
          <a:lstStyle/>
          <a:p>
            <a:fld id="{B84E5364-383C-4D49-8034-99B316933CED}" type="slidenum">
              <a:rPr lang="ru-RU" smtClean="0"/>
              <a:t>1</a:t>
            </a:fld>
            <a:endParaRPr lang="ru-RU"/>
          </a:p>
        </p:txBody>
      </p:sp>
    </p:spTree>
    <p:extLst>
      <p:ext uri="{BB962C8B-B14F-4D97-AF65-F5344CB8AC3E}">
        <p14:creationId xmlns:p14="http://schemas.microsoft.com/office/powerpoint/2010/main" val="165794508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04A8DA-C257-4FBE-7619-167486CFD17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A98E7AD-4CB6-19C0-6CC5-7AD6D0155C6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FEEE7D9-EF3B-F731-F090-09DEB10EA66A}"/>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4B88F765-9A8C-A312-BE67-01723880FF27}"/>
              </a:ext>
            </a:extLst>
          </p:cNvPr>
          <p:cNvSpPr>
            <a:spLocks noGrp="1"/>
          </p:cNvSpPr>
          <p:nvPr>
            <p:ph type="sldNum" sz="quarter" idx="10"/>
          </p:nvPr>
        </p:nvSpPr>
        <p:spPr/>
        <p:txBody>
          <a:bodyPr/>
          <a:lstStyle/>
          <a:p>
            <a:fld id="{B84E5364-383C-4D49-8034-99B316933CED}" type="slidenum">
              <a:rPr lang="ru-RU" smtClean="0"/>
              <a:t>10</a:t>
            </a:fld>
            <a:endParaRPr lang="ru-RU"/>
          </a:p>
        </p:txBody>
      </p:sp>
    </p:spTree>
    <p:extLst>
      <p:ext uri="{BB962C8B-B14F-4D97-AF65-F5344CB8AC3E}">
        <p14:creationId xmlns:p14="http://schemas.microsoft.com/office/powerpoint/2010/main" val="9422265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28DDB5-498D-55C6-E992-28BE2D04969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DE52D55-45CC-71D4-498C-BEA6EAB2D15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48FE823-AF80-E0AA-47CF-21C3F74C2809}"/>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F380AD75-D9DE-9139-7AA6-6CAB2134033E}"/>
              </a:ext>
            </a:extLst>
          </p:cNvPr>
          <p:cNvSpPr>
            <a:spLocks noGrp="1"/>
          </p:cNvSpPr>
          <p:nvPr>
            <p:ph type="sldNum" sz="quarter" idx="10"/>
          </p:nvPr>
        </p:nvSpPr>
        <p:spPr/>
        <p:txBody>
          <a:bodyPr/>
          <a:lstStyle/>
          <a:p>
            <a:fld id="{B84E5364-383C-4D49-8034-99B316933CED}" type="slidenum">
              <a:rPr lang="ru-RU" smtClean="0"/>
              <a:t>11</a:t>
            </a:fld>
            <a:endParaRPr lang="ru-RU"/>
          </a:p>
        </p:txBody>
      </p:sp>
    </p:spTree>
    <p:extLst>
      <p:ext uri="{BB962C8B-B14F-4D97-AF65-F5344CB8AC3E}">
        <p14:creationId xmlns:p14="http://schemas.microsoft.com/office/powerpoint/2010/main" val="7604201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E9983B-29E4-1F6A-4A21-28481317496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0B88C7F-C3DF-19BD-2C26-7813E9911623}"/>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CA1A690-3204-0702-CC8C-FB41A92984E6}"/>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D574E838-9997-565E-2876-63F42D4555B1}"/>
              </a:ext>
            </a:extLst>
          </p:cNvPr>
          <p:cNvSpPr>
            <a:spLocks noGrp="1"/>
          </p:cNvSpPr>
          <p:nvPr>
            <p:ph type="sldNum" sz="quarter" idx="10"/>
          </p:nvPr>
        </p:nvSpPr>
        <p:spPr/>
        <p:txBody>
          <a:bodyPr/>
          <a:lstStyle/>
          <a:p>
            <a:fld id="{B84E5364-383C-4D49-8034-99B316933CED}" type="slidenum">
              <a:rPr lang="ru-RU" smtClean="0"/>
              <a:t>12</a:t>
            </a:fld>
            <a:endParaRPr lang="ru-RU"/>
          </a:p>
        </p:txBody>
      </p:sp>
    </p:spTree>
    <p:extLst>
      <p:ext uri="{BB962C8B-B14F-4D97-AF65-F5344CB8AC3E}">
        <p14:creationId xmlns:p14="http://schemas.microsoft.com/office/powerpoint/2010/main" val="5192036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693A80-5011-252E-9143-7CF032698457}"/>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B8E759A-170A-EC73-C2E4-9DA2AE76EAD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F7E2D62-9764-3924-338E-2DD43035EA44}"/>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6EAD9A0F-ED23-A841-5EC8-13604BE1F288}"/>
              </a:ext>
            </a:extLst>
          </p:cNvPr>
          <p:cNvSpPr>
            <a:spLocks noGrp="1"/>
          </p:cNvSpPr>
          <p:nvPr>
            <p:ph type="sldNum" sz="quarter" idx="10"/>
          </p:nvPr>
        </p:nvSpPr>
        <p:spPr/>
        <p:txBody>
          <a:bodyPr/>
          <a:lstStyle/>
          <a:p>
            <a:fld id="{B84E5364-383C-4D49-8034-99B316933CED}" type="slidenum">
              <a:rPr lang="ru-RU" smtClean="0"/>
              <a:t>13</a:t>
            </a:fld>
            <a:endParaRPr lang="ru-RU"/>
          </a:p>
        </p:txBody>
      </p:sp>
    </p:spTree>
    <p:extLst>
      <p:ext uri="{BB962C8B-B14F-4D97-AF65-F5344CB8AC3E}">
        <p14:creationId xmlns:p14="http://schemas.microsoft.com/office/powerpoint/2010/main" val="39631276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16ABA6-E7A7-F611-7207-75034E566DB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C1DE5F9-42A6-3808-ED9E-780D357FB5B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6DF5093-5D29-86D3-9EBF-722D84D9187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BA4669F6-0515-4D33-2461-129FEDDAA12D}"/>
              </a:ext>
            </a:extLst>
          </p:cNvPr>
          <p:cNvSpPr>
            <a:spLocks noGrp="1"/>
          </p:cNvSpPr>
          <p:nvPr>
            <p:ph type="sldNum" sz="quarter" idx="10"/>
          </p:nvPr>
        </p:nvSpPr>
        <p:spPr/>
        <p:txBody>
          <a:bodyPr/>
          <a:lstStyle/>
          <a:p>
            <a:fld id="{B84E5364-383C-4D49-8034-99B316933CED}" type="slidenum">
              <a:rPr lang="ru-RU" smtClean="0"/>
              <a:t>14</a:t>
            </a:fld>
            <a:endParaRPr lang="ru-RU"/>
          </a:p>
        </p:txBody>
      </p:sp>
    </p:spTree>
    <p:extLst>
      <p:ext uri="{BB962C8B-B14F-4D97-AF65-F5344CB8AC3E}">
        <p14:creationId xmlns:p14="http://schemas.microsoft.com/office/powerpoint/2010/main" val="26007668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0ABFE2-A79D-5154-D4D0-B29C66E6D8D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2D3D479-7F8F-D013-9CE2-4074F76D790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C9C6281-0163-DE26-C57E-5FEF9BDB945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5586319-4AD5-0EB0-B047-37187874B3D0}"/>
              </a:ext>
            </a:extLst>
          </p:cNvPr>
          <p:cNvSpPr>
            <a:spLocks noGrp="1"/>
          </p:cNvSpPr>
          <p:nvPr>
            <p:ph type="sldNum" sz="quarter" idx="10"/>
          </p:nvPr>
        </p:nvSpPr>
        <p:spPr/>
        <p:txBody>
          <a:bodyPr/>
          <a:lstStyle/>
          <a:p>
            <a:fld id="{B84E5364-383C-4D49-8034-99B316933CED}" type="slidenum">
              <a:rPr lang="ru-RU" smtClean="0"/>
              <a:t>15</a:t>
            </a:fld>
            <a:endParaRPr lang="ru-RU"/>
          </a:p>
        </p:txBody>
      </p:sp>
    </p:spTree>
    <p:extLst>
      <p:ext uri="{BB962C8B-B14F-4D97-AF65-F5344CB8AC3E}">
        <p14:creationId xmlns:p14="http://schemas.microsoft.com/office/powerpoint/2010/main" val="26316554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A226A6-89F7-323E-CCFD-003673776F1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D176EBB-DC47-568E-6714-1147D15D6060}"/>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1A4768A-9A50-E49B-34DB-5431F7C10B8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0D3FC206-048F-553C-2CE8-0630D64D4D03}"/>
              </a:ext>
            </a:extLst>
          </p:cNvPr>
          <p:cNvSpPr>
            <a:spLocks noGrp="1"/>
          </p:cNvSpPr>
          <p:nvPr>
            <p:ph type="sldNum" sz="quarter" idx="10"/>
          </p:nvPr>
        </p:nvSpPr>
        <p:spPr/>
        <p:txBody>
          <a:bodyPr/>
          <a:lstStyle/>
          <a:p>
            <a:fld id="{B84E5364-383C-4D49-8034-99B316933CED}" type="slidenum">
              <a:rPr lang="ru-RU" smtClean="0"/>
              <a:t>16</a:t>
            </a:fld>
            <a:endParaRPr lang="ru-RU"/>
          </a:p>
        </p:txBody>
      </p:sp>
    </p:spTree>
    <p:extLst>
      <p:ext uri="{BB962C8B-B14F-4D97-AF65-F5344CB8AC3E}">
        <p14:creationId xmlns:p14="http://schemas.microsoft.com/office/powerpoint/2010/main" val="25517362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BC03DA-2E34-0E41-FB4F-3933DEBFF8A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5D80CBE-022D-AE68-27F2-CFF38F015FD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B04C4C3-1529-2C50-BB2D-E4CE1836462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D47A6D51-FC7B-A2B4-E051-68CF141EBD3E}"/>
              </a:ext>
            </a:extLst>
          </p:cNvPr>
          <p:cNvSpPr>
            <a:spLocks noGrp="1"/>
          </p:cNvSpPr>
          <p:nvPr>
            <p:ph type="sldNum" sz="quarter" idx="10"/>
          </p:nvPr>
        </p:nvSpPr>
        <p:spPr/>
        <p:txBody>
          <a:bodyPr/>
          <a:lstStyle/>
          <a:p>
            <a:fld id="{B84E5364-383C-4D49-8034-99B316933CED}" type="slidenum">
              <a:rPr lang="ru-RU" smtClean="0"/>
              <a:t>17</a:t>
            </a:fld>
            <a:endParaRPr lang="ru-RU"/>
          </a:p>
        </p:txBody>
      </p:sp>
    </p:spTree>
    <p:extLst>
      <p:ext uri="{BB962C8B-B14F-4D97-AF65-F5344CB8AC3E}">
        <p14:creationId xmlns:p14="http://schemas.microsoft.com/office/powerpoint/2010/main" val="712681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858844-1112-FB80-CACE-20D4B5A1C189}"/>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436260C-F175-3E5E-5AE0-8034353D28F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5CA2E3C-D198-F775-5BA6-DB06E20634BE}"/>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98F38F65-0CC9-1182-E8BB-D0BFE86AF3D0}"/>
              </a:ext>
            </a:extLst>
          </p:cNvPr>
          <p:cNvSpPr>
            <a:spLocks noGrp="1"/>
          </p:cNvSpPr>
          <p:nvPr>
            <p:ph type="sldNum" sz="quarter" idx="10"/>
          </p:nvPr>
        </p:nvSpPr>
        <p:spPr/>
        <p:txBody>
          <a:bodyPr/>
          <a:lstStyle/>
          <a:p>
            <a:fld id="{B84E5364-383C-4D49-8034-99B316933CED}" type="slidenum">
              <a:rPr lang="ru-RU" smtClean="0"/>
              <a:t>18</a:t>
            </a:fld>
            <a:endParaRPr lang="ru-RU"/>
          </a:p>
        </p:txBody>
      </p:sp>
    </p:spTree>
    <p:extLst>
      <p:ext uri="{BB962C8B-B14F-4D97-AF65-F5344CB8AC3E}">
        <p14:creationId xmlns:p14="http://schemas.microsoft.com/office/powerpoint/2010/main" val="38709105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E49CBF-7C55-52FA-5016-A8A8C0643AD2}"/>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F8DEF15-EA68-9DD9-F965-AA996D1519BC}"/>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2383C5A9-82E6-CD76-957A-808C89D4C0E8}"/>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A4C596CA-2B72-8DCB-77EB-9B42B426A399}"/>
              </a:ext>
            </a:extLst>
          </p:cNvPr>
          <p:cNvSpPr>
            <a:spLocks noGrp="1"/>
          </p:cNvSpPr>
          <p:nvPr>
            <p:ph type="sldNum" sz="quarter" idx="10"/>
          </p:nvPr>
        </p:nvSpPr>
        <p:spPr/>
        <p:txBody>
          <a:bodyPr/>
          <a:lstStyle/>
          <a:p>
            <a:fld id="{B84E5364-383C-4D49-8034-99B316933CED}" type="slidenum">
              <a:rPr lang="ru-RU" smtClean="0"/>
              <a:t>19</a:t>
            </a:fld>
            <a:endParaRPr lang="ru-RU"/>
          </a:p>
        </p:txBody>
      </p:sp>
    </p:spTree>
    <p:extLst>
      <p:ext uri="{BB962C8B-B14F-4D97-AF65-F5344CB8AC3E}">
        <p14:creationId xmlns:p14="http://schemas.microsoft.com/office/powerpoint/2010/main" val="703567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5C7D0-9C76-C9B2-B059-EDB59352444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111E6B0-BB4B-1812-A2CE-38831FD889D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3CAA071-AD32-8890-668A-364D664BF45F}"/>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EE97DBF9-C352-C0A1-5902-5C5BDAECB450}"/>
              </a:ext>
            </a:extLst>
          </p:cNvPr>
          <p:cNvSpPr>
            <a:spLocks noGrp="1"/>
          </p:cNvSpPr>
          <p:nvPr>
            <p:ph type="sldNum" sz="quarter" idx="10"/>
          </p:nvPr>
        </p:nvSpPr>
        <p:spPr/>
        <p:txBody>
          <a:bodyPr/>
          <a:lstStyle/>
          <a:p>
            <a:fld id="{B84E5364-383C-4D49-8034-99B316933CED}" type="slidenum">
              <a:rPr lang="ru-RU" smtClean="0"/>
              <a:t>2</a:t>
            </a:fld>
            <a:endParaRPr lang="ru-RU"/>
          </a:p>
        </p:txBody>
      </p:sp>
    </p:spTree>
    <p:extLst>
      <p:ext uri="{BB962C8B-B14F-4D97-AF65-F5344CB8AC3E}">
        <p14:creationId xmlns:p14="http://schemas.microsoft.com/office/powerpoint/2010/main" val="7697247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503389-F261-102B-0F58-BD1EA48A883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08D44E00-4D8E-D27D-97C8-44E7564F9F82}"/>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52FE8D3-7FF3-7E94-42E0-18479612D36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7654A15C-7D51-A077-7B19-319B9AB876E6}"/>
              </a:ext>
            </a:extLst>
          </p:cNvPr>
          <p:cNvSpPr>
            <a:spLocks noGrp="1"/>
          </p:cNvSpPr>
          <p:nvPr>
            <p:ph type="sldNum" sz="quarter" idx="10"/>
          </p:nvPr>
        </p:nvSpPr>
        <p:spPr/>
        <p:txBody>
          <a:bodyPr/>
          <a:lstStyle/>
          <a:p>
            <a:fld id="{B84E5364-383C-4D49-8034-99B316933CED}" type="slidenum">
              <a:rPr lang="ru-RU" smtClean="0"/>
              <a:t>20</a:t>
            </a:fld>
            <a:endParaRPr lang="ru-RU"/>
          </a:p>
        </p:txBody>
      </p:sp>
    </p:spTree>
    <p:extLst>
      <p:ext uri="{BB962C8B-B14F-4D97-AF65-F5344CB8AC3E}">
        <p14:creationId xmlns:p14="http://schemas.microsoft.com/office/powerpoint/2010/main" val="19771651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E9642-6E5E-4207-501A-FA816580D3D4}"/>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13150B0D-17C3-D915-1287-99D133C07D52}"/>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98EE7FF-2315-6E95-3717-DCE1A6776623}"/>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1335734B-3C4A-68C1-12A6-88DEF464416B}"/>
              </a:ext>
            </a:extLst>
          </p:cNvPr>
          <p:cNvSpPr>
            <a:spLocks noGrp="1"/>
          </p:cNvSpPr>
          <p:nvPr>
            <p:ph type="sldNum" sz="quarter" idx="10"/>
          </p:nvPr>
        </p:nvSpPr>
        <p:spPr/>
        <p:txBody>
          <a:bodyPr/>
          <a:lstStyle/>
          <a:p>
            <a:fld id="{B84E5364-383C-4D49-8034-99B316933CED}" type="slidenum">
              <a:rPr lang="ru-RU" smtClean="0"/>
              <a:t>21</a:t>
            </a:fld>
            <a:endParaRPr lang="ru-RU"/>
          </a:p>
        </p:txBody>
      </p:sp>
    </p:spTree>
    <p:extLst>
      <p:ext uri="{BB962C8B-B14F-4D97-AF65-F5344CB8AC3E}">
        <p14:creationId xmlns:p14="http://schemas.microsoft.com/office/powerpoint/2010/main" val="10189451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D7A900-97C3-60B4-C88A-8BC6B67B5FF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D6E2C986-F7BB-8D18-F73B-651AE4AC33D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A3A685A-6B16-3754-3312-AAB3911B7656}"/>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22AB4A6F-E44F-232D-577A-26B0FE92AE5D}"/>
              </a:ext>
            </a:extLst>
          </p:cNvPr>
          <p:cNvSpPr>
            <a:spLocks noGrp="1"/>
          </p:cNvSpPr>
          <p:nvPr>
            <p:ph type="sldNum" sz="quarter" idx="10"/>
          </p:nvPr>
        </p:nvSpPr>
        <p:spPr/>
        <p:txBody>
          <a:bodyPr/>
          <a:lstStyle/>
          <a:p>
            <a:fld id="{B84E5364-383C-4D49-8034-99B316933CED}" type="slidenum">
              <a:rPr lang="ru-RU" smtClean="0"/>
              <a:t>22</a:t>
            </a:fld>
            <a:endParaRPr lang="ru-RU"/>
          </a:p>
        </p:txBody>
      </p:sp>
    </p:spTree>
    <p:extLst>
      <p:ext uri="{BB962C8B-B14F-4D97-AF65-F5344CB8AC3E}">
        <p14:creationId xmlns:p14="http://schemas.microsoft.com/office/powerpoint/2010/main" val="6773687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50CAA0-0AB6-0BA5-6377-7C8B6B3B8474}"/>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3082BB4-ACCB-173A-8276-7473C68115E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F4989B5-C29F-0100-A989-FD1CDD64B7F1}"/>
              </a:ext>
            </a:extLst>
          </p:cNvPr>
          <p:cNvSpPr>
            <a:spLocks noGrp="1"/>
          </p:cNvSpPr>
          <p:nvPr>
            <p:ph type="body" idx="1"/>
          </p:nvPr>
        </p:nvSpPr>
        <p:spPr/>
        <p:txBody>
          <a:bodyPr/>
          <a:lstStyle/>
          <a:p>
            <a:endParaRPr lang="ru-RU"/>
          </a:p>
        </p:txBody>
      </p:sp>
      <p:sp>
        <p:nvSpPr>
          <p:cNvPr id="4" name="Номер слайда 3">
            <a:extLst>
              <a:ext uri="{FF2B5EF4-FFF2-40B4-BE49-F238E27FC236}">
                <a16:creationId xmlns:a16="http://schemas.microsoft.com/office/drawing/2014/main" id="{314A1764-6087-C05C-9790-B1635290071A}"/>
              </a:ext>
            </a:extLst>
          </p:cNvPr>
          <p:cNvSpPr>
            <a:spLocks noGrp="1"/>
          </p:cNvSpPr>
          <p:nvPr>
            <p:ph type="sldNum" sz="quarter" idx="10"/>
          </p:nvPr>
        </p:nvSpPr>
        <p:spPr/>
        <p:txBody>
          <a:bodyPr/>
          <a:lstStyle/>
          <a:p>
            <a:fld id="{B84E5364-383C-4D49-8034-99B316933CED}" type="slidenum">
              <a:rPr lang="ru-RU" smtClean="0"/>
              <a:t>23</a:t>
            </a:fld>
            <a:endParaRPr lang="ru-RU"/>
          </a:p>
        </p:txBody>
      </p:sp>
    </p:spTree>
    <p:extLst>
      <p:ext uri="{BB962C8B-B14F-4D97-AF65-F5344CB8AC3E}">
        <p14:creationId xmlns:p14="http://schemas.microsoft.com/office/powerpoint/2010/main" val="7019794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F9DB3-9BC1-403B-0BAC-819A80C4317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B429D83C-207E-882F-20C8-B17D33EA341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890BAEB-3273-280F-CC00-EC1AB08B13EF}"/>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92C74AD9-DF01-2754-AE34-8A1233284B30}"/>
              </a:ext>
            </a:extLst>
          </p:cNvPr>
          <p:cNvSpPr>
            <a:spLocks noGrp="1"/>
          </p:cNvSpPr>
          <p:nvPr>
            <p:ph type="sldNum" sz="quarter" idx="10"/>
          </p:nvPr>
        </p:nvSpPr>
        <p:spPr/>
        <p:txBody>
          <a:bodyPr/>
          <a:lstStyle/>
          <a:p>
            <a:fld id="{B84E5364-383C-4D49-8034-99B316933CED}" type="slidenum">
              <a:rPr lang="ru-RU" smtClean="0"/>
              <a:t>24</a:t>
            </a:fld>
            <a:endParaRPr lang="ru-RU"/>
          </a:p>
        </p:txBody>
      </p:sp>
    </p:spTree>
    <p:extLst>
      <p:ext uri="{BB962C8B-B14F-4D97-AF65-F5344CB8AC3E}">
        <p14:creationId xmlns:p14="http://schemas.microsoft.com/office/powerpoint/2010/main" val="419608612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A7B76-1CE0-05F6-30C2-87518DAFAE29}"/>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D8E4D43-F588-688D-01CF-5EBC3E946F6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E66EA76-EDC0-FB92-78C0-9E735A92B905}"/>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9F5BE104-8C13-EF0E-4E1C-F64003FD67B6}"/>
              </a:ext>
            </a:extLst>
          </p:cNvPr>
          <p:cNvSpPr>
            <a:spLocks noGrp="1"/>
          </p:cNvSpPr>
          <p:nvPr>
            <p:ph type="sldNum" sz="quarter" idx="10"/>
          </p:nvPr>
        </p:nvSpPr>
        <p:spPr/>
        <p:txBody>
          <a:bodyPr/>
          <a:lstStyle/>
          <a:p>
            <a:fld id="{B84E5364-383C-4D49-8034-99B316933CED}" type="slidenum">
              <a:rPr lang="ru-RU" smtClean="0"/>
              <a:t>25</a:t>
            </a:fld>
            <a:endParaRPr lang="ru-RU"/>
          </a:p>
        </p:txBody>
      </p:sp>
    </p:spTree>
    <p:extLst>
      <p:ext uri="{BB962C8B-B14F-4D97-AF65-F5344CB8AC3E}">
        <p14:creationId xmlns:p14="http://schemas.microsoft.com/office/powerpoint/2010/main" val="372004769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D54355-C74F-AB9C-377A-C7AAB2FD72A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894EC44-FDB1-5D8F-3EEC-0DCA3DB050F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035A0B8A-3ABB-BBA9-F357-28FD24E6AB12}"/>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036223FE-B461-C6F9-DFCC-1E27DDC614D5}"/>
              </a:ext>
            </a:extLst>
          </p:cNvPr>
          <p:cNvSpPr>
            <a:spLocks noGrp="1"/>
          </p:cNvSpPr>
          <p:nvPr>
            <p:ph type="sldNum" sz="quarter" idx="10"/>
          </p:nvPr>
        </p:nvSpPr>
        <p:spPr/>
        <p:txBody>
          <a:bodyPr/>
          <a:lstStyle/>
          <a:p>
            <a:fld id="{B84E5364-383C-4D49-8034-99B316933CED}" type="slidenum">
              <a:rPr lang="ru-RU" smtClean="0"/>
              <a:t>26</a:t>
            </a:fld>
            <a:endParaRPr lang="ru-RU"/>
          </a:p>
        </p:txBody>
      </p:sp>
    </p:spTree>
    <p:extLst>
      <p:ext uri="{BB962C8B-B14F-4D97-AF65-F5344CB8AC3E}">
        <p14:creationId xmlns:p14="http://schemas.microsoft.com/office/powerpoint/2010/main" val="152775598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85190E-1E30-1FC5-1813-3E8A496BF22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303C000D-C056-72B8-739E-941CC1D0361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02A0663-0966-789F-F1B9-1350B74D2E1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6899134E-C8C7-FB46-39CE-83EA7F5F7F92}"/>
              </a:ext>
            </a:extLst>
          </p:cNvPr>
          <p:cNvSpPr>
            <a:spLocks noGrp="1"/>
          </p:cNvSpPr>
          <p:nvPr>
            <p:ph type="sldNum" sz="quarter" idx="10"/>
          </p:nvPr>
        </p:nvSpPr>
        <p:spPr/>
        <p:txBody>
          <a:bodyPr/>
          <a:lstStyle/>
          <a:p>
            <a:fld id="{B84E5364-383C-4D49-8034-99B316933CED}" type="slidenum">
              <a:rPr lang="ru-RU" smtClean="0"/>
              <a:t>27</a:t>
            </a:fld>
            <a:endParaRPr lang="ru-RU"/>
          </a:p>
        </p:txBody>
      </p:sp>
    </p:spTree>
    <p:extLst>
      <p:ext uri="{BB962C8B-B14F-4D97-AF65-F5344CB8AC3E}">
        <p14:creationId xmlns:p14="http://schemas.microsoft.com/office/powerpoint/2010/main" val="160275213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B906A-02A7-CA6E-4545-161175DD50AB}"/>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523A0CC-3516-A768-A606-72CA324A926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5F89CEC-08B8-9755-9097-B379BC944A8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1F6C815-88DD-3DD0-3C77-2E91DC633E27}"/>
              </a:ext>
            </a:extLst>
          </p:cNvPr>
          <p:cNvSpPr>
            <a:spLocks noGrp="1"/>
          </p:cNvSpPr>
          <p:nvPr>
            <p:ph type="sldNum" sz="quarter" idx="10"/>
          </p:nvPr>
        </p:nvSpPr>
        <p:spPr/>
        <p:txBody>
          <a:bodyPr/>
          <a:lstStyle/>
          <a:p>
            <a:fld id="{B84E5364-383C-4D49-8034-99B316933CED}" type="slidenum">
              <a:rPr lang="ru-RU" smtClean="0"/>
              <a:t>28</a:t>
            </a:fld>
            <a:endParaRPr lang="ru-RU"/>
          </a:p>
        </p:txBody>
      </p:sp>
    </p:spTree>
    <p:extLst>
      <p:ext uri="{BB962C8B-B14F-4D97-AF65-F5344CB8AC3E}">
        <p14:creationId xmlns:p14="http://schemas.microsoft.com/office/powerpoint/2010/main" val="27559382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F77981-A32C-1E61-416A-CB06DF1FE5D8}"/>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4BA1D36-9631-2FEC-B223-FBEBA9DF5EBA}"/>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5FE0605C-2384-21B2-81A7-66A8CB21CAEB}"/>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DE5A70E4-B466-7CE7-7DA6-88D2C4FF036D}"/>
              </a:ext>
            </a:extLst>
          </p:cNvPr>
          <p:cNvSpPr>
            <a:spLocks noGrp="1"/>
          </p:cNvSpPr>
          <p:nvPr>
            <p:ph type="sldNum" sz="quarter" idx="10"/>
          </p:nvPr>
        </p:nvSpPr>
        <p:spPr/>
        <p:txBody>
          <a:bodyPr/>
          <a:lstStyle/>
          <a:p>
            <a:fld id="{B84E5364-383C-4D49-8034-99B316933CED}" type="slidenum">
              <a:rPr lang="ru-RU" smtClean="0"/>
              <a:t>29</a:t>
            </a:fld>
            <a:endParaRPr lang="ru-RU"/>
          </a:p>
        </p:txBody>
      </p:sp>
    </p:spTree>
    <p:extLst>
      <p:ext uri="{BB962C8B-B14F-4D97-AF65-F5344CB8AC3E}">
        <p14:creationId xmlns:p14="http://schemas.microsoft.com/office/powerpoint/2010/main" val="21966258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6D540-7653-911D-DB2E-5B119E41B0D6}"/>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D7D4D68-E5B6-A76A-9B6C-D059E2D67D67}"/>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A7BC4433-0604-AC55-F20D-B50EC14638B2}"/>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78FF17F9-E6E7-ADCD-EC14-06ED6F83736C}"/>
              </a:ext>
            </a:extLst>
          </p:cNvPr>
          <p:cNvSpPr>
            <a:spLocks noGrp="1"/>
          </p:cNvSpPr>
          <p:nvPr>
            <p:ph type="sldNum" sz="quarter" idx="10"/>
          </p:nvPr>
        </p:nvSpPr>
        <p:spPr/>
        <p:txBody>
          <a:bodyPr/>
          <a:lstStyle/>
          <a:p>
            <a:fld id="{B84E5364-383C-4D49-8034-99B316933CED}" type="slidenum">
              <a:rPr lang="ru-RU" smtClean="0"/>
              <a:t>3</a:t>
            </a:fld>
            <a:endParaRPr lang="ru-RU"/>
          </a:p>
        </p:txBody>
      </p:sp>
    </p:spTree>
    <p:extLst>
      <p:ext uri="{BB962C8B-B14F-4D97-AF65-F5344CB8AC3E}">
        <p14:creationId xmlns:p14="http://schemas.microsoft.com/office/powerpoint/2010/main" val="173138801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3EA5CF-99EE-D989-D93D-28AE2F3C940D}"/>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19A6C43-12D6-D4FA-558A-798E32C766C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1AA441B-7B83-46FF-1A36-AF4B64E14D65}"/>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C2936D8-6390-CCBA-0CA7-41CDA86F55AC}"/>
              </a:ext>
            </a:extLst>
          </p:cNvPr>
          <p:cNvSpPr>
            <a:spLocks noGrp="1"/>
          </p:cNvSpPr>
          <p:nvPr>
            <p:ph type="sldNum" sz="quarter" idx="10"/>
          </p:nvPr>
        </p:nvSpPr>
        <p:spPr/>
        <p:txBody>
          <a:bodyPr/>
          <a:lstStyle/>
          <a:p>
            <a:fld id="{B84E5364-383C-4D49-8034-99B316933CED}" type="slidenum">
              <a:rPr lang="ru-RU" smtClean="0"/>
              <a:t>30</a:t>
            </a:fld>
            <a:endParaRPr lang="ru-RU"/>
          </a:p>
        </p:txBody>
      </p:sp>
    </p:spTree>
    <p:extLst>
      <p:ext uri="{BB962C8B-B14F-4D97-AF65-F5344CB8AC3E}">
        <p14:creationId xmlns:p14="http://schemas.microsoft.com/office/powerpoint/2010/main" val="110967512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25C4B1F-C2FD-78F2-A5B9-20DB31E618C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7B4513B1-ED71-0FC2-DF0A-A0EE80842481}"/>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9DA18AB3-852F-58AB-5C5C-2163ED195843}"/>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F4AFD5D7-BBA1-5834-A813-BF82948277FF}"/>
              </a:ext>
            </a:extLst>
          </p:cNvPr>
          <p:cNvSpPr>
            <a:spLocks noGrp="1"/>
          </p:cNvSpPr>
          <p:nvPr>
            <p:ph type="sldNum" sz="quarter" idx="10"/>
          </p:nvPr>
        </p:nvSpPr>
        <p:spPr/>
        <p:txBody>
          <a:bodyPr/>
          <a:lstStyle/>
          <a:p>
            <a:fld id="{B84E5364-383C-4D49-8034-99B316933CED}" type="slidenum">
              <a:rPr lang="ru-RU" smtClean="0"/>
              <a:t>31</a:t>
            </a:fld>
            <a:endParaRPr lang="ru-RU"/>
          </a:p>
        </p:txBody>
      </p:sp>
    </p:spTree>
    <p:extLst>
      <p:ext uri="{BB962C8B-B14F-4D97-AF65-F5344CB8AC3E}">
        <p14:creationId xmlns:p14="http://schemas.microsoft.com/office/powerpoint/2010/main" val="28910396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0D7620-5339-330A-342A-22633D547BC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93C3EBED-3EAD-B2E6-5B1F-4B1A19422CBD}"/>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CD73EA1F-0A7D-883B-75F0-58A66AFB4BAE}"/>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DA72AB58-E54D-B51E-8252-501EF374582C}"/>
              </a:ext>
            </a:extLst>
          </p:cNvPr>
          <p:cNvSpPr>
            <a:spLocks noGrp="1"/>
          </p:cNvSpPr>
          <p:nvPr>
            <p:ph type="sldNum" sz="quarter" idx="10"/>
          </p:nvPr>
        </p:nvSpPr>
        <p:spPr/>
        <p:txBody>
          <a:bodyPr/>
          <a:lstStyle/>
          <a:p>
            <a:fld id="{B84E5364-383C-4D49-8034-99B316933CED}" type="slidenum">
              <a:rPr lang="ru-RU" smtClean="0"/>
              <a:t>32</a:t>
            </a:fld>
            <a:endParaRPr lang="ru-RU"/>
          </a:p>
        </p:txBody>
      </p:sp>
    </p:spTree>
    <p:extLst>
      <p:ext uri="{BB962C8B-B14F-4D97-AF65-F5344CB8AC3E}">
        <p14:creationId xmlns:p14="http://schemas.microsoft.com/office/powerpoint/2010/main" val="9867435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5DEA2B-4E6D-E22B-E68E-3E4F48A55BF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BC57153-7B09-1C60-EFFC-828DD6BE0010}"/>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726689BF-E96D-B1D1-639C-0B2F673BF4CB}"/>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2E4158B2-C0E8-97E1-89B1-2D9879443683}"/>
              </a:ext>
            </a:extLst>
          </p:cNvPr>
          <p:cNvSpPr>
            <a:spLocks noGrp="1"/>
          </p:cNvSpPr>
          <p:nvPr>
            <p:ph type="sldNum" sz="quarter" idx="10"/>
          </p:nvPr>
        </p:nvSpPr>
        <p:spPr/>
        <p:txBody>
          <a:bodyPr/>
          <a:lstStyle/>
          <a:p>
            <a:fld id="{B84E5364-383C-4D49-8034-99B316933CED}" type="slidenum">
              <a:rPr lang="ru-RU" smtClean="0"/>
              <a:t>33</a:t>
            </a:fld>
            <a:endParaRPr lang="ru-RU"/>
          </a:p>
        </p:txBody>
      </p:sp>
    </p:spTree>
    <p:extLst>
      <p:ext uri="{BB962C8B-B14F-4D97-AF65-F5344CB8AC3E}">
        <p14:creationId xmlns:p14="http://schemas.microsoft.com/office/powerpoint/2010/main" val="396210579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D08FD-B337-3AD3-BE76-18F81F83884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8DDC8387-2076-FEAD-A28B-EAFA1CB7AA45}"/>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B71890D0-3984-389A-7F72-49BA17A38B54}"/>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FE88A1AE-02B9-FF7D-2576-8FB816E7B6AF}"/>
              </a:ext>
            </a:extLst>
          </p:cNvPr>
          <p:cNvSpPr>
            <a:spLocks noGrp="1"/>
          </p:cNvSpPr>
          <p:nvPr>
            <p:ph type="sldNum" sz="quarter" idx="10"/>
          </p:nvPr>
        </p:nvSpPr>
        <p:spPr/>
        <p:txBody>
          <a:bodyPr/>
          <a:lstStyle/>
          <a:p>
            <a:fld id="{B84E5364-383C-4D49-8034-99B316933CED}" type="slidenum">
              <a:rPr lang="ru-RU" smtClean="0"/>
              <a:t>34</a:t>
            </a:fld>
            <a:endParaRPr lang="ru-RU"/>
          </a:p>
        </p:txBody>
      </p:sp>
    </p:spTree>
    <p:extLst>
      <p:ext uri="{BB962C8B-B14F-4D97-AF65-F5344CB8AC3E}">
        <p14:creationId xmlns:p14="http://schemas.microsoft.com/office/powerpoint/2010/main" val="11862585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D0D9CE-DC74-5614-4273-8D86446BDC95}"/>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247F08A-D9F6-F2D5-ADF0-3B3487E26588}"/>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19CCCD8B-6F65-473D-5E01-D86B35B6C741}"/>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D5C4817C-74FB-6662-6DC0-3E8A1B65E11E}"/>
              </a:ext>
            </a:extLst>
          </p:cNvPr>
          <p:cNvSpPr>
            <a:spLocks noGrp="1"/>
          </p:cNvSpPr>
          <p:nvPr>
            <p:ph type="sldNum" sz="quarter" idx="10"/>
          </p:nvPr>
        </p:nvSpPr>
        <p:spPr/>
        <p:txBody>
          <a:bodyPr/>
          <a:lstStyle/>
          <a:p>
            <a:fld id="{B84E5364-383C-4D49-8034-99B316933CED}" type="slidenum">
              <a:rPr lang="ru-RU" smtClean="0"/>
              <a:t>35</a:t>
            </a:fld>
            <a:endParaRPr lang="ru-RU"/>
          </a:p>
        </p:txBody>
      </p:sp>
    </p:spTree>
    <p:extLst>
      <p:ext uri="{BB962C8B-B14F-4D97-AF65-F5344CB8AC3E}">
        <p14:creationId xmlns:p14="http://schemas.microsoft.com/office/powerpoint/2010/main" val="40908765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DC2DB5-FC52-BD58-9B4F-C68E78C5F3FF}"/>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A3DA80F4-3660-23CD-DAA6-4A3FF094ADD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0F87A90-7E24-CD49-C015-398B714011D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F3E2E777-E9E4-B3AD-801A-799F7E849C2E}"/>
              </a:ext>
            </a:extLst>
          </p:cNvPr>
          <p:cNvSpPr>
            <a:spLocks noGrp="1"/>
          </p:cNvSpPr>
          <p:nvPr>
            <p:ph type="sldNum" sz="quarter" idx="10"/>
          </p:nvPr>
        </p:nvSpPr>
        <p:spPr/>
        <p:txBody>
          <a:bodyPr/>
          <a:lstStyle/>
          <a:p>
            <a:fld id="{B84E5364-383C-4D49-8034-99B316933CED}" type="slidenum">
              <a:rPr lang="ru-RU" smtClean="0"/>
              <a:t>36</a:t>
            </a:fld>
            <a:endParaRPr lang="ru-RU"/>
          </a:p>
        </p:txBody>
      </p:sp>
    </p:spTree>
    <p:extLst>
      <p:ext uri="{BB962C8B-B14F-4D97-AF65-F5344CB8AC3E}">
        <p14:creationId xmlns:p14="http://schemas.microsoft.com/office/powerpoint/2010/main" val="35189554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E9BD1E-1DDF-5B40-AE91-6C0F580B6AB0}"/>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2DD354B2-8D4F-1F56-A8F7-146DC755093B}"/>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DD813D12-C403-0E93-901B-CCC12F04265D}"/>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76267660-6126-FEB3-6212-878D6C1B938D}"/>
              </a:ext>
            </a:extLst>
          </p:cNvPr>
          <p:cNvSpPr>
            <a:spLocks noGrp="1"/>
          </p:cNvSpPr>
          <p:nvPr>
            <p:ph type="sldNum" sz="quarter" idx="10"/>
          </p:nvPr>
        </p:nvSpPr>
        <p:spPr/>
        <p:txBody>
          <a:bodyPr/>
          <a:lstStyle/>
          <a:p>
            <a:fld id="{B84E5364-383C-4D49-8034-99B316933CED}" type="slidenum">
              <a:rPr lang="ru-RU" smtClean="0"/>
              <a:t>4</a:t>
            </a:fld>
            <a:endParaRPr lang="ru-RU"/>
          </a:p>
        </p:txBody>
      </p:sp>
    </p:spTree>
    <p:extLst>
      <p:ext uri="{BB962C8B-B14F-4D97-AF65-F5344CB8AC3E}">
        <p14:creationId xmlns:p14="http://schemas.microsoft.com/office/powerpoint/2010/main" val="41560116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C5EE19-4A76-428D-A39D-88B32C884691}"/>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FBA2D560-867C-D2D3-69D0-ABA2194D62D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8A741CE5-7CC1-532E-4837-28659A5F4952}"/>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CE1A11B-5E2A-E8F9-6DAA-6F61F7C7B7CD}"/>
              </a:ext>
            </a:extLst>
          </p:cNvPr>
          <p:cNvSpPr>
            <a:spLocks noGrp="1"/>
          </p:cNvSpPr>
          <p:nvPr>
            <p:ph type="sldNum" sz="quarter" idx="10"/>
          </p:nvPr>
        </p:nvSpPr>
        <p:spPr/>
        <p:txBody>
          <a:bodyPr/>
          <a:lstStyle/>
          <a:p>
            <a:fld id="{B84E5364-383C-4D49-8034-99B316933CED}" type="slidenum">
              <a:rPr lang="ru-RU" smtClean="0"/>
              <a:t>5</a:t>
            </a:fld>
            <a:endParaRPr lang="ru-RU"/>
          </a:p>
        </p:txBody>
      </p:sp>
    </p:spTree>
    <p:extLst>
      <p:ext uri="{BB962C8B-B14F-4D97-AF65-F5344CB8AC3E}">
        <p14:creationId xmlns:p14="http://schemas.microsoft.com/office/powerpoint/2010/main" val="557577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6242B-AC66-508B-6E4C-D2A9FF86619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225F252-41BF-5F85-16D9-5A96A2828E42}"/>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68283F7E-AD35-B47D-7D27-63E30D4F565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F2603E1F-6F1F-AC23-A789-DE07E0BE0014}"/>
              </a:ext>
            </a:extLst>
          </p:cNvPr>
          <p:cNvSpPr>
            <a:spLocks noGrp="1"/>
          </p:cNvSpPr>
          <p:nvPr>
            <p:ph type="sldNum" sz="quarter" idx="10"/>
          </p:nvPr>
        </p:nvSpPr>
        <p:spPr/>
        <p:txBody>
          <a:bodyPr/>
          <a:lstStyle/>
          <a:p>
            <a:fld id="{B84E5364-383C-4D49-8034-99B316933CED}" type="slidenum">
              <a:rPr lang="ru-RU" smtClean="0"/>
              <a:t>6</a:t>
            </a:fld>
            <a:endParaRPr lang="ru-RU"/>
          </a:p>
        </p:txBody>
      </p:sp>
    </p:spTree>
    <p:extLst>
      <p:ext uri="{BB962C8B-B14F-4D97-AF65-F5344CB8AC3E}">
        <p14:creationId xmlns:p14="http://schemas.microsoft.com/office/powerpoint/2010/main" val="881211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2168E4-4D79-7EB7-340E-273748C332DE}"/>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59DC4135-A89D-9FEB-9C60-BFCB7A4ACDF4}"/>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F0B59585-5041-B6DA-C009-0930074E548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9C2AF770-73E0-9912-5328-D2CE8533B4B7}"/>
              </a:ext>
            </a:extLst>
          </p:cNvPr>
          <p:cNvSpPr>
            <a:spLocks noGrp="1"/>
          </p:cNvSpPr>
          <p:nvPr>
            <p:ph type="sldNum" sz="quarter" idx="10"/>
          </p:nvPr>
        </p:nvSpPr>
        <p:spPr/>
        <p:txBody>
          <a:bodyPr/>
          <a:lstStyle/>
          <a:p>
            <a:fld id="{B84E5364-383C-4D49-8034-99B316933CED}" type="slidenum">
              <a:rPr lang="ru-RU" smtClean="0"/>
              <a:t>7</a:t>
            </a:fld>
            <a:endParaRPr lang="ru-RU"/>
          </a:p>
        </p:txBody>
      </p:sp>
    </p:spTree>
    <p:extLst>
      <p:ext uri="{BB962C8B-B14F-4D97-AF65-F5344CB8AC3E}">
        <p14:creationId xmlns:p14="http://schemas.microsoft.com/office/powerpoint/2010/main" val="26452959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94EC4-4D56-B89C-42CE-7DE4EBB6E4DA}"/>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46B86517-9F59-CF3E-0A98-D42C85B2F8AF}"/>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4152D218-F1A4-DCF0-60F8-A01B6EC67657}"/>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C0E9DC92-27F5-458B-B8D1-E65497032276}"/>
              </a:ext>
            </a:extLst>
          </p:cNvPr>
          <p:cNvSpPr>
            <a:spLocks noGrp="1"/>
          </p:cNvSpPr>
          <p:nvPr>
            <p:ph type="sldNum" sz="quarter" idx="10"/>
          </p:nvPr>
        </p:nvSpPr>
        <p:spPr/>
        <p:txBody>
          <a:bodyPr/>
          <a:lstStyle/>
          <a:p>
            <a:fld id="{B84E5364-383C-4D49-8034-99B316933CED}" type="slidenum">
              <a:rPr lang="ru-RU" smtClean="0"/>
              <a:t>8</a:t>
            </a:fld>
            <a:endParaRPr lang="ru-RU"/>
          </a:p>
        </p:txBody>
      </p:sp>
    </p:spTree>
    <p:extLst>
      <p:ext uri="{BB962C8B-B14F-4D97-AF65-F5344CB8AC3E}">
        <p14:creationId xmlns:p14="http://schemas.microsoft.com/office/powerpoint/2010/main" val="1226295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16F0DD-8D86-853A-74AF-34576383A643}"/>
            </a:ext>
          </a:extLst>
        </p:cNvPr>
        <p:cNvGrpSpPr/>
        <p:nvPr/>
      </p:nvGrpSpPr>
      <p:grpSpPr>
        <a:xfrm>
          <a:off x="0" y="0"/>
          <a:ext cx="0" cy="0"/>
          <a:chOff x="0" y="0"/>
          <a:chExt cx="0" cy="0"/>
        </a:xfrm>
      </p:grpSpPr>
      <p:sp>
        <p:nvSpPr>
          <p:cNvPr id="2" name="Образ слайда 1">
            <a:extLst>
              <a:ext uri="{FF2B5EF4-FFF2-40B4-BE49-F238E27FC236}">
                <a16:creationId xmlns:a16="http://schemas.microsoft.com/office/drawing/2014/main" id="{C19BF65B-D8E0-FC8F-585F-68E203C19329}"/>
              </a:ext>
            </a:extLst>
          </p:cNvPr>
          <p:cNvSpPr>
            <a:spLocks noGrp="1" noRot="1" noChangeAspect="1"/>
          </p:cNvSpPr>
          <p:nvPr>
            <p:ph type="sldImg"/>
          </p:nvPr>
        </p:nvSpPr>
        <p:spPr/>
      </p:sp>
      <p:sp>
        <p:nvSpPr>
          <p:cNvPr id="3" name="Заметки 2">
            <a:extLst>
              <a:ext uri="{FF2B5EF4-FFF2-40B4-BE49-F238E27FC236}">
                <a16:creationId xmlns:a16="http://schemas.microsoft.com/office/drawing/2014/main" id="{E40D4F67-697A-223E-0887-507AA3B631E8}"/>
              </a:ext>
            </a:extLst>
          </p:cNvPr>
          <p:cNvSpPr>
            <a:spLocks noGrp="1"/>
          </p:cNvSpPr>
          <p:nvPr>
            <p:ph type="body" idx="1"/>
          </p:nvPr>
        </p:nvSpPr>
        <p:spPr/>
        <p:txBody>
          <a:bodyPr/>
          <a:lstStyle/>
          <a:p>
            <a:endParaRPr lang="ru-RU" dirty="0"/>
          </a:p>
        </p:txBody>
      </p:sp>
      <p:sp>
        <p:nvSpPr>
          <p:cNvPr id="4" name="Номер слайда 3">
            <a:extLst>
              <a:ext uri="{FF2B5EF4-FFF2-40B4-BE49-F238E27FC236}">
                <a16:creationId xmlns:a16="http://schemas.microsoft.com/office/drawing/2014/main" id="{08009885-8C02-C4F3-8A06-5F1A3EDB8A52}"/>
              </a:ext>
            </a:extLst>
          </p:cNvPr>
          <p:cNvSpPr>
            <a:spLocks noGrp="1"/>
          </p:cNvSpPr>
          <p:nvPr>
            <p:ph type="sldNum" sz="quarter" idx="10"/>
          </p:nvPr>
        </p:nvSpPr>
        <p:spPr/>
        <p:txBody>
          <a:bodyPr/>
          <a:lstStyle/>
          <a:p>
            <a:fld id="{B84E5364-383C-4D49-8034-99B316933CED}" type="slidenum">
              <a:rPr lang="ru-RU" smtClean="0"/>
              <a:t>9</a:t>
            </a:fld>
            <a:endParaRPr lang="ru-RU"/>
          </a:p>
        </p:txBody>
      </p:sp>
    </p:spTree>
    <p:extLst>
      <p:ext uri="{BB962C8B-B14F-4D97-AF65-F5344CB8AC3E}">
        <p14:creationId xmlns:p14="http://schemas.microsoft.com/office/powerpoint/2010/main" val="255569971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Титул1 синий заголовок">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80"/>
          <a:stretch/>
        </p:blipFill>
        <p:spPr>
          <a:xfrm>
            <a:off x="0" y="5700079"/>
            <a:ext cx="9144000" cy="1185401"/>
          </a:xfrm>
          <a:prstGeom prst="rect">
            <a:avLst/>
          </a:prstGeom>
          <a:effectLst/>
        </p:spPr>
      </p:pic>
      <p:sp>
        <p:nvSpPr>
          <p:cNvPr id="11" name="Рисунок 10"/>
          <p:cNvSpPr>
            <a:spLocks noGrp="1"/>
          </p:cNvSpPr>
          <p:nvPr>
            <p:ph type="pic" sz="quarter" idx="13" hasCustomPrompt="1"/>
          </p:nvPr>
        </p:nvSpPr>
        <p:spPr>
          <a:xfrm>
            <a:off x="6701040" y="3717040"/>
            <a:ext cx="1620000" cy="2160000"/>
          </a:xfrm>
          <a:ln w="3175">
            <a:solidFill>
              <a:schemeClr val="bg1">
                <a:lumMod val="85000"/>
              </a:schemeClr>
            </a:solidFill>
          </a:ln>
          <a:effectLst/>
        </p:spPr>
        <p:txBody>
          <a:bodyPr/>
          <a:lstStyle>
            <a:lvl1pPr marL="0" indent="0" algn="ctr">
              <a:buNone/>
              <a:defRPr sz="1600" b="0">
                <a:ln w="6350">
                  <a:noFill/>
                </a:ln>
                <a:solidFill>
                  <a:srgbClr val="004E88"/>
                </a:solidFill>
                <a:effectLst/>
                <a:latin typeface="Microsoft Sans Serif" panose="020B0604020202020204" pitchFamily="34" charset="0"/>
                <a:cs typeface="Microsoft Sans Serif" panose="020B0604020202020204" pitchFamily="34" charset="0"/>
              </a:defRPr>
            </a:lvl1pPr>
          </a:lstStyle>
          <a:p>
            <a:r>
              <a:rPr lang="ru-RU" dirty="0"/>
              <a:t>ФОТО здесь</a:t>
            </a:r>
          </a:p>
        </p:txBody>
      </p:sp>
      <p:sp>
        <p:nvSpPr>
          <p:cNvPr id="8" name="Rectangle 7"/>
          <p:cNvSpPr/>
          <p:nvPr/>
        </p:nvSpPr>
        <p:spPr>
          <a:xfrm>
            <a:off x="0" y="0"/>
            <a:ext cx="9144000" cy="98066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1052540" y="197943"/>
            <a:ext cx="8091459" cy="584775"/>
          </a:xfrm>
          <a:prstGeom prst="rect">
            <a:avLst/>
          </a:prstGeom>
          <a:noFill/>
        </p:spPr>
        <p:txBody>
          <a:bodyPr wrap="square" rtlCol="0">
            <a:spAutoFit/>
          </a:bodyPr>
          <a:lstStyle/>
          <a:p>
            <a:pPr algn="l"/>
            <a:r>
              <a:rPr lang="ru-RU" sz="1600" b="0" dirty="0">
                <a:solidFill>
                  <a:schemeClr val="bg1"/>
                </a:solidFill>
                <a:effectLst/>
                <a:latin typeface="Arial Narrow" pitchFamily="34" charset="0"/>
              </a:rPr>
              <a:t>ПРИВОЛЖСКИЙ ИНСТИТУТ </a:t>
            </a:r>
          </a:p>
          <a:p>
            <a:pPr algn="l"/>
            <a:r>
              <a:rPr lang="ru-RU" sz="1600" b="0" dirty="0">
                <a:solidFill>
                  <a:schemeClr val="bg1"/>
                </a:solidFill>
                <a:effectLst/>
                <a:latin typeface="Arial Narrow" pitchFamily="34" charset="0"/>
              </a:rPr>
              <a:t>ПОВЫШЕНИЯ КВАЛИФИКАЦИИ ФНС РОССИИ</a:t>
            </a:r>
          </a:p>
        </p:txBody>
      </p:sp>
      <p:sp>
        <p:nvSpPr>
          <p:cNvPr id="20" name="TextBox 19"/>
          <p:cNvSpPr txBox="1"/>
          <p:nvPr userDrawn="1"/>
        </p:nvSpPr>
        <p:spPr>
          <a:xfrm>
            <a:off x="3999568" y="6453420"/>
            <a:ext cx="1762021" cy="369332"/>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dirty="0">
                <a:effectLst/>
              </a:rPr>
              <a:t>Нижний Новгород</a:t>
            </a:r>
          </a:p>
        </p:txBody>
      </p:sp>
      <p:sp>
        <p:nvSpPr>
          <p:cNvPr id="14" name="Текст 13"/>
          <p:cNvSpPr>
            <a:spLocks noGrp="1"/>
          </p:cNvSpPr>
          <p:nvPr>
            <p:ph type="body" sz="quarter" idx="15" hasCustomPrompt="1"/>
          </p:nvPr>
        </p:nvSpPr>
        <p:spPr>
          <a:xfrm>
            <a:off x="2411413" y="4221110"/>
            <a:ext cx="4289627" cy="1655763"/>
          </a:xfrm>
        </p:spPr>
        <p:txBody>
          <a:bodyPr anchor="b"/>
          <a:lstStyle>
            <a:lvl1pPr marL="0" indent="0" algn="r">
              <a:buNone/>
              <a:defRPr sz="2000">
                <a:solidFill>
                  <a:srgbClr val="004E88"/>
                </a:solidFill>
                <a:latin typeface="Microsoft Sans Serif" panose="020B0604020202020204" pitchFamily="34" charset="0"/>
                <a:cs typeface="Microsoft Sans Serif" panose="020B0604020202020204" pitchFamily="34" charset="0"/>
              </a:defRPr>
            </a:lvl1pPr>
            <a:lvl2pPr marL="266700" indent="-266700" algn="l">
              <a:defRPr sz="1800">
                <a:solidFill>
                  <a:srgbClr val="004070"/>
                </a:solidFill>
              </a:defRPr>
            </a:lvl2pPr>
            <a:lvl3pPr marL="266700" indent="-266700" algn="l">
              <a:defRPr sz="1800">
                <a:solidFill>
                  <a:srgbClr val="004070"/>
                </a:solidFill>
              </a:defRPr>
            </a:lvl3pPr>
            <a:lvl5pPr marL="1143000" indent="0">
              <a:buNone/>
              <a:defRPr sz="1800">
                <a:solidFill>
                  <a:srgbClr val="004070"/>
                </a:solidFill>
              </a:defRPr>
            </a:lvl5pPr>
          </a:lstStyle>
          <a:p>
            <a:pPr lvl="0"/>
            <a:r>
              <a:rPr lang="ru-RU" dirty="0"/>
              <a:t>ФИО, Должность, Кафедра</a:t>
            </a:r>
          </a:p>
        </p:txBody>
      </p:sp>
      <p:pic>
        <p:nvPicPr>
          <p:cNvPr id="4" name="Рисунок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80" y="71440"/>
            <a:ext cx="837781" cy="837781"/>
          </a:xfrm>
          <a:prstGeom prst="rect">
            <a:avLst/>
          </a:prstGeom>
        </p:spPr>
      </p:pic>
      <p:sp>
        <p:nvSpPr>
          <p:cNvPr id="2" name="Title 1"/>
          <p:cNvSpPr>
            <a:spLocks noGrp="1"/>
          </p:cNvSpPr>
          <p:nvPr>
            <p:ph type="ctrTitle" hasCustomPrompt="1"/>
          </p:nvPr>
        </p:nvSpPr>
        <p:spPr>
          <a:xfrm>
            <a:off x="107380" y="1070794"/>
            <a:ext cx="8929240" cy="3150150"/>
          </a:xfrm>
          <a:ln>
            <a:noFill/>
          </a:ln>
          <a:effectLst/>
        </p:spPr>
        <p:txBody>
          <a:bodyPr anchor="t">
            <a:noAutofit/>
          </a:bodyPr>
          <a:lstStyle>
            <a:lvl1pPr algn="ctr">
              <a:defRPr sz="4400">
                <a:ln>
                  <a:noFill/>
                </a:ln>
                <a:solidFill>
                  <a:srgbClr val="004E88"/>
                </a:solidFill>
                <a:effectLst/>
              </a:defRPr>
            </a:lvl1pPr>
          </a:lstStyle>
          <a:p>
            <a:r>
              <a:rPr lang="ru-RU" dirty="0"/>
              <a:t>Название презентации</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Титул2 оранжевый заголовок">
    <p:spTree>
      <p:nvGrpSpPr>
        <p:cNvPr id="1" name=""/>
        <p:cNvGrpSpPr/>
        <p:nvPr/>
      </p:nvGrpSpPr>
      <p:grpSpPr>
        <a:xfrm>
          <a:off x="0" y="0"/>
          <a:ext cx="0" cy="0"/>
          <a:chOff x="0" y="0"/>
          <a:chExt cx="0" cy="0"/>
        </a:xfrm>
      </p:grpSpPr>
      <p:pic>
        <p:nvPicPr>
          <p:cNvPr id="3" name="Рисунок 2"/>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80"/>
          <a:stretch/>
        </p:blipFill>
        <p:spPr>
          <a:xfrm>
            <a:off x="0" y="5700079"/>
            <a:ext cx="9144000" cy="1185401"/>
          </a:xfrm>
          <a:prstGeom prst="rect">
            <a:avLst/>
          </a:prstGeom>
          <a:effectLst/>
        </p:spPr>
      </p:pic>
      <p:sp>
        <p:nvSpPr>
          <p:cNvPr id="11" name="Рисунок 10"/>
          <p:cNvSpPr>
            <a:spLocks noGrp="1"/>
          </p:cNvSpPr>
          <p:nvPr>
            <p:ph type="pic" sz="quarter" idx="13" hasCustomPrompt="1"/>
          </p:nvPr>
        </p:nvSpPr>
        <p:spPr>
          <a:xfrm>
            <a:off x="6701040" y="3717040"/>
            <a:ext cx="1620000" cy="2160000"/>
          </a:xfrm>
          <a:ln w="3175">
            <a:solidFill>
              <a:schemeClr val="bg1">
                <a:lumMod val="85000"/>
              </a:schemeClr>
            </a:solidFill>
          </a:ln>
          <a:effectLst/>
        </p:spPr>
        <p:txBody>
          <a:bodyPr/>
          <a:lstStyle>
            <a:lvl1pPr marL="0" indent="0" algn="ctr">
              <a:buNone/>
              <a:defRPr sz="1600" b="0">
                <a:ln w="6350">
                  <a:noFill/>
                </a:ln>
                <a:solidFill>
                  <a:srgbClr val="004E88"/>
                </a:solidFill>
                <a:effectLst/>
                <a:latin typeface="Microsoft Sans Serif" panose="020B0604020202020204" pitchFamily="34" charset="0"/>
                <a:cs typeface="Microsoft Sans Serif" panose="020B0604020202020204" pitchFamily="34" charset="0"/>
              </a:defRPr>
            </a:lvl1pPr>
          </a:lstStyle>
          <a:p>
            <a:r>
              <a:rPr lang="ru-RU" dirty="0"/>
              <a:t>ФОТО здесь</a:t>
            </a:r>
          </a:p>
        </p:txBody>
      </p:sp>
      <p:sp>
        <p:nvSpPr>
          <p:cNvPr id="8" name="Rectangle 7"/>
          <p:cNvSpPr/>
          <p:nvPr/>
        </p:nvSpPr>
        <p:spPr>
          <a:xfrm>
            <a:off x="0" y="0"/>
            <a:ext cx="9144000" cy="98066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1052540" y="197943"/>
            <a:ext cx="8091459" cy="584775"/>
          </a:xfrm>
          <a:prstGeom prst="rect">
            <a:avLst/>
          </a:prstGeom>
          <a:noFill/>
        </p:spPr>
        <p:txBody>
          <a:bodyPr wrap="square" rtlCol="0">
            <a:spAutoFit/>
          </a:bodyPr>
          <a:lstStyle/>
          <a:p>
            <a:pPr algn="l"/>
            <a:r>
              <a:rPr lang="ru-RU" sz="1600" b="0" dirty="0">
                <a:solidFill>
                  <a:schemeClr val="bg1"/>
                </a:solidFill>
                <a:effectLst/>
                <a:latin typeface="Arial Narrow" pitchFamily="34" charset="0"/>
              </a:rPr>
              <a:t>ПРИВОЛЖСКИЙ ИНСТИТУТ </a:t>
            </a:r>
          </a:p>
          <a:p>
            <a:pPr algn="l"/>
            <a:r>
              <a:rPr lang="ru-RU" sz="1600" b="0" dirty="0">
                <a:solidFill>
                  <a:schemeClr val="bg1"/>
                </a:solidFill>
                <a:effectLst/>
                <a:latin typeface="Arial Narrow" pitchFamily="34" charset="0"/>
              </a:rPr>
              <a:t>ПОВЫШЕНИЯ КВАЛИФИКАЦИИ ФНС РОССИИ</a:t>
            </a:r>
          </a:p>
        </p:txBody>
      </p:sp>
      <p:sp>
        <p:nvSpPr>
          <p:cNvPr id="20" name="TextBox 19"/>
          <p:cNvSpPr txBox="1"/>
          <p:nvPr userDrawn="1"/>
        </p:nvSpPr>
        <p:spPr>
          <a:xfrm>
            <a:off x="3999568" y="6453420"/>
            <a:ext cx="1762021" cy="369332"/>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dirty="0">
                <a:effectLst/>
              </a:rPr>
              <a:t>Нижний Новгород</a:t>
            </a:r>
          </a:p>
        </p:txBody>
      </p:sp>
      <p:sp>
        <p:nvSpPr>
          <p:cNvPr id="14" name="Текст 13"/>
          <p:cNvSpPr>
            <a:spLocks noGrp="1"/>
          </p:cNvSpPr>
          <p:nvPr>
            <p:ph type="body" sz="quarter" idx="15" hasCustomPrompt="1"/>
          </p:nvPr>
        </p:nvSpPr>
        <p:spPr>
          <a:xfrm>
            <a:off x="2411413" y="4221110"/>
            <a:ext cx="4289627" cy="1655763"/>
          </a:xfrm>
        </p:spPr>
        <p:txBody>
          <a:bodyPr anchor="b"/>
          <a:lstStyle>
            <a:lvl1pPr marL="0" indent="0" algn="r">
              <a:buNone/>
              <a:defRPr sz="2000">
                <a:solidFill>
                  <a:srgbClr val="004E88"/>
                </a:solidFill>
                <a:latin typeface="Microsoft Sans Serif" panose="020B0604020202020204" pitchFamily="34" charset="0"/>
                <a:cs typeface="Microsoft Sans Serif" panose="020B0604020202020204" pitchFamily="34" charset="0"/>
              </a:defRPr>
            </a:lvl1pPr>
            <a:lvl2pPr marL="266700" indent="-266700" algn="l">
              <a:defRPr sz="1800">
                <a:solidFill>
                  <a:srgbClr val="004070"/>
                </a:solidFill>
              </a:defRPr>
            </a:lvl2pPr>
            <a:lvl3pPr marL="266700" indent="-266700" algn="l">
              <a:defRPr sz="1800">
                <a:solidFill>
                  <a:srgbClr val="004070"/>
                </a:solidFill>
              </a:defRPr>
            </a:lvl3pPr>
            <a:lvl5pPr marL="1143000" indent="0">
              <a:buNone/>
              <a:defRPr sz="1800">
                <a:solidFill>
                  <a:srgbClr val="004070"/>
                </a:solidFill>
              </a:defRPr>
            </a:lvl5pPr>
          </a:lstStyle>
          <a:p>
            <a:pPr lvl="0"/>
            <a:r>
              <a:rPr lang="ru-RU" dirty="0"/>
              <a:t>ФИО, Должность, Кафедра</a:t>
            </a:r>
          </a:p>
        </p:txBody>
      </p:sp>
      <p:pic>
        <p:nvPicPr>
          <p:cNvPr id="4" name="Рисунок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380" y="71440"/>
            <a:ext cx="837781" cy="837781"/>
          </a:xfrm>
          <a:prstGeom prst="rect">
            <a:avLst/>
          </a:prstGeom>
        </p:spPr>
      </p:pic>
      <p:sp>
        <p:nvSpPr>
          <p:cNvPr id="2" name="Title 1"/>
          <p:cNvSpPr>
            <a:spLocks noGrp="1"/>
          </p:cNvSpPr>
          <p:nvPr>
            <p:ph type="ctrTitle" hasCustomPrompt="1"/>
          </p:nvPr>
        </p:nvSpPr>
        <p:spPr>
          <a:xfrm>
            <a:off x="107380" y="1070794"/>
            <a:ext cx="8929240" cy="3150150"/>
          </a:xfrm>
          <a:ln>
            <a:noFill/>
          </a:ln>
          <a:effectLst/>
        </p:spPr>
        <p:txBody>
          <a:bodyPr anchor="t">
            <a:noAutofit/>
          </a:bodyPr>
          <a:lstStyle>
            <a:lvl1pPr algn="ctr">
              <a:defRPr sz="4400">
                <a:ln>
                  <a:noFill/>
                </a:ln>
                <a:solidFill>
                  <a:srgbClr val="FA6500"/>
                </a:solidFill>
                <a:effectLst/>
              </a:defRPr>
            </a:lvl1pPr>
          </a:lstStyle>
          <a:p>
            <a:r>
              <a:rPr lang="ru-RU" dirty="0"/>
              <a:t>Название презентации</a:t>
            </a:r>
            <a:endParaRPr lang="en-US" dirty="0"/>
          </a:p>
        </p:txBody>
      </p:sp>
    </p:spTree>
    <p:extLst>
      <p:ext uri="{BB962C8B-B14F-4D97-AF65-F5344CB8AC3E}">
        <p14:creationId xmlns:p14="http://schemas.microsoft.com/office/powerpoint/2010/main" val="17382630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Основной слайд2">
    <p:spTree>
      <p:nvGrpSpPr>
        <p:cNvPr id="1" name=""/>
        <p:cNvGrpSpPr/>
        <p:nvPr/>
      </p:nvGrpSpPr>
      <p:grpSpPr>
        <a:xfrm>
          <a:off x="0" y="0"/>
          <a:ext cx="0" cy="0"/>
          <a:chOff x="0" y="0"/>
          <a:chExt cx="0" cy="0"/>
        </a:xfrm>
      </p:grpSpPr>
      <p:sp>
        <p:nvSpPr>
          <p:cNvPr id="2"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3"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11" name="Rectangle 7"/>
          <p:cNvSpPr/>
          <p:nvPr userDrawn="1"/>
        </p:nvSpPr>
        <p:spPr>
          <a:xfrm>
            <a:off x="0" y="0"/>
            <a:ext cx="9144000" cy="332570"/>
          </a:xfrm>
          <a:prstGeom prst="rect">
            <a:avLst/>
          </a:prstGeom>
          <a:solidFill>
            <a:srgbClr val="0066B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12" name="TextBox 11"/>
          <p:cNvSpPr txBox="1"/>
          <p:nvPr userDrawn="1"/>
        </p:nvSpPr>
        <p:spPr>
          <a:xfrm>
            <a:off x="323413" y="27786"/>
            <a:ext cx="8353157" cy="276999"/>
          </a:xfrm>
          <a:prstGeom prst="rect">
            <a:avLst/>
          </a:prstGeom>
          <a:noFill/>
        </p:spPr>
        <p:txBody>
          <a:bodyPr wrap="square" rtlCol="0">
            <a:spAutoFit/>
          </a:bodyPr>
          <a:lstStyle/>
          <a:p>
            <a:pPr algn="l"/>
            <a:r>
              <a:rPr lang="ru-RU" sz="1200" b="0" dirty="0">
                <a:solidFill>
                  <a:schemeClr val="bg1"/>
                </a:solidFill>
                <a:effectLst/>
                <a:latin typeface="Arial Narrow" pitchFamily="34" charset="0"/>
              </a:rPr>
              <a:t>Приволжский Институт повышения квалификации ФНС России</a:t>
            </a:r>
          </a:p>
        </p:txBody>
      </p:sp>
      <p:sp>
        <p:nvSpPr>
          <p:cNvPr id="16" name="TextBox 15"/>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pic>
        <p:nvPicPr>
          <p:cNvPr id="17" name="Рисунок 1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2002" y="12397"/>
            <a:ext cx="251408" cy="307777"/>
          </a:xfrm>
          <a:prstGeom prst="rect">
            <a:avLst/>
          </a:prstGeom>
        </p:spPr>
      </p:pic>
    </p:spTree>
    <p:extLst>
      <p:ext uri="{BB962C8B-B14F-4D97-AF65-F5344CB8AC3E}">
        <p14:creationId xmlns:p14="http://schemas.microsoft.com/office/powerpoint/2010/main" val="2165362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Основной слайд1">
    <p:spTree>
      <p:nvGrpSpPr>
        <p:cNvPr id="1" name=""/>
        <p:cNvGrpSpPr/>
        <p:nvPr/>
      </p:nvGrpSpPr>
      <p:grpSpPr>
        <a:xfrm>
          <a:off x="0" y="0"/>
          <a:ext cx="0" cy="0"/>
          <a:chOff x="0" y="0"/>
          <a:chExt cx="0" cy="0"/>
        </a:xfrm>
      </p:grpSpPr>
      <p:pic>
        <p:nvPicPr>
          <p:cNvPr id="29" name="Рисунок 28"/>
          <p:cNvPicPr>
            <a:picLocks noChangeAspect="1"/>
          </p:cNvPicPr>
          <p:nvPr userDrawn="1"/>
        </p:nvPicPr>
        <p:blipFill rotWithShape="1">
          <a:blip r:embed="rId2" cstate="print">
            <a:extLst>
              <a:ext uri="{28A0092B-C50C-407E-A947-70E740481C1C}">
                <a14:useLocalDpi xmlns:a14="http://schemas.microsoft.com/office/drawing/2010/main" val="0"/>
              </a:ext>
            </a:extLst>
          </a:blip>
          <a:srcRect t="81479" b="3376"/>
          <a:stretch/>
        </p:blipFill>
        <p:spPr>
          <a:xfrm>
            <a:off x="0" y="5916109"/>
            <a:ext cx="9144000" cy="969371"/>
          </a:xfrm>
          <a:prstGeom prst="rect">
            <a:avLst/>
          </a:prstGeom>
          <a:effectLst/>
        </p:spPr>
      </p:pic>
      <p:sp>
        <p:nvSpPr>
          <p:cNvPr id="12"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16"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22" name="TextBox 21"/>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sp>
        <p:nvSpPr>
          <p:cNvPr id="26" name="Rectangle 7"/>
          <p:cNvSpPr/>
          <p:nvPr userDrawn="1"/>
        </p:nvSpPr>
        <p:spPr>
          <a:xfrm>
            <a:off x="0" y="0"/>
            <a:ext cx="9144000" cy="332570"/>
          </a:xfrm>
          <a:prstGeom prst="rect">
            <a:avLst/>
          </a:prstGeom>
          <a:solidFill>
            <a:srgbClr val="0066BC"/>
          </a:solidFill>
          <a:ln>
            <a:noFill/>
          </a:ln>
          <a:effectLst>
            <a:outerShdw blurRad="254000" dist="38100" dir="2700000" sx="99000" sy="99000" algn="tl" rotWithShape="0">
              <a:schemeClr val="tx1">
                <a:lumMod val="50000"/>
                <a:lumOff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a:latin typeface="Franklin Gothic Medium Cond" pitchFamily="34" charset="0"/>
            </a:endParaRPr>
          </a:p>
        </p:txBody>
      </p:sp>
      <p:sp>
        <p:nvSpPr>
          <p:cNvPr id="27" name="TextBox 26"/>
          <p:cNvSpPr txBox="1"/>
          <p:nvPr userDrawn="1"/>
        </p:nvSpPr>
        <p:spPr>
          <a:xfrm>
            <a:off x="323413" y="27786"/>
            <a:ext cx="8353157" cy="276999"/>
          </a:xfrm>
          <a:prstGeom prst="rect">
            <a:avLst/>
          </a:prstGeom>
          <a:noFill/>
        </p:spPr>
        <p:txBody>
          <a:bodyPr wrap="square" rtlCol="0">
            <a:spAutoFit/>
          </a:bodyPr>
          <a:lstStyle/>
          <a:p>
            <a:pPr algn="l"/>
            <a:r>
              <a:rPr lang="ru-RU" sz="1200" b="0" dirty="0">
                <a:solidFill>
                  <a:schemeClr val="bg1"/>
                </a:solidFill>
                <a:effectLst/>
                <a:latin typeface="Arial Narrow" pitchFamily="34" charset="0"/>
              </a:rPr>
              <a:t>Приволжский Институт повышения квалификации ФНС России</a:t>
            </a:r>
          </a:p>
        </p:txBody>
      </p:sp>
      <p:pic>
        <p:nvPicPr>
          <p:cNvPr id="28" name="Рисунок 2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2002" y="12397"/>
            <a:ext cx="251408" cy="307777"/>
          </a:xfrm>
          <a:prstGeom prst="rect">
            <a:avLst/>
          </a:prstGeom>
        </p:spPr>
      </p:pic>
      <p:sp>
        <p:nvSpPr>
          <p:cNvPr id="30" name="TextBox 29"/>
          <p:cNvSpPr txBox="1"/>
          <p:nvPr userDrawn="1"/>
        </p:nvSpPr>
        <p:spPr>
          <a:xfrm>
            <a:off x="3999568" y="6608481"/>
            <a:ext cx="1762021" cy="276999"/>
          </a:xfrm>
          <a:prstGeom prst="rect">
            <a:avLst/>
          </a:prstGeom>
          <a:noFill/>
        </p:spPr>
        <p:txBody>
          <a:bodyPr wrap="square" rtlCol="0">
            <a:spAutoFit/>
          </a:bodyPr>
          <a:lstStyle>
            <a:defPPr>
              <a:defRPr lang="ru-RU"/>
            </a:defPPr>
            <a:lvl1pPr algn="ctr">
              <a:defRPr b="0">
                <a:solidFill>
                  <a:schemeClr val="bg1"/>
                </a:solidFill>
                <a:effectLst>
                  <a:outerShdw blurRad="38100" dist="38100" dir="2700000" algn="tl">
                    <a:srgbClr val="000000">
                      <a:alpha val="43137"/>
                    </a:srgbClr>
                  </a:outerShdw>
                </a:effectLst>
                <a:latin typeface="Arial Narrow" pitchFamily="34" charset="0"/>
              </a:defRPr>
            </a:lvl1pPr>
          </a:lstStyle>
          <a:p>
            <a:pPr lvl="0"/>
            <a:r>
              <a:rPr lang="ru-RU" sz="1200" dirty="0">
                <a:effectLst/>
              </a:rPr>
              <a:t>Нижний Новгород</a:t>
            </a:r>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Рисунок на  весь экран">
    <p:spTree>
      <p:nvGrpSpPr>
        <p:cNvPr id="1" name=""/>
        <p:cNvGrpSpPr/>
        <p:nvPr/>
      </p:nvGrpSpPr>
      <p:grpSpPr>
        <a:xfrm>
          <a:off x="0" y="0"/>
          <a:ext cx="0" cy="0"/>
          <a:chOff x="0" y="0"/>
          <a:chExt cx="0" cy="0"/>
        </a:xfrm>
      </p:grpSpPr>
      <p:sp>
        <p:nvSpPr>
          <p:cNvPr id="4" name="TextBox 3"/>
          <p:cNvSpPr txBox="1"/>
          <p:nvPr userDrawn="1"/>
        </p:nvSpPr>
        <p:spPr>
          <a:xfrm>
            <a:off x="8460540" y="6156098"/>
            <a:ext cx="611449" cy="369332"/>
          </a:xfrm>
          <a:prstGeom prst="rect">
            <a:avLst/>
          </a:prstGeom>
          <a:noFill/>
        </p:spPr>
        <p:txBody>
          <a:bodyPr wrap="square" rtlCol="0">
            <a:spAutoFit/>
          </a:bodyPr>
          <a:lstStyle/>
          <a:p>
            <a:pPr algn="r"/>
            <a:fld id="{550FB50B-C426-4715-BEE4-021F2EA88C50}" type="slidenum">
              <a:rPr lang="ru-RU" smtClean="0">
                <a:solidFill>
                  <a:srgbClr val="004E88"/>
                </a:solidFill>
                <a:latin typeface="Microsoft Sans Serif" panose="020B0604020202020204" pitchFamily="34" charset="0"/>
                <a:cs typeface="Microsoft Sans Serif" panose="020B0604020202020204" pitchFamily="34" charset="0"/>
              </a:rPr>
              <a:pPr algn="r"/>
              <a:t>‹#›</a:t>
            </a:fld>
            <a:endParaRPr lang="ru-RU" dirty="0">
              <a:solidFill>
                <a:srgbClr val="004E88"/>
              </a:solidFill>
              <a:latin typeface="Microsoft Sans Serif" panose="020B0604020202020204" pitchFamily="34" charset="0"/>
              <a:cs typeface="Microsoft Sans Serif" panose="020B0604020202020204" pitchFamily="34" charset="0"/>
            </a:endParaRPr>
          </a:p>
        </p:txBody>
      </p:sp>
      <p:sp>
        <p:nvSpPr>
          <p:cNvPr id="3" name="Title 1"/>
          <p:cNvSpPr>
            <a:spLocks noGrp="1"/>
          </p:cNvSpPr>
          <p:nvPr>
            <p:ph type="title"/>
          </p:nvPr>
        </p:nvSpPr>
        <p:spPr>
          <a:xfrm>
            <a:off x="182388" y="692620"/>
            <a:ext cx="8784000" cy="792110"/>
          </a:xfrm>
        </p:spPr>
        <p:txBody>
          <a:bodyPr>
            <a:normAutofit/>
          </a:bodyPr>
          <a:lstStyle>
            <a:lvl1pPr algn="ctr">
              <a:defRPr sz="3600" b="0">
                <a:solidFill>
                  <a:srgbClr val="004E88"/>
                </a:solidFill>
              </a:defRPr>
            </a:lvl1pPr>
          </a:lstStyle>
          <a:p>
            <a:r>
              <a:rPr lang="ru-RU" dirty="0"/>
              <a:t>Образец заголовка</a:t>
            </a:r>
            <a:endParaRPr lang="en-US" dirty="0"/>
          </a:p>
        </p:txBody>
      </p:sp>
      <p:sp>
        <p:nvSpPr>
          <p:cNvPr id="5" name="Content Placeholder 2"/>
          <p:cNvSpPr>
            <a:spLocks noGrp="1"/>
          </p:cNvSpPr>
          <p:nvPr>
            <p:ph idx="1"/>
          </p:nvPr>
        </p:nvSpPr>
        <p:spPr>
          <a:xfrm>
            <a:off x="182388" y="1628750"/>
            <a:ext cx="8784000" cy="3888540"/>
          </a:xfrm>
        </p:spPr>
        <p:txBody>
          <a:bodyPr anchor="t">
            <a:noAutofit/>
          </a:bodyPr>
          <a:lstStyle>
            <a:lvl1pPr>
              <a:buClr>
                <a:srgbClr val="FA6500"/>
              </a:buClr>
              <a:defRPr sz="2800">
                <a:solidFill>
                  <a:srgbClr val="004E88"/>
                </a:solidFill>
              </a:defRPr>
            </a:lvl1pPr>
            <a:lvl2pPr>
              <a:buClr>
                <a:srgbClr val="FA6500"/>
              </a:buClr>
              <a:defRPr sz="2400">
                <a:solidFill>
                  <a:srgbClr val="004E88"/>
                </a:solidFill>
              </a:defRPr>
            </a:lvl2pPr>
            <a:lvl3pPr>
              <a:buClr>
                <a:srgbClr val="FA6500"/>
              </a:buClr>
              <a:defRPr sz="2400">
                <a:solidFill>
                  <a:srgbClr val="004E88"/>
                </a:solidFill>
              </a:defRPr>
            </a:lvl3pPr>
            <a:lvl4pPr>
              <a:buClr>
                <a:srgbClr val="FA6500"/>
              </a:buClr>
              <a:defRPr sz="2000">
                <a:solidFill>
                  <a:srgbClr val="004E88"/>
                </a:solidFill>
              </a:defRPr>
            </a:lvl4pPr>
            <a:lvl5pPr>
              <a:buClr>
                <a:srgbClr val="FA6500"/>
              </a:buClr>
              <a:defRPr sz="2000">
                <a:solidFill>
                  <a:srgbClr val="004E88"/>
                </a:solidFill>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80000" y="908650"/>
            <a:ext cx="8784000" cy="1368190"/>
          </a:xfrm>
          <a:prstGeom prst="rect">
            <a:avLst/>
          </a:prstGeom>
        </p:spPr>
        <p:txBody>
          <a:bodyPr vert="horz" lIns="91440" tIns="45720" rIns="91440" bIns="45720" rtlCol="0" anchor="ctr" anchorCtr="0">
            <a:normAutofit/>
          </a:bodyPr>
          <a:lstStyle/>
          <a:p>
            <a:r>
              <a:rPr lang="ru-RU" dirty="0"/>
              <a:t>Образец заголовка</a:t>
            </a:r>
            <a:endParaRPr lang="en-US" dirty="0"/>
          </a:p>
        </p:txBody>
      </p:sp>
      <p:sp>
        <p:nvSpPr>
          <p:cNvPr id="3" name="Text Placeholder 2"/>
          <p:cNvSpPr>
            <a:spLocks noGrp="1"/>
          </p:cNvSpPr>
          <p:nvPr>
            <p:ph type="body" idx="1"/>
          </p:nvPr>
        </p:nvSpPr>
        <p:spPr>
          <a:xfrm>
            <a:off x="180000" y="2276840"/>
            <a:ext cx="8784000" cy="2952410"/>
          </a:xfrm>
          <a:prstGeom prst="rect">
            <a:avLst/>
          </a:prstGeom>
        </p:spPr>
        <p:txBody>
          <a:bodyPr vert="horz" lIns="91440" tIns="45720" rIns="91440" bIns="45720" rtlCol="0" anchor="t" anchorCtr="0">
            <a:noAutofit/>
          </a:body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endParaRPr lang="en-US" dirty="0"/>
          </a:p>
        </p:txBody>
      </p:sp>
      <p:sp>
        <p:nvSpPr>
          <p:cNvPr id="4" name="Date Placeholder 3"/>
          <p:cNvSpPr>
            <a:spLocks noGrp="1"/>
          </p:cNvSpPr>
          <p:nvPr>
            <p:ph type="dt" sz="half" idx="2"/>
          </p:nvPr>
        </p:nvSpPr>
        <p:spPr>
          <a:xfrm>
            <a:off x="6248400" y="6208776"/>
            <a:ext cx="2133600" cy="365125"/>
          </a:xfrm>
          <a:prstGeom prst="rect">
            <a:avLst/>
          </a:prstGeom>
        </p:spPr>
        <p:txBody>
          <a:bodyPr vert="horz" lIns="91440" tIns="45720" rIns="91440" bIns="45720" rtlCol="0" anchor="ctr"/>
          <a:lstStyle>
            <a:lvl1pPr algn="r">
              <a:defRPr sz="1200" b="1">
                <a:solidFill>
                  <a:schemeClr val="tx2">
                    <a:lumMod val="90000"/>
                    <a:lumOff val="10000"/>
                  </a:schemeClr>
                </a:solidFill>
                <a:latin typeface="+mn-lt"/>
              </a:defRPr>
            </a:lvl1pPr>
          </a:lstStyle>
          <a:p>
            <a:endParaRPr lang="ru-RU"/>
          </a:p>
        </p:txBody>
      </p:sp>
      <p:sp>
        <p:nvSpPr>
          <p:cNvPr id="5" name="Footer Placeholder 4"/>
          <p:cNvSpPr>
            <a:spLocks noGrp="1"/>
          </p:cNvSpPr>
          <p:nvPr>
            <p:ph type="ftr" sz="quarter" idx="3"/>
          </p:nvPr>
        </p:nvSpPr>
        <p:spPr>
          <a:xfrm>
            <a:off x="761999" y="6208776"/>
            <a:ext cx="4873869" cy="365125"/>
          </a:xfrm>
          <a:prstGeom prst="rect">
            <a:avLst/>
          </a:prstGeom>
        </p:spPr>
        <p:txBody>
          <a:bodyPr vert="horz" lIns="91440" tIns="45720" rIns="91440" bIns="45720" rtlCol="0" anchor="ctr"/>
          <a:lstStyle>
            <a:lvl1pPr algn="l">
              <a:defRPr sz="1200" b="1">
                <a:solidFill>
                  <a:schemeClr val="tx2">
                    <a:lumMod val="90000"/>
                    <a:lumOff val="10000"/>
                  </a:schemeClr>
                </a:solidFill>
              </a:defRPr>
            </a:lvl1pPr>
          </a:lstStyle>
          <a:p>
            <a:endParaRPr lang="ru-RU" dirty="0"/>
          </a:p>
        </p:txBody>
      </p:sp>
      <p:sp>
        <p:nvSpPr>
          <p:cNvPr id="6" name="Slide Number Placeholder 5"/>
          <p:cNvSpPr>
            <a:spLocks noGrp="1"/>
          </p:cNvSpPr>
          <p:nvPr>
            <p:ph type="sldNum" sz="quarter" idx="4"/>
          </p:nvPr>
        </p:nvSpPr>
        <p:spPr>
          <a:xfrm>
            <a:off x="7620000" y="5687568"/>
            <a:ext cx="762000" cy="365125"/>
          </a:xfrm>
          <a:prstGeom prst="rect">
            <a:avLst/>
          </a:prstGeom>
        </p:spPr>
        <p:txBody>
          <a:bodyPr vert="horz" lIns="91440" tIns="45720" rIns="91440" bIns="45720" rtlCol="0" anchor="ctr"/>
          <a:lstStyle>
            <a:lvl1pPr algn="r">
              <a:defRPr sz="2400">
                <a:solidFill>
                  <a:schemeClr val="tx1">
                    <a:lumMod val="85000"/>
                    <a:lumOff val="15000"/>
                  </a:schemeClr>
                </a:solidFill>
                <a:latin typeface="+mj-lt"/>
              </a:defRPr>
            </a:lvl1pPr>
          </a:lstStyle>
          <a:p>
            <a:fld id="{D40C6FC4-01C5-40DD-998A-0355B604F120}"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71" r:id="rId2"/>
    <p:sldLayoutId id="2147483670" r:id="rId3"/>
    <p:sldLayoutId id="2147483662" r:id="rId4"/>
    <p:sldLayoutId id="2147483669" r:id="rId5"/>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ctr" defTabSz="914400" rtl="0" eaLnBrk="1" latinLnBrk="0" hangingPunct="1">
        <a:spcBef>
          <a:spcPct val="0"/>
        </a:spcBef>
        <a:buNone/>
        <a:defRPr sz="5400" kern="1200">
          <a:solidFill>
            <a:srgbClr val="004E88"/>
          </a:solidFill>
          <a:latin typeface="Microsoft Sans Serif" panose="020B0604020202020204" pitchFamily="34" charset="0"/>
          <a:ea typeface="+mj-ea"/>
          <a:cs typeface="Microsoft Sans Serif" panose="020B0604020202020204" pitchFamily="34" charset="0"/>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Font typeface="Arial" pitchFamily="34" charset="0"/>
        <a:buChar char="•"/>
        <a:defRPr sz="2800" kern="1200">
          <a:solidFill>
            <a:srgbClr val="002948"/>
          </a:solidFill>
          <a:latin typeface="Corbel" pitchFamily="34" charset="0"/>
          <a:ea typeface="+mn-ea"/>
          <a:cs typeface="+mn-cs"/>
        </a:defRPr>
      </a:lvl1pPr>
      <a:lvl2pPr marL="594360" indent="-274320" algn="l" defTabSz="914400" rtl="0" eaLnBrk="1" latinLnBrk="0" hangingPunct="1">
        <a:spcBef>
          <a:spcPct val="20000"/>
        </a:spcBef>
        <a:buClr>
          <a:schemeClr val="accent1"/>
        </a:buClr>
        <a:buFont typeface="Arial" pitchFamily="34" charset="0"/>
        <a:buChar char="•"/>
        <a:defRPr sz="2400" kern="1200">
          <a:solidFill>
            <a:srgbClr val="002948"/>
          </a:solidFill>
          <a:latin typeface="Corbel" pitchFamily="34" charset="0"/>
          <a:ea typeface="+mn-ea"/>
          <a:cs typeface="+mn-cs"/>
        </a:defRPr>
      </a:lvl2pPr>
      <a:lvl3pPr marL="868680" indent="-228600" algn="l" defTabSz="914400" rtl="0" eaLnBrk="1" latinLnBrk="0" hangingPunct="1">
        <a:spcBef>
          <a:spcPct val="20000"/>
        </a:spcBef>
        <a:buClr>
          <a:schemeClr val="accent1"/>
        </a:buClr>
        <a:buFont typeface="Arial" pitchFamily="34" charset="0"/>
        <a:buChar char="•"/>
        <a:defRPr sz="2400" kern="1200">
          <a:solidFill>
            <a:srgbClr val="002948"/>
          </a:solidFill>
          <a:latin typeface="Corbel" pitchFamily="34" charset="0"/>
          <a:ea typeface="+mn-ea"/>
          <a:cs typeface="+mn-cs"/>
        </a:defRPr>
      </a:lvl3pPr>
      <a:lvl4pPr marL="1143000" indent="-228600" algn="l" defTabSz="914400" rtl="0" eaLnBrk="1" latinLnBrk="0" hangingPunct="1">
        <a:spcBef>
          <a:spcPct val="20000"/>
        </a:spcBef>
        <a:buClr>
          <a:schemeClr val="accent1"/>
        </a:buClr>
        <a:buFont typeface="Arial" pitchFamily="34" charset="0"/>
        <a:buChar char="•"/>
        <a:defRPr sz="2000" kern="1200">
          <a:solidFill>
            <a:srgbClr val="002948"/>
          </a:solidFill>
          <a:latin typeface="Corbel" pitchFamily="34" charset="0"/>
          <a:ea typeface="+mn-ea"/>
          <a:cs typeface="+mn-cs"/>
        </a:defRPr>
      </a:lvl4pPr>
      <a:lvl5pPr marL="1371600" indent="-228600" algn="l" defTabSz="914400" rtl="0" eaLnBrk="1" latinLnBrk="0" hangingPunct="1">
        <a:spcBef>
          <a:spcPct val="20000"/>
        </a:spcBef>
        <a:buClr>
          <a:schemeClr val="accent1"/>
        </a:buClr>
        <a:buFont typeface="Arial" pitchFamily="34" charset="0"/>
        <a:buChar char="•"/>
        <a:defRPr sz="2000" kern="1200" baseline="0">
          <a:solidFill>
            <a:srgbClr val="002948"/>
          </a:solidFill>
          <a:latin typeface="Corbel" pitchFamily="34" charset="0"/>
          <a:ea typeface="+mn-ea"/>
          <a:cs typeface="+mn-cs"/>
        </a:defRPr>
      </a:lvl5pPr>
      <a:lvl6pPr marL="164592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6pPr>
      <a:lvl7pPr marL="1901952"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7pPr>
      <a:lvl8pPr marL="219456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8pPr>
      <a:lvl9pPr marL="2468880" indent="-228600" algn="l" defTabSz="914400" rtl="0" eaLnBrk="1" latinLnBrk="0" hangingPunct="1">
        <a:spcBef>
          <a:spcPct val="20000"/>
        </a:spcBef>
        <a:buClr>
          <a:schemeClr val="accent1"/>
        </a:buClr>
        <a:buFont typeface="Arial" pitchFamily="34" charset="0"/>
        <a:buChar char="•"/>
        <a:defRPr sz="16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6.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title"/>
          </p:nvPr>
        </p:nvSpPr>
        <p:spPr>
          <a:xfrm>
            <a:off x="182388" y="260560"/>
            <a:ext cx="8784000" cy="792110"/>
          </a:xfrm>
        </p:spPr>
        <p:txBody>
          <a:bodyPr>
            <a:normAutofit/>
          </a:bodyPr>
          <a:lstStyle/>
          <a:p>
            <a:r>
              <a:rPr lang="ru-RU" sz="2000" b="1" i="1" dirty="0">
                <a:solidFill>
                  <a:srgbClr val="FF0000"/>
                </a:solidFill>
              </a:rPr>
              <a:t>10.07.2026</a:t>
            </a:r>
          </a:p>
        </p:txBody>
      </p:sp>
      <p:sp>
        <p:nvSpPr>
          <p:cNvPr id="7" name="Текст 6"/>
          <p:cNvSpPr>
            <a:spLocks noGrp="1"/>
          </p:cNvSpPr>
          <p:nvPr>
            <p:ph idx="1"/>
          </p:nvPr>
        </p:nvSpPr>
        <p:spPr>
          <a:xfrm>
            <a:off x="182388" y="1052449"/>
            <a:ext cx="8784000" cy="3888540"/>
          </a:xfrm>
        </p:spPr>
        <p:txBody>
          <a:bodyPr/>
          <a:lstStyle/>
          <a:p>
            <a:pPr marL="0" indent="0">
              <a:buNone/>
            </a:pPr>
            <a:r>
              <a:rPr lang="ru-RU" b="1" i="1" dirty="0">
                <a:solidFill>
                  <a:srgbClr val="FF0000"/>
                </a:solidFill>
              </a:rPr>
              <a:t>ТЕМА</a:t>
            </a:r>
          </a:p>
          <a:p>
            <a:pPr marL="0" indent="0">
              <a:buNone/>
            </a:pPr>
            <a:r>
              <a:rPr lang="ru-RU" b="1" i="1" dirty="0">
                <a:solidFill>
                  <a:srgbClr val="FF0000"/>
                </a:solidFill>
              </a:rPr>
              <a:t>«Налоговый контроль. Опасные налоговые схемы»</a:t>
            </a:r>
            <a:endParaRPr lang="ru-RU" sz="2200" b="1" i="1" dirty="0">
              <a:solidFill>
                <a:srgbClr val="FF0000"/>
              </a:solidFill>
            </a:endParaRPr>
          </a:p>
          <a:p>
            <a:pPr marL="0" indent="0" algn="r">
              <a:buNone/>
            </a:pPr>
            <a:endParaRPr lang="ru-RU" sz="2000" dirty="0"/>
          </a:p>
        </p:txBody>
      </p:sp>
    </p:spTree>
    <p:extLst>
      <p:ext uri="{BB962C8B-B14F-4D97-AF65-F5344CB8AC3E}">
        <p14:creationId xmlns:p14="http://schemas.microsoft.com/office/powerpoint/2010/main" val="2948347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A9BC09-AB0E-6304-962D-2A2C11D1ECC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556F9C6-FEED-053B-2755-01921D51EBC9}"/>
              </a:ext>
            </a:extLst>
          </p:cNvPr>
          <p:cNvSpPr>
            <a:spLocks noGrp="1"/>
          </p:cNvSpPr>
          <p:nvPr>
            <p:ph type="title"/>
          </p:nvPr>
        </p:nvSpPr>
        <p:spPr>
          <a:xfrm>
            <a:off x="182388" y="260560"/>
            <a:ext cx="8784000" cy="504070"/>
          </a:xfrm>
        </p:spPr>
        <p:txBody>
          <a:bodyPr>
            <a:normAutofit fontScale="90000"/>
          </a:bodyPr>
          <a:lstStyle/>
          <a:p>
            <a:r>
              <a:rPr lang="ru-RU" sz="2000" b="1" i="1" dirty="0">
                <a:solidFill>
                  <a:srgbClr val="FF0000"/>
                </a:solidFill>
              </a:rPr>
              <a:t>С 2024 года анализируют </a:t>
            </a:r>
            <a:r>
              <a:rPr lang="ru-RU" sz="2000" b="1" i="1" dirty="0" err="1">
                <a:solidFill>
                  <a:srgbClr val="FF0000"/>
                </a:solidFill>
              </a:rPr>
              <a:t>Бух.баланс</a:t>
            </a:r>
            <a:r>
              <a:rPr lang="ru-RU" sz="2000" b="1" i="1" dirty="0">
                <a:solidFill>
                  <a:srgbClr val="FF0000"/>
                </a:solidFill>
              </a:rPr>
              <a:t>: </a:t>
            </a:r>
            <a:r>
              <a:rPr lang="ru-RU" sz="2000" dirty="0"/>
              <a:t>расчеты с подотчетными лицами, с персоналом по оплате труда и самозанятые.</a:t>
            </a:r>
            <a:endParaRPr lang="ru-RU" sz="2000" b="1" i="1" dirty="0">
              <a:solidFill>
                <a:srgbClr val="FF0000"/>
              </a:solidFill>
            </a:endParaRPr>
          </a:p>
        </p:txBody>
      </p:sp>
      <p:sp>
        <p:nvSpPr>
          <p:cNvPr id="8" name="Текст 1">
            <a:extLst>
              <a:ext uri="{FF2B5EF4-FFF2-40B4-BE49-F238E27FC236}">
                <a16:creationId xmlns:a16="http://schemas.microsoft.com/office/drawing/2014/main" id="{63A3F465-CD4A-523A-8D18-42228CFE3447}"/>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R="0" lvl="0" algn="just" defTabSz="914400" rtl="0" eaLnBrk="1" fontAlgn="auto" latinLnBrk="0" hangingPunct="1">
              <a:lnSpc>
                <a:spcPct val="150000"/>
              </a:lnSpc>
              <a:spcBef>
                <a:spcPts val="0"/>
              </a:spcBef>
              <a:spcAft>
                <a:spcPts val="0"/>
              </a:spcAft>
              <a:buClrTx/>
              <a:buSzTx/>
              <a:tabLst/>
              <a:defRPr/>
            </a:pPr>
            <a:r>
              <a:rPr lang="ru-RU" sz="1800" b="1" dirty="0"/>
              <a:t>2. Расчеты с персоналом по оплате труда (счет 70) </a:t>
            </a:r>
          </a:p>
          <a:p>
            <a:pPr marR="0" lvl="0" algn="just" defTabSz="914400" rtl="0" eaLnBrk="1" fontAlgn="auto" latinLnBrk="0" hangingPunct="1">
              <a:lnSpc>
                <a:spcPct val="100000"/>
              </a:lnSpc>
              <a:spcBef>
                <a:spcPts val="0"/>
              </a:spcBef>
              <a:spcAft>
                <a:spcPts val="0"/>
              </a:spcAft>
              <a:buClrTx/>
              <a:buSzTx/>
              <a:tabLst/>
              <a:defRPr/>
            </a:pPr>
            <a:r>
              <a:rPr lang="ru-RU" sz="1800" b="1" dirty="0"/>
              <a:t>Раздел Зарплата и кадры</a:t>
            </a:r>
            <a:r>
              <a:rPr lang="ru-RU" sz="1800" dirty="0"/>
              <a:t>: кадровые документы (прием, увольнение, переводы), договоры ГПХ, документы начисления зарплаты, отчеты (расчетные листки, ведомости, выплата, свод начисленной зарплаты). </a:t>
            </a:r>
          </a:p>
          <a:p>
            <a:pPr marR="0" lvl="0" algn="just" defTabSz="914400" rtl="0" eaLnBrk="1" fontAlgn="auto" latinLnBrk="0" hangingPunct="1">
              <a:lnSpc>
                <a:spcPct val="100000"/>
              </a:lnSpc>
              <a:spcBef>
                <a:spcPts val="0"/>
              </a:spcBef>
              <a:spcAft>
                <a:spcPts val="0"/>
              </a:spcAft>
              <a:buClrTx/>
              <a:buSzTx/>
              <a:tabLst/>
              <a:defRPr/>
            </a:pPr>
            <a:r>
              <a:rPr lang="ru-RU" sz="1800" dirty="0"/>
              <a:t>ОСВ по счету 70 (трудовые договоры), 60 и 76 (ГПХ и самозанятые), 68 и 69 (налоги и взносы). </a:t>
            </a:r>
          </a:p>
          <a:p>
            <a:pPr marR="0" lvl="0" algn="just" defTabSz="914400" rtl="0" eaLnBrk="1" fontAlgn="auto" latinLnBrk="0" hangingPunct="1">
              <a:lnSpc>
                <a:spcPct val="100000"/>
              </a:lnSpc>
              <a:spcBef>
                <a:spcPts val="0"/>
              </a:spcBef>
              <a:spcAft>
                <a:spcPts val="0"/>
              </a:spcAft>
              <a:buClrTx/>
              <a:buSzTx/>
              <a:tabLst/>
              <a:defRPr/>
            </a:pPr>
            <a:endParaRPr lang="ru-RU" sz="1800" b="1" dirty="0">
              <a:solidFill>
                <a:srgbClr val="FF0000"/>
              </a:solidFill>
            </a:endParaRPr>
          </a:p>
          <a:p>
            <a:pPr marR="0" lvl="0" algn="just" defTabSz="914400" rtl="0" eaLnBrk="1" fontAlgn="auto" latinLnBrk="0" hangingPunct="1">
              <a:lnSpc>
                <a:spcPct val="100000"/>
              </a:lnSpc>
              <a:spcBef>
                <a:spcPts val="0"/>
              </a:spcBef>
              <a:spcAft>
                <a:spcPts val="0"/>
              </a:spcAft>
              <a:buClrTx/>
              <a:buSzTx/>
              <a:tabLst/>
              <a:defRPr/>
            </a:pPr>
            <a:r>
              <a:rPr lang="ru-RU" sz="1800" b="1" dirty="0">
                <a:solidFill>
                  <a:srgbClr val="FF0000"/>
                </a:solidFill>
              </a:rPr>
              <a:t>Самозанятые и ГПХ не должны быть проведены через счет учета зарплаты 70! </a:t>
            </a:r>
          </a:p>
          <a:p>
            <a:pPr marR="0" lvl="0" algn="just" defTabSz="914400" rtl="0" eaLnBrk="1" fontAlgn="auto" latinLnBrk="0" hangingPunct="1">
              <a:lnSpc>
                <a:spcPct val="100000"/>
              </a:lnSpc>
              <a:spcBef>
                <a:spcPts val="0"/>
              </a:spcBef>
              <a:spcAft>
                <a:spcPts val="0"/>
              </a:spcAft>
              <a:buClrTx/>
              <a:buSzTx/>
              <a:tabLst/>
              <a:defRPr/>
            </a:pPr>
            <a:r>
              <a:rPr lang="ru-RU" sz="1800" dirty="0"/>
              <a:t>На что обращают внимание: </a:t>
            </a:r>
          </a:p>
          <a:p>
            <a:pPr marL="342900" marR="0" lvl="0" indent="-342900" algn="just" defTabSz="914400" rtl="0" eaLnBrk="1" fontAlgn="auto" latinLnBrk="0" hangingPunct="1">
              <a:lnSpc>
                <a:spcPct val="100000"/>
              </a:lnSpc>
              <a:spcBef>
                <a:spcPts val="0"/>
              </a:spcBef>
              <a:spcAft>
                <a:spcPts val="0"/>
              </a:spcAft>
              <a:buClrTx/>
              <a:buSzTx/>
              <a:buAutoNum type="arabicParenR"/>
              <a:tabLst/>
              <a:defRPr/>
            </a:pPr>
            <a:r>
              <a:rPr lang="ru-RU" sz="1800" dirty="0"/>
              <a:t> различные компенсации: процентов по ипотеке, за санаторно-курортное лечение, ДМС, питания, за использование личного транспорта и проезда, при дистанционной работе. </a:t>
            </a:r>
          </a:p>
          <a:p>
            <a:pPr marL="342900" marR="0" lvl="0" indent="-342900" algn="just" defTabSz="914400" rtl="0" eaLnBrk="1" fontAlgn="auto" latinLnBrk="0" hangingPunct="1">
              <a:lnSpc>
                <a:spcPct val="100000"/>
              </a:lnSpc>
              <a:spcBef>
                <a:spcPts val="0"/>
              </a:spcBef>
              <a:spcAft>
                <a:spcPts val="0"/>
              </a:spcAft>
              <a:buClrTx/>
              <a:buSzTx/>
              <a:buAutoNum type="arabicParenR"/>
              <a:tabLst/>
              <a:defRPr/>
            </a:pPr>
            <a:r>
              <a:rPr lang="ru-RU" sz="1800" dirty="0"/>
              <a:t>материальная помощь, подарки, корпоративы для сотрудников </a:t>
            </a:r>
          </a:p>
          <a:p>
            <a:pPr marL="342900" marR="0" lvl="0" indent="-342900" algn="just" defTabSz="914400" rtl="0" eaLnBrk="1" fontAlgn="auto" latinLnBrk="0" hangingPunct="1">
              <a:lnSpc>
                <a:spcPct val="100000"/>
              </a:lnSpc>
              <a:spcBef>
                <a:spcPts val="0"/>
              </a:spcBef>
              <a:spcAft>
                <a:spcPts val="0"/>
              </a:spcAft>
              <a:buClrTx/>
              <a:buSzTx/>
              <a:buAutoNum type="arabicParenR"/>
              <a:tabLst/>
              <a:defRPr/>
            </a:pPr>
            <a:r>
              <a:rPr lang="ru-RU" sz="1800" dirty="0"/>
              <a:t>ученические договоры </a:t>
            </a:r>
          </a:p>
          <a:p>
            <a:pPr marL="342900" marR="0" lvl="0" indent="-342900" algn="just" defTabSz="914400" rtl="0" eaLnBrk="1" fontAlgn="auto" latinLnBrk="0" hangingPunct="1">
              <a:lnSpc>
                <a:spcPct val="100000"/>
              </a:lnSpc>
              <a:spcBef>
                <a:spcPts val="0"/>
              </a:spcBef>
              <a:spcAft>
                <a:spcPts val="0"/>
              </a:spcAft>
              <a:buClrTx/>
              <a:buSzTx/>
              <a:buAutoNum type="arabicParenR"/>
              <a:tabLst/>
              <a:defRPr/>
            </a:pPr>
            <a:r>
              <a:rPr lang="ru-RU" sz="1800" dirty="0"/>
              <a:t>премии </a:t>
            </a:r>
          </a:p>
          <a:p>
            <a:pPr marR="0" lvl="0" algn="just" defTabSz="914400" rtl="0" eaLnBrk="1" fontAlgn="auto" latinLnBrk="0" hangingPunct="1">
              <a:lnSpc>
                <a:spcPct val="100000"/>
              </a:lnSpc>
              <a:spcBef>
                <a:spcPts val="0"/>
              </a:spcBef>
              <a:spcAft>
                <a:spcPts val="0"/>
              </a:spcAft>
              <a:buClrTx/>
              <a:buSzTx/>
              <a:tabLst/>
              <a:defRPr/>
            </a:pPr>
            <a:endParaRPr lang="ru-RU" sz="1800" dirty="0"/>
          </a:p>
          <a:p>
            <a:pPr marR="0" lvl="0" algn="just" defTabSz="914400" rtl="0" eaLnBrk="1" fontAlgn="auto" latinLnBrk="0" hangingPunct="1">
              <a:lnSpc>
                <a:spcPct val="100000"/>
              </a:lnSpc>
              <a:spcBef>
                <a:spcPts val="0"/>
              </a:spcBef>
              <a:spcAft>
                <a:spcPts val="0"/>
              </a:spcAft>
              <a:buClrTx/>
              <a:buSzTx/>
              <a:tabLst/>
              <a:defRPr/>
            </a:pPr>
            <a:r>
              <a:rPr lang="ru-RU" sz="1800" b="1" dirty="0"/>
              <a:t>Что еще проверяют</a:t>
            </a:r>
            <a:r>
              <a:rPr lang="ru-RU" sz="1800" dirty="0"/>
              <a:t>: трудовые договоры, коллективный договор или Положение о премировании, приказы, служебные записки</a:t>
            </a:r>
            <a:endPar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88192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2443FE-35C7-6367-8218-58F82703771C}"/>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7BB3BCD-E5C4-AD20-5D4D-92201DB0FC1C}"/>
              </a:ext>
            </a:extLst>
          </p:cNvPr>
          <p:cNvSpPr>
            <a:spLocks noGrp="1"/>
          </p:cNvSpPr>
          <p:nvPr>
            <p:ph type="title"/>
          </p:nvPr>
        </p:nvSpPr>
        <p:spPr>
          <a:xfrm>
            <a:off x="182388" y="260560"/>
            <a:ext cx="8784000" cy="504070"/>
          </a:xfrm>
        </p:spPr>
        <p:txBody>
          <a:bodyPr>
            <a:normAutofit fontScale="90000"/>
          </a:bodyPr>
          <a:lstStyle/>
          <a:p>
            <a:r>
              <a:rPr lang="ru-RU" sz="2000" b="1" i="1" dirty="0">
                <a:solidFill>
                  <a:srgbClr val="FF0000"/>
                </a:solidFill>
              </a:rPr>
              <a:t>С 2024 года анализируют </a:t>
            </a:r>
            <a:r>
              <a:rPr lang="ru-RU" sz="2000" b="1" i="1" dirty="0" err="1">
                <a:solidFill>
                  <a:srgbClr val="FF0000"/>
                </a:solidFill>
              </a:rPr>
              <a:t>Бух.баланс</a:t>
            </a:r>
            <a:r>
              <a:rPr lang="ru-RU" sz="2000" b="1" i="1" dirty="0">
                <a:solidFill>
                  <a:srgbClr val="FF0000"/>
                </a:solidFill>
              </a:rPr>
              <a:t>: </a:t>
            </a:r>
            <a:r>
              <a:rPr lang="ru-RU" sz="2000" dirty="0"/>
              <a:t>расчеты с подотчетными лицами, с персоналом по оплате труда и самозанятые.</a:t>
            </a:r>
            <a:endParaRPr lang="ru-RU" sz="2000" b="1" i="1" dirty="0">
              <a:solidFill>
                <a:srgbClr val="FF0000"/>
              </a:solidFill>
            </a:endParaRPr>
          </a:p>
        </p:txBody>
      </p:sp>
      <p:sp>
        <p:nvSpPr>
          <p:cNvPr id="8" name="Текст 1">
            <a:extLst>
              <a:ext uri="{FF2B5EF4-FFF2-40B4-BE49-F238E27FC236}">
                <a16:creationId xmlns:a16="http://schemas.microsoft.com/office/drawing/2014/main" id="{01FBB997-306B-BAD5-A6F9-C75A7F457DAB}"/>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R="0" lvl="0" algn="just" defTabSz="914400" rtl="0" eaLnBrk="1" fontAlgn="auto" latinLnBrk="0" hangingPunct="1">
              <a:lnSpc>
                <a:spcPct val="150000"/>
              </a:lnSpc>
              <a:spcBef>
                <a:spcPts val="0"/>
              </a:spcBef>
              <a:spcAft>
                <a:spcPts val="0"/>
              </a:spcAft>
              <a:buClrTx/>
              <a:buSzTx/>
              <a:tabLst/>
              <a:defRPr/>
            </a:pPr>
            <a:r>
              <a:rPr lang="ru-RU" sz="1800" b="1" dirty="0"/>
              <a:t>3. Договоры ГПХ и самозанятые (СМЗ)</a:t>
            </a:r>
          </a:p>
          <a:p>
            <a:pPr marR="0" lvl="0" algn="just" defTabSz="914400" rtl="0" eaLnBrk="1" fontAlgn="auto" latinLnBrk="0" hangingPunct="1">
              <a:lnSpc>
                <a:spcPct val="100000"/>
              </a:lnSpc>
              <a:spcBef>
                <a:spcPts val="0"/>
              </a:spcBef>
              <a:spcAft>
                <a:spcPts val="0"/>
              </a:spcAft>
              <a:buClrTx/>
              <a:buSzTx/>
              <a:tabLst/>
              <a:defRPr/>
            </a:pPr>
            <a:endParaRPr lang="ru-RU" sz="1800" dirty="0"/>
          </a:p>
          <a:p>
            <a:pPr marR="0" lvl="0" algn="just" defTabSz="914400" rtl="0" eaLnBrk="1" fontAlgn="auto" latinLnBrk="0" hangingPunct="1">
              <a:lnSpc>
                <a:spcPct val="100000"/>
              </a:lnSpc>
              <a:spcBef>
                <a:spcPts val="0"/>
              </a:spcBef>
              <a:spcAft>
                <a:spcPts val="0"/>
              </a:spcAft>
              <a:buClrTx/>
              <a:buSzTx/>
              <a:tabLst/>
              <a:defRPr/>
            </a:pPr>
            <a:r>
              <a:rPr lang="ru-RU" sz="1800" dirty="0"/>
              <a:t>Деятельность работодателя, сотрудничающего с СМЗ, посчитают подозрительной, если:</a:t>
            </a:r>
          </a:p>
          <a:p>
            <a:pPr marR="0" lvl="0" algn="just" defTabSz="914400" rtl="0" eaLnBrk="1" fontAlgn="auto" latinLnBrk="0" hangingPunct="1">
              <a:lnSpc>
                <a:spcPct val="100000"/>
              </a:lnSpc>
              <a:spcBef>
                <a:spcPts val="0"/>
              </a:spcBef>
              <a:spcAft>
                <a:spcPts val="0"/>
              </a:spcAft>
              <a:buClrTx/>
              <a:buSzTx/>
              <a:tabLst/>
              <a:defRPr/>
            </a:pPr>
            <a:r>
              <a:rPr lang="ru-RU" sz="1800" dirty="0"/>
              <a:t>• за 12 месяцев организация или ИП заключали договоры на выполнение работ и оказание услуг более, чем с 10 СМЗ;</a:t>
            </a:r>
          </a:p>
          <a:p>
            <a:pPr marR="0" lvl="0" algn="just" defTabSz="914400" rtl="0" eaLnBrk="1" fontAlgn="auto" latinLnBrk="0" hangingPunct="1">
              <a:lnSpc>
                <a:spcPct val="100000"/>
              </a:lnSpc>
              <a:spcBef>
                <a:spcPts val="0"/>
              </a:spcBef>
              <a:spcAft>
                <a:spcPts val="0"/>
              </a:spcAft>
              <a:buClrTx/>
              <a:buSzTx/>
              <a:tabLst/>
              <a:defRPr/>
            </a:pPr>
            <a:r>
              <a:rPr lang="ru-RU" sz="1800" dirty="0"/>
              <a:t>• среднемесячный доход каждого из СМЗ, выполняющего работы или оказывающего услуги в интересах организации или ИП, </a:t>
            </a:r>
          </a:p>
          <a:p>
            <a:pPr marR="0" lvl="0" algn="just" defTabSz="914400" rtl="0" eaLnBrk="1" fontAlgn="auto" latinLnBrk="0" hangingPunct="1">
              <a:lnSpc>
                <a:spcPct val="100000"/>
              </a:lnSpc>
              <a:spcBef>
                <a:spcPts val="0"/>
              </a:spcBef>
              <a:spcAft>
                <a:spcPts val="0"/>
              </a:spcAft>
              <a:buClrTx/>
              <a:buSzTx/>
              <a:tabLst/>
              <a:defRPr/>
            </a:pPr>
            <a:r>
              <a:rPr lang="ru-RU" sz="1800" dirty="0"/>
              <a:t>превышает 20 000 рублей;</a:t>
            </a:r>
          </a:p>
          <a:p>
            <a:pPr marR="0" lvl="0" algn="just" defTabSz="914400" rtl="0" eaLnBrk="1" fontAlgn="auto" latinLnBrk="0" hangingPunct="1">
              <a:lnSpc>
                <a:spcPct val="100000"/>
              </a:lnSpc>
              <a:spcBef>
                <a:spcPts val="0"/>
              </a:spcBef>
              <a:spcAft>
                <a:spcPts val="0"/>
              </a:spcAft>
              <a:buClrTx/>
              <a:buSzTx/>
              <a:tabLst/>
              <a:defRPr/>
            </a:pPr>
            <a:r>
              <a:rPr lang="ru-RU" sz="1800" dirty="0"/>
              <a:t>• средняя продолжительность работы каждого СМЗ, с которым у организации или ИП заключен соответствующий договор на </a:t>
            </a:r>
          </a:p>
          <a:p>
            <a:pPr marR="0" lvl="0" algn="just" defTabSz="914400" rtl="0" eaLnBrk="1" fontAlgn="auto" latinLnBrk="0" hangingPunct="1">
              <a:lnSpc>
                <a:spcPct val="100000"/>
              </a:lnSpc>
              <a:spcBef>
                <a:spcPts val="0"/>
              </a:spcBef>
              <a:spcAft>
                <a:spcPts val="0"/>
              </a:spcAft>
              <a:buClrTx/>
              <a:buSzTx/>
              <a:tabLst/>
              <a:defRPr/>
            </a:pPr>
            <a:r>
              <a:rPr lang="ru-RU" sz="1800" dirty="0"/>
              <a:t>выполнение работ или оказание услуг, составляет более 3 месяцев за 12 месяцев (необязательно последовательно).</a:t>
            </a:r>
          </a:p>
          <a:p>
            <a:pPr marR="0" lvl="0" algn="just" defTabSz="914400" rtl="0" eaLnBrk="1" fontAlgn="auto" latinLnBrk="0" hangingPunct="1">
              <a:lnSpc>
                <a:spcPct val="100000"/>
              </a:lnSpc>
              <a:spcBef>
                <a:spcPts val="0"/>
              </a:spcBef>
              <a:spcAft>
                <a:spcPts val="0"/>
              </a:spcAft>
              <a:buClrTx/>
              <a:buSzTx/>
              <a:tabLst/>
              <a:defRPr/>
            </a:pPr>
            <a:endPar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1048920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D5D02DA-FB2E-9710-ED6D-149BD14E408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F335461-1850-C91F-3510-5B271AC3802A}"/>
              </a:ext>
            </a:extLst>
          </p:cNvPr>
          <p:cNvSpPr>
            <a:spLocks noGrp="1"/>
          </p:cNvSpPr>
          <p:nvPr>
            <p:ph type="title"/>
          </p:nvPr>
        </p:nvSpPr>
        <p:spPr>
          <a:xfrm>
            <a:off x="182388" y="260560"/>
            <a:ext cx="8784000" cy="504070"/>
          </a:xfrm>
        </p:spPr>
        <p:txBody>
          <a:bodyPr>
            <a:normAutofit fontScale="90000"/>
          </a:bodyPr>
          <a:lstStyle/>
          <a:p>
            <a:r>
              <a:rPr lang="ru-RU" sz="2000" b="1" i="1" dirty="0">
                <a:solidFill>
                  <a:srgbClr val="FF0000"/>
                </a:solidFill>
              </a:rPr>
              <a:t>С 2024 года анализируют </a:t>
            </a:r>
            <a:r>
              <a:rPr lang="ru-RU" sz="2000" b="1" i="1" dirty="0" err="1">
                <a:solidFill>
                  <a:srgbClr val="FF0000"/>
                </a:solidFill>
              </a:rPr>
              <a:t>Бух.баланс</a:t>
            </a:r>
            <a:r>
              <a:rPr lang="ru-RU" sz="2000" b="1" i="1" dirty="0">
                <a:solidFill>
                  <a:srgbClr val="FF0000"/>
                </a:solidFill>
              </a:rPr>
              <a:t>: </a:t>
            </a:r>
            <a:r>
              <a:rPr lang="ru-RU" sz="2000" dirty="0"/>
              <a:t>расчеты с подотчетными лицами, с персоналом по оплате труда и самозанятые.</a:t>
            </a:r>
            <a:endParaRPr lang="ru-RU" sz="2000" b="1" i="1" dirty="0">
              <a:solidFill>
                <a:srgbClr val="FF0000"/>
              </a:solidFill>
            </a:endParaRPr>
          </a:p>
        </p:txBody>
      </p:sp>
      <p:sp>
        <p:nvSpPr>
          <p:cNvPr id="8" name="Текст 1">
            <a:extLst>
              <a:ext uri="{FF2B5EF4-FFF2-40B4-BE49-F238E27FC236}">
                <a16:creationId xmlns:a16="http://schemas.microsoft.com/office/drawing/2014/main" id="{ECEF64A4-4160-2D39-F87F-1D13580ACFFD}"/>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R="0" lvl="0" algn="just" defTabSz="914400" rtl="0" eaLnBrk="1" fontAlgn="auto" latinLnBrk="0" hangingPunct="1">
              <a:lnSpc>
                <a:spcPct val="150000"/>
              </a:lnSpc>
              <a:spcBef>
                <a:spcPts val="0"/>
              </a:spcBef>
              <a:spcAft>
                <a:spcPts val="0"/>
              </a:spcAft>
              <a:buClrTx/>
              <a:buSzTx/>
              <a:tabLst/>
              <a:defRPr/>
            </a:pPr>
            <a:r>
              <a:rPr lang="ru-RU" sz="1800" b="1" dirty="0"/>
              <a:t>3. Договоры ГПХ и самозанятые (СМЗ)</a:t>
            </a:r>
          </a:p>
          <a:p>
            <a:pPr lvl="0" algn="just">
              <a:lnSpc>
                <a:spcPct val="100000"/>
              </a:lnSpc>
              <a:spcBef>
                <a:spcPts val="0"/>
              </a:spcBef>
              <a:defRPr/>
            </a:pPr>
            <a:r>
              <a:rPr lang="ru-RU" sz="1800" b="1" dirty="0">
                <a:solidFill>
                  <a:srgbClr val="FF0000"/>
                </a:solidFill>
              </a:rPr>
              <a:t>Чек-лист проверки договора на признаки трудовых отношений:</a:t>
            </a:r>
          </a:p>
          <a:p>
            <a:pPr lvl="0" algn="just">
              <a:lnSpc>
                <a:spcPct val="100000"/>
              </a:lnSpc>
              <a:spcBef>
                <a:spcPts val="0"/>
              </a:spcBef>
              <a:defRPr/>
            </a:pPr>
            <a:r>
              <a:rPr lang="ru-RU" sz="1800" dirty="0"/>
              <a:t>1. В договоре нет конкретного объема, результата и стоимости работ/услуг</a:t>
            </a:r>
          </a:p>
          <a:p>
            <a:pPr lvl="0" algn="just">
              <a:lnSpc>
                <a:spcPct val="100000"/>
              </a:lnSpc>
              <a:spcBef>
                <a:spcPts val="0"/>
              </a:spcBef>
              <a:defRPr/>
            </a:pPr>
            <a:r>
              <a:rPr lang="ru-RU" sz="1800" dirty="0"/>
              <a:t>2. В договоре нет упоминания, что исполнитель-плательщик налога на НПД и есть обязанность сообщить об утрате статуса</a:t>
            </a:r>
          </a:p>
          <a:p>
            <a:pPr lvl="0" algn="just">
              <a:lnSpc>
                <a:spcPct val="100000"/>
              </a:lnSpc>
              <a:spcBef>
                <a:spcPts val="0"/>
              </a:spcBef>
              <a:defRPr/>
            </a:pPr>
            <a:r>
              <a:rPr lang="ru-RU" sz="1800" dirty="0"/>
              <a:t>3. Указаны не сроки исполнения, а график и часы работы, режим работы и отдыха</a:t>
            </a:r>
          </a:p>
          <a:p>
            <a:pPr lvl="0" algn="just">
              <a:lnSpc>
                <a:spcPct val="100000"/>
              </a:lnSpc>
              <a:spcBef>
                <a:spcPts val="0"/>
              </a:spcBef>
              <a:defRPr/>
            </a:pPr>
            <a:r>
              <a:rPr lang="ru-RU" sz="1800" dirty="0"/>
              <a:t>4. Не оформляются акты выполненных работ, в которых указан четкий результат и стоимость работ в соответствии с договором</a:t>
            </a:r>
          </a:p>
          <a:p>
            <a:pPr lvl="0" algn="just">
              <a:lnSpc>
                <a:spcPct val="100000"/>
              </a:lnSpc>
              <a:spcBef>
                <a:spcPts val="0"/>
              </a:spcBef>
              <a:defRPr/>
            </a:pPr>
            <a:r>
              <a:rPr lang="ru-RU" sz="1800" dirty="0"/>
              <a:t>5. Выплаты регулярно дважды в месяц</a:t>
            </a:r>
          </a:p>
          <a:p>
            <a:pPr lvl="0" algn="just">
              <a:lnSpc>
                <a:spcPct val="100000"/>
              </a:lnSpc>
              <a:spcBef>
                <a:spcPts val="0"/>
              </a:spcBef>
              <a:defRPr/>
            </a:pPr>
            <a:r>
              <a:rPr lang="ru-RU" sz="1800" dirty="0"/>
              <a:t>6. Исполнитель обязан соблюдать правила внутреннего трудового распорядка</a:t>
            </a:r>
          </a:p>
          <a:p>
            <a:pPr lvl="0" algn="just">
              <a:lnSpc>
                <a:spcPct val="100000"/>
              </a:lnSpc>
              <a:spcBef>
                <a:spcPts val="0"/>
              </a:spcBef>
              <a:defRPr/>
            </a:pPr>
            <a:r>
              <a:rPr lang="ru-RU" sz="1800" dirty="0"/>
              <a:t>7. Есть упоминание права исполнителя на социальные гарантии, как у работников</a:t>
            </a:r>
          </a:p>
          <a:p>
            <a:pPr lvl="0" algn="just">
              <a:lnSpc>
                <a:spcPct val="100000"/>
              </a:lnSpc>
              <a:spcBef>
                <a:spcPts val="0"/>
              </a:spcBef>
              <a:defRPr/>
            </a:pPr>
            <a:r>
              <a:rPr lang="ru-RU" sz="1800" dirty="0"/>
              <a:t>8. Не установлена ответственность сторон</a:t>
            </a:r>
          </a:p>
          <a:p>
            <a:pPr lvl="0" algn="just">
              <a:lnSpc>
                <a:spcPct val="100000"/>
              </a:lnSpc>
              <a:spcBef>
                <a:spcPts val="0"/>
              </a:spcBef>
              <a:defRPr/>
            </a:pPr>
            <a:r>
              <a:rPr lang="ru-RU" sz="1800" dirty="0"/>
              <a:t>9. В чеке СМЗ не указаны конкретные услуги/работы как в договоре, а, например, слова “Работа”, “Услуги самозанятого”</a:t>
            </a:r>
          </a:p>
          <a:p>
            <a:pPr lvl="0" algn="just">
              <a:lnSpc>
                <a:spcPct val="100000"/>
              </a:lnSpc>
              <a:spcBef>
                <a:spcPts val="0"/>
              </a:spcBef>
              <a:defRPr/>
            </a:pPr>
            <a:r>
              <a:rPr lang="ru-RU" sz="1800" dirty="0"/>
              <a:t>10. Договор оказания услуг заключен с СМЗ, если он менее, чем 2 года назад работал по трудовому договору</a:t>
            </a:r>
          </a:p>
          <a:p>
            <a:pPr lvl="0" algn="just">
              <a:lnSpc>
                <a:spcPct val="100000"/>
              </a:lnSpc>
              <a:spcBef>
                <a:spcPts val="0"/>
              </a:spcBef>
              <a:defRPr/>
            </a:pPr>
            <a:r>
              <a:rPr lang="ru-RU" sz="1800" dirty="0"/>
              <a:t>11. СМЗ выполняет работу материалами и инструментом заказчика</a:t>
            </a:r>
          </a:p>
          <a:p>
            <a:pPr lvl="0" algn="just">
              <a:lnSpc>
                <a:spcPct val="100000"/>
              </a:lnSpc>
              <a:spcBef>
                <a:spcPts val="0"/>
              </a:spcBef>
              <a:defRPr/>
            </a:pPr>
            <a:r>
              <a:rPr lang="ru-RU" sz="1800" b="1" dirty="0">
                <a:solidFill>
                  <a:srgbClr val="FF0000"/>
                </a:solidFill>
              </a:rPr>
              <a:t>Какие документы проверяют</a:t>
            </a:r>
            <a:r>
              <a:rPr lang="ru-RU" sz="1800" dirty="0"/>
              <a:t>: договоры, акты, чеки, штатное расписание, трудовые договоры</a:t>
            </a:r>
            <a:endPar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82020002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A32F0F-975C-10DF-BCDF-0FBC3E0C7F1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7EEEA3B3-6FB3-0E8C-6D00-F5B457D29B0F}"/>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СХЕМЫ УКЛОНЕНИЯ  ОТ НАЛОГОВ</a:t>
            </a:r>
          </a:p>
        </p:txBody>
      </p:sp>
      <p:sp>
        <p:nvSpPr>
          <p:cNvPr id="8" name="Текст 1">
            <a:extLst>
              <a:ext uri="{FF2B5EF4-FFF2-40B4-BE49-F238E27FC236}">
                <a16:creationId xmlns:a16="http://schemas.microsoft.com/office/drawing/2014/main" id="{0EB11467-7C36-E4EA-C8FA-60E0541AFCAB}"/>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44775EBC-FF8C-6673-F3F6-85CC272DEF39}"/>
              </a:ext>
            </a:extLst>
          </p:cNvPr>
          <p:cNvPicPr>
            <a:picLocks noChangeAspect="1"/>
          </p:cNvPicPr>
          <p:nvPr/>
        </p:nvPicPr>
        <p:blipFill>
          <a:blip r:embed="rId3"/>
          <a:srcRect l="20862" t="27355" r="20074" b="27355"/>
          <a:stretch>
            <a:fillRect/>
          </a:stretch>
        </p:blipFill>
        <p:spPr>
          <a:xfrm>
            <a:off x="539440" y="1484730"/>
            <a:ext cx="8137129" cy="3384470"/>
          </a:xfrm>
          <a:prstGeom prst="rect">
            <a:avLst/>
          </a:prstGeom>
        </p:spPr>
      </p:pic>
    </p:spTree>
    <p:extLst>
      <p:ext uri="{BB962C8B-B14F-4D97-AF65-F5344CB8AC3E}">
        <p14:creationId xmlns:p14="http://schemas.microsoft.com/office/powerpoint/2010/main" val="42229624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AAFD69-14DF-4ADB-B802-75DFBF69337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6E350919-90A3-CF98-0225-8E4346BA5D2D}"/>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Манипулирование ценами в сделках с взаимозависимыми </a:t>
            </a:r>
            <a:br>
              <a:rPr lang="ru-RU" sz="2000" b="1" i="1" dirty="0">
                <a:solidFill>
                  <a:srgbClr val="FF0000"/>
                </a:solidFill>
              </a:rPr>
            </a:br>
            <a:r>
              <a:rPr lang="ru-RU" sz="2000" b="1" i="1" dirty="0">
                <a:solidFill>
                  <a:srgbClr val="FF0000"/>
                </a:solidFill>
              </a:rPr>
              <a:t>лицами</a:t>
            </a:r>
          </a:p>
        </p:txBody>
      </p:sp>
      <p:sp>
        <p:nvSpPr>
          <p:cNvPr id="8" name="Текст 1">
            <a:extLst>
              <a:ext uri="{FF2B5EF4-FFF2-40B4-BE49-F238E27FC236}">
                <a16:creationId xmlns:a16="http://schemas.microsoft.com/office/drawing/2014/main" id="{EB777827-4BDD-17E4-4371-FDB3E5B2C962}"/>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graphicFrame>
        <p:nvGraphicFramePr>
          <p:cNvPr id="3" name="Таблица 2">
            <a:extLst>
              <a:ext uri="{FF2B5EF4-FFF2-40B4-BE49-F238E27FC236}">
                <a16:creationId xmlns:a16="http://schemas.microsoft.com/office/drawing/2014/main" id="{A75909B6-53F7-BD22-BBA3-47AF7AC3B332}"/>
              </a:ext>
            </a:extLst>
          </p:cNvPr>
          <p:cNvGraphicFramePr>
            <a:graphicFrameLocks noGrp="1"/>
          </p:cNvGraphicFramePr>
          <p:nvPr>
            <p:extLst>
              <p:ext uri="{D42A27DB-BD31-4B8C-83A1-F6EECF244321}">
                <p14:modId xmlns:p14="http://schemas.microsoft.com/office/powerpoint/2010/main" val="3154991929"/>
              </p:ext>
            </p:extLst>
          </p:nvPr>
        </p:nvGraphicFramePr>
        <p:xfrm>
          <a:off x="1007505" y="1808995"/>
          <a:ext cx="7128990" cy="3240010"/>
        </p:xfrm>
        <a:graphic>
          <a:graphicData uri="http://schemas.openxmlformats.org/drawingml/2006/table">
            <a:tbl>
              <a:tblPr firstRow="1" firstCol="1" bandRow="1"/>
              <a:tblGrid>
                <a:gridCol w="3776404">
                  <a:extLst>
                    <a:ext uri="{9D8B030D-6E8A-4147-A177-3AD203B41FA5}">
                      <a16:colId xmlns:a16="http://schemas.microsoft.com/office/drawing/2014/main" val="2288700612"/>
                    </a:ext>
                  </a:extLst>
                </a:gridCol>
                <a:gridCol w="1161227">
                  <a:extLst>
                    <a:ext uri="{9D8B030D-6E8A-4147-A177-3AD203B41FA5}">
                      <a16:colId xmlns:a16="http://schemas.microsoft.com/office/drawing/2014/main" val="1651558571"/>
                    </a:ext>
                  </a:extLst>
                </a:gridCol>
                <a:gridCol w="2191359">
                  <a:extLst>
                    <a:ext uri="{9D8B030D-6E8A-4147-A177-3AD203B41FA5}">
                      <a16:colId xmlns:a16="http://schemas.microsoft.com/office/drawing/2014/main" val="4107411027"/>
                    </a:ext>
                  </a:extLst>
                </a:gridCol>
              </a:tblGrid>
              <a:tr h="190588">
                <a:tc>
                  <a:txBody>
                    <a:bodyPr/>
                    <a:lstStyle/>
                    <a:p>
                      <a:pPr algn="ctr">
                        <a:buNone/>
                      </a:pPr>
                      <a:r>
                        <a:rPr lang="ru-RU" sz="1100">
                          <a:effectLst/>
                          <a:latin typeface="Times New Roman" panose="02020603050405020304" pitchFamily="18" charset="0"/>
                          <a:ea typeface="Times New Roman" panose="02020603050405020304" pitchFamily="18" charset="0"/>
                        </a:rPr>
                        <a:t>Показатели</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Код строки</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Сумма в рублях</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79252078"/>
                  </a:ext>
                </a:extLst>
              </a:tr>
              <a:tr h="571767">
                <a:tc>
                  <a:txBody>
                    <a:bodyPr/>
                    <a:lstStyle/>
                    <a:p>
                      <a:pPr algn="just">
                        <a:buNone/>
                      </a:pPr>
                      <a:r>
                        <a:rPr lang="ru-RU" sz="1100" dirty="0">
                          <a:effectLst/>
                          <a:latin typeface="Times New Roman" panose="02020603050405020304" pitchFamily="18" charset="0"/>
                          <a:ea typeface="Times New Roman" panose="02020603050405020304" pitchFamily="18" charset="0"/>
                        </a:rPr>
                        <a:t>Количество объектов реализации амортизируемого</a:t>
                      </a:r>
                      <a:endParaRPr lang="ru-RU" sz="1100" dirty="0">
                        <a:effectLst/>
                        <a:latin typeface="Times New Roman" panose="02020603050405020304" pitchFamily="18" charset="0"/>
                        <a:ea typeface="Calibri" panose="020F0502020204030204" pitchFamily="34" charset="0"/>
                      </a:endParaRPr>
                    </a:p>
                    <a:p>
                      <a:pPr algn="just">
                        <a:buNone/>
                      </a:pPr>
                      <a:r>
                        <a:rPr lang="ru-RU" sz="1100" dirty="0">
                          <a:effectLst/>
                          <a:latin typeface="Times New Roman" panose="02020603050405020304" pitchFamily="18" charset="0"/>
                          <a:ea typeface="Times New Roman" panose="02020603050405020304" pitchFamily="18" charset="0"/>
                        </a:rPr>
                        <a:t>имущества - всего                                              </a:t>
                      </a:r>
                      <a:endParaRPr lang="ru-RU" sz="1100" dirty="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010</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275849199"/>
                  </a:ext>
                </a:extLst>
              </a:tr>
              <a:tr h="381177">
                <a:tc>
                  <a:txBody>
                    <a:bodyPr/>
                    <a:lstStyle/>
                    <a:p>
                      <a:pPr algn="just">
                        <a:buNone/>
                      </a:pPr>
                      <a:r>
                        <a:rPr lang="ru-RU" sz="1100" dirty="0">
                          <a:effectLst/>
                          <a:latin typeface="Times New Roman" panose="02020603050405020304" pitchFamily="18" charset="0"/>
                          <a:ea typeface="Times New Roman" panose="02020603050405020304" pitchFamily="18" charset="0"/>
                        </a:rPr>
                        <a:t>в том числе объектов, реализованных с убытком     </a:t>
                      </a:r>
                      <a:endParaRPr lang="ru-RU" sz="1100" dirty="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020</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20381943"/>
                  </a:ext>
                </a:extLst>
              </a:tr>
              <a:tr h="381177">
                <a:tc>
                  <a:txBody>
                    <a:bodyPr/>
                    <a:lstStyle/>
                    <a:p>
                      <a:pPr algn="just">
                        <a:buNone/>
                      </a:pPr>
                      <a:r>
                        <a:rPr lang="ru-RU" sz="1100">
                          <a:effectLst/>
                          <a:latin typeface="Times New Roman" panose="02020603050405020304" pitchFamily="18" charset="0"/>
                          <a:ea typeface="Times New Roman" panose="02020603050405020304" pitchFamily="18" charset="0"/>
                        </a:rPr>
                        <a:t>Выручка от реализации амортизируемого имущества</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030</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46219420"/>
                  </a:ext>
                </a:extLst>
              </a:tr>
              <a:tr h="571767">
                <a:tc>
                  <a:txBody>
                    <a:bodyPr/>
                    <a:lstStyle/>
                    <a:p>
                      <a:pPr algn="just">
                        <a:buNone/>
                      </a:pPr>
                      <a:r>
                        <a:rPr lang="ru-RU" sz="1100">
                          <a:effectLst/>
                          <a:latin typeface="Times New Roman" panose="02020603050405020304" pitchFamily="18" charset="0"/>
                          <a:ea typeface="Times New Roman" panose="02020603050405020304" pitchFamily="18" charset="0"/>
                        </a:rPr>
                        <a:t>Остаточная стоимость реализованного   амортизируемого имущества и </a:t>
                      </a:r>
                      <a:r>
                        <a:rPr lang="ru-RU" sz="1100" b="1">
                          <a:effectLst/>
                          <a:latin typeface="Times New Roman" panose="02020603050405020304" pitchFamily="18" charset="0"/>
                          <a:ea typeface="Times New Roman" panose="02020603050405020304" pitchFamily="18" charset="0"/>
                        </a:rPr>
                        <a:t>расходы, связанные с его реализацией</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040</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90903453"/>
                  </a:ext>
                </a:extLst>
              </a:tr>
              <a:tr h="571767">
                <a:tc>
                  <a:txBody>
                    <a:bodyPr/>
                    <a:lstStyle/>
                    <a:p>
                      <a:pPr algn="just">
                        <a:buNone/>
                      </a:pPr>
                      <a:r>
                        <a:rPr lang="ru-RU" sz="1100">
                          <a:effectLst/>
                          <a:latin typeface="Times New Roman" panose="02020603050405020304" pitchFamily="18" charset="0"/>
                          <a:ea typeface="Times New Roman" panose="02020603050405020304" pitchFamily="18" charset="0"/>
                        </a:rPr>
                        <a:t>Прибыль от реализации амортизируемого имущества  (</a:t>
                      </a:r>
                      <a:r>
                        <a:rPr lang="ru-RU" sz="1100" b="1">
                          <a:effectLst/>
                          <a:latin typeface="Times New Roman" panose="02020603050405020304" pitchFamily="18" charset="0"/>
                          <a:ea typeface="Times New Roman" panose="02020603050405020304" pitchFamily="18" charset="0"/>
                        </a:rPr>
                        <a:t>без учета объектов, реализованных с убытком</a:t>
                      </a:r>
                      <a:r>
                        <a:rPr lang="ru-RU" sz="1100">
                          <a:effectLst/>
                          <a:latin typeface="Times New Roman" panose="02020603050405020304" pitchFamily="18" charset="0"/>
                          <a:ea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050</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buNone/>
                      </a:pPr>
                      <a:r>
                        <a:rPr lang="ru-RU" sz="1100">
                          <a:effectLst/>
                          <a:latin typeface="Times New Roman" panose="02020603050405020304" pitchFamily="18" charset="0"/>
                          <a:ea typeface="Times New Roman" panose="02020603050405020304" pitchFamily="18" charset="0"/>
                        </a:rPr>
                        <a:t> </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30452702"/>
                  </a:ext>
                </a:extLst>
              </a:tr>
              <a:tr h="571767">
                <a:tc>
                  <a:txBody>
                    <a:bodyPr/>
                    <a:lstStyle/>
                    <a:p>
                      <a:pPr algn="just">
                        <a:buNone/>
                      </a:pPr>
                      <a:r>
                        <a:rPr lang="ru-RU" sz="1100">
                          <a:effectLst/>
                          <a:latin typeface="Times New Roman" panose="02020603050405020304" pitchFamily="18" charset="0"/>
                          <a:ea typeface="Times New Roman" panose="02020603050405020304" pitchFamily="18" charset="0"/>
                        </a:rPr>
                        <a:t>Убытки от реализации амортизируемого имущества (</a:t>
                      </a:r>
                      <a:r>
                        <a:rPr lang="ru-RU" sz="1100" b="1">
                          <a:effectLst/>
                          <a:latin typeface="Times New Roman" panose="02020603050405020304" pitchFamily="18" charset="0"/>
                          <a:ea typeface="Times New Roman" panose="02020603050405020304" pitchFamily="18" charset="0"/>
                        </a:rPr>
                        <a:t>без учета объектов, реализованных с прибылью</a:t>
                      </a:r>
                      <a:r>
                        <a:rPr lang="ru-RU" sz="1100">
                          <a:effectLst/>
                          <a:latin typeface="Times New Roman" panose="02020603050405020304" pitchFamily="18" charset="0"/>
                          <a:ea typeface="Times New Roman" panose="02020603050405020304" pitchFamily="18" charset="0"/>
                        </a:rPr>
                        <a:t>)</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a:effectLst/>
                          <a:latin typeface="Times New Roman" panose="02020603050405020304" pitchFamily="18" charset="0"/>
                          <a:ea typeface="Times New Roman" panose="02020603050405020304" pitchFamily="18" charset="0"/>
                        </a:rPr>
                        <a:t>060</a:t>
                      </a:r>
                      <a:endParaRPr lang="ru-RU" sz="110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buNone/>
                      </a:pPr>
                      <a:r>
                        <a:rPr lang="ru-RU" sz="1100" dirty="0">
                          <a:effectLst/>
                          <a:latin typeface="Times New Roman" panose="02020603050405020304" pitchFamily="18" charset="0"/>
                          <a:ea typeface="Times New Roman" panose="02020603050405020304" pitchFamily="18" charset="0"/>
                        </a:rPr>
                        <a:t> </a:t>
                      </a:r>
                      <a:endParaRPr lang="ru-RU" sz="1100" dirty="0">
                        <a:effectLst/>
                        <a:latin typeface="Times New Roman" panose="02020603050405020304" pitchFamily="18" charset="0"/>
                        <a:ea typeface="Calibri" panose="020F0502020204030204" pitchFamily="34" charset="0"/>
                      </a:endParaRPr>
                    </a:p>
                  </a:txBody>
                  <a:tcPr marL="65134" marR="6513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13166345"/>
                  </a:ext>
                </a:extLst>
              </a:tr>
            </a:tbl>
          </a:graphicData>
        </a:graphic>
      </p:graphicFrame>
      <p:sp>
        <p:nvSpPr>
          <p:cNvPr id="6" name="TextBox 5">
            <a:extLst>
              <a:ext uri="{FF2B5EF4-FFF2-40B4-BE49-F238E27FC236}">
                <a16:creationId xmlns:a16="http://schemas.microsoft.com/office/drawing/2014/main" id="{471AC692-8CA5-D229-904C-04E999F85787}"/>
              </a:ext>
            </a:extLst>
          </p:cNvPr>
          <p:cNvSpPr txBox="1"/>
          <p:nvPr/>
        </p:nvSpPr>
        <p:spPr>
          <a:xfrm>
            <a:off x="5220090" y="1090654"/>
            <a:ext cx="3168440" cy="646331"/>
          </a:xfrm>
          <a:prstGeom prst="rect">
            <a:avLst/>
          </a:prstGeom>
          <a:noFill/>
        </p:spPr>
        <p:txBody>
          <a:bodyPr wrap="square">
            <a:spAutoFit/>
          </a:bodyPr>
          <a:lstStyle/>
          <a:p>
            <a:r>
              <a:rPr lang="ru-RU" dirty="0"/>
              <a:t>Приложение № 3 к Листу 02</a:t>
            </a:r>
          </a:p>
          <a:p>
            <a:endParaRPr lang="ru-RU" dirty="0"/>
          </a:p>
        </p:txBody>
      </p:sp>
    </p:spTree>
    <p:extLst>
      <p:ext uri="{BB962C8B-B14F-4D97-AF65-F5344CB8AC3E}">
        <p14:creationId xmlns:p14="http://schemas.microsoft.com/office/powerpoint/2010/main" val="26416194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4FE60E-27DA-1CAA-5B64-73B6A8D274D4}"/>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55E21E9-882A-7396-DC79-3DADF72B54EB}"/>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Манипулирование ценами в сделках с взаимозависимыми </a:t>
            </a:r>
            <a:br>
              <a:rPr lang="ru-RU" sz="2000" b="1" i="1" dirty="0">
                <a:solidFill>
                  <a:srgbClr val="FF0000"/>
                </a:solidFill>
              </a:rPr>
            </a:br>
            <a:r>
              <a:rPr lang="ru-RU" sz="2000" b="1" i="1" dirty="0">
                <a:solidFill>
                  <a:srgbClr val="FF0000"/>
                </a:solidFill>
              </a:rPr>
              <a:t>лицами</a:t>
            </a:r>
          </a:p>
        </p:txBody>
      </p:sp>
      <p:sp>
        <p:nvSpPr>
          <p:cNvPr id="8" name="Текст 1">
            <a:extLst>
              <a:ext uri="{FF2B5EF4-FFF2-40B4-BE49-F238E27FC236}">
                <a16:creationId xmlns:a16="http://schemas.microsoft.com/office/drawing/2014/main" id="{616E0006-70B1-4F19-1633-493632E0A973}"/>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8DAEF0E6-F4BB-5D17-3A0E-84EDB1EC1B58}"/>
              </a:ext>
            </a:extLst>
          </p:cNvPr>
          <p:cNvSpPr txBox="1"/>
          <p:nvPr/>
        </p:nvSpPr>
        <p:spPr>
          <a:xfrm>
            <a:off x="329004" y="1196690"/>
            <a:ext cx="8569190" cy="5539978"/>
          </a:xfrm>
          <a:prstGeom prst="rect">
            <a:avLst/>
          </a:prstGeom>
          <a:noFill/>
        </p:spPr>
        <p:txBody>
          <a:bodyPr wrap="square">
            <a:spAutoFit/>
          </a:bodyPr>
          <a:lstStyle/>
          <a:p>
            <a:pPr algn="just"/>
            <a:r>
              <a:rPr lang="ru-RU" sz="2400" dirty="0"/>
              <a:t>Для целей налогообложения прибыли при продаже ОС учитываются (</a:t>
            </a:r>
            <a:r>
              <a:rPr lang="ru-RU" sz="2400" dirty="0" err="1"/>
              <a:t>пп</a:t>
            </a:r>
            <a:r>
              <a:rPr lang="ru-RU" sz="2400" dirty="0"/>
              <a:t>. 1 п. 1 ст. 268 НК РФ):</a:t>
            </a:r>
          </a:p>
          <a:p>
            <a:pPr algn="just"/>
            <a:r>
              <a:rPr lang="ru-RU" sz="2400" dirty="0"/>
              <a:t>- цена продажи ОС (без НДС) - в доходах от реализации;</a:t>
            </a:r>
          </a:p>
          <a:p>
            <a:pPr algn="just"/>
            <a:r>
              <a:rPr lang="ru-RU" sz="2400" dirty="0"/>
              <a:t>- остаточная стоимость ОС - в расходах, связанных с реализацией.</a:t>
            </a:r>
          </a:p>
          <a:p>
            <a:pPr algn="just"/>
            <a:r>
              <a:rPr lang="ru-RU" sz="2400" dirty="0"/>
              <a:t>Превышение остаточной стоимости ОС над доходом от его продажи образует убыток от продажи ОС, который списывается в расходы постепенно. </a:t>
            </a:r>
          </a:p>
          <a:p>
            <a:pPr algn="just"/>
            <a:r>
              <a:rPr lang="ru-RU" sz="2400" dirty="0"/>
              <a:t>Начиная с месяца, следующего за месяцем продажи ОС, убыток учитывается в прочих расходах равными долями в течение срока, который определяется, как разница между сроком полезного использования этого имущества и фактическим сроком его эксплуатации до момента реализации  (п. 3 ст. 268 НК РФ).</a:t>
            </a:r>
          </a:p>
          <a:p>
            <a:endParaRPr lang="ru-RU" dirty="0"/>
          </a:p>
        </p:txBody>
      </p:sp>
    </p:spTree>
    <p:extLst>
      <p:ext uri="{BB962C8B-B14F-4D97-AF65-F5344CB8AC3E}">
        <p14:creationId xmlns:p14="http://schemas.microsoft.com/office/powerpoint/2010/main" val="92073113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74CDF2-DAF6-ECF7-CD4D-1CDF8F81B26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67C7C940-AA56-D345-B77B-A2BA47635E70}"/>
              </a:ext>
            </a:extLst>
          </p:cNvPr>
          <p:cNvSpPr>
            <a:spLocks noGrp="1"/>
          </p:cNvSpPr>
          <p:nvPr>
            <p:ph type="title"/>
          </p:nvPr>
        </p:nvSpPr>
        <p:spPr>
          <a:xfrm>
            <a:off x="182388" y="260560"/>
            <a:ext cx="8784000" cy="792110"/>
          </a:xfrm>
        </p:spPr>
        <p:txBody>
          <a:bodyPr>
            <a:normAutofit fontScale="90000"/>
          </a:bodyPr>
          <a:lstStyle/>
          <a:p>
            <a:r>
              <a:rPr lang="ru-RU" sz="2000" b="1" i="1" dirty="0">
                <a:solidFill>
                  <a:srgbClr val="FF0000"/>
                </a:solidFill>
              </a:rPr>
              <a:t>ИЗМЕНЕНИЕ НАЛОГОВЫМ ОРГАНОМ  ЮРИДИЧЕСКОЙ КВАЛИФИКАЦИИ </a:t>
            </a:r>
            <a:br>
              <a:rPr lang="ru-RU" sz="2000" b="1" i="1" dirty="0">
                <a:solidFill>
                  <a:srgbClr val="FF0000"/>
                </a:solidFill>
              </a:rPr>
            </a:br>
            <a:r>
              <a:rPr lang="ru-RU" sz="2000" b="1" i="1" dirty="0">
                <a:solidFill>
                  <a:srgbClr val="FF0000"/>
                </a:solidFill>
              </a:rPr>
              <a:t>СДЕЛКИ</a:t>
            </a:r>
          </a:p>
        </p:txBody>
      </p:sp>
      <p:sp>
        <p:nvSpPr>
          <p:cNvPr id="8" name="Текст 1">
            <a:extLst>
              <a:ext uri="{FF2B5EF4-FFF2-40B4-BE49-F238E27FC236}">
                <a16:creationId xmlns:a16="http://schemas.microsoft.com/office/drawing/2014/main" id="{D7802902-89EB-6F17-AE41-56EE76B51621}"/>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7" name="Рисунок 6">
            <a:extLst>
              <a:ext uri="{FF2B5EF4-FFF2-40B4-BE49-F238E27FC236}">
                <a16:creationId xmlns:a16="http://schemas.microsoft.com/office/drawing/2014/main" id="{B5ED4B30-8E0E-655C-F541-A41106628C6F}"/>
              </a:ext>
            </a:extLst>
          </p:cNvPr>
          <p:cNvPicPr>
            <a:picLocks noChangeAspect="1"/>
          </p:cNvPicPr>
          <p:nvPr/>
        </p:nvPicPr>
        <p:blipFill>
          <a:blip r:embed="rId3"/>
          <a:srcRect l="18499" t="18264" r="19288" b="20357"/>
          <a:stretch>
            <a:fillRect/>
          </a:stretch>
        </p:blipFill>
        <p:spPr>
          <a:xfrm>
            <a:off x="539440" y="1196690"/>
            <a:ext cx="8281150" cy="3960550"/>
          </a:xfrm>
          <a:prstGeom prst="rect">
            <a:avLst/>
          </a:prstGeom>
        </p:spPr>
      </p:pic>
    </p:spTree>
    <p:extLst>
      <p:ext uri="{BB962C8B-B14F-4D97-AF65-F5344CB8AC3E}">
        <p14:creationId xmlns:p14="http://schemas.microsoft.com/office/powerpoint/2010/main" val="223128320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AAB5D3-545B-749D-4B75-E593D92AD8E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FC5E4B7-185B-8ECF-7FED-4528FB3DD3C3}"/>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Отсутствие экономической цели при заключении договора о присоединении</a:t>
            </a:r>
          </a:p>
        </p:txBody>
      </p:sp>
      <p:sp>
        <p:nvSpPr>
          <p:cNvPr id="8" name="Текст 1">
            <a:extLst>
              <a:ext uri="{FF2B5EF4-FFF2-40B4-BE49-F238E27FC236}">
                <a16:creationId xmlns:a16="http://schemas.microsoft.com/office/drawing/2014/main" id="{B30B5240-F799-E94A-CB7A-736DBEF9B0B9}"/>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 name="Объект 5">
            <a:extLst>
              <a:ext uri="{FF2B5EF4-FFF2-40B4-BE49-F238E27FC236}">
                <a16:creationId xmlns:a16="http://schemas.microsoft.com/office/drawing/2014/main" id="{682D44A4-F958-3C56-51AC-23B8D4E59741}"/>
              </a:ext>
            </a:extLst>
          </p:cNvPr>
          <p:cNvSpPr>
            <a:spLocks noGrp="1"/>
          </p:cNvSpPr>
          <p:nvPr>
            <p:ph idx="1"/>
          </p:nvPr>
        </p:nvSpPr>
        <p:spPr>
          <a:xfrm>
            <a:off x="231978" y="1052670"/>
            <a:ext cx="8784000" cy="3240450"/>
          </a:xfrm>
        </p:spPr>
        <p:txBody>
          <a:bodyPr/>
          <a:lstStyle/>
          <a:p>
            <a:endParaRPr lang="ru-RU" sz="2000" b="1" i="1" dirty="0">
              <a:solidFill>
                <a:srgbClr val="FF0000"/>
              </a:solidFill>
              <a:latin typeface="+mn-lt"/>
            </a:endParaRPr>
          </a:p>
          <a:p>
            <a:pPr marL="0" indent="0">
              <a:buNone/>
            </a:pPr>
            <a:r>
              <a:rPr lang="ru-RU" sz="2000" b="1" i="1" dirty="0">
                <a:solidFill>
                  <a:srgbClr val="FF0000"/>
                </a:solidFill>
                <a:latin typeface="+mn-lt"/>
              </a:rPr>
              <a:t>     </a:t>
            </a:r>
          </a:p>
          <a:p>
            <a:pPr marL="0" indent="0">
              <a:buNone/>
            </a:pPr>
            <a:r>
              <a:rPr lang="ru-RU" sz="2000" b="1" i="1" dirty="0">
                <a:solidFill>
                  <a:srgbClr val="FF0000"/>
                </a:solidFill>
                <a:latin typeface="+mn-lt"/>
              </a:rPr>
              <a:t>                                     </a:t>
            </a:r>
            <a:r>
              <a:rPr lang="ru-RU" sz="1600" b="1" i="1" dirty="0">
                <a:solidFill>
                  <a:schemeClr val="tx1"/>
                </a:solidFill>
                <a:latin typeface="+mn-lt"/>
              </a:rPr>
              <a:t>29.09.2014</a:t>
            </a:r>
            <a:r>
              <a:rPr lang="ru-RU" sz="2000" b="1" i="1" dirty="0">
                <a:solidFill>
                  <a:srgbClr val="FF0000"/>
                </a:solidFill>
                <a:latin typeface="+mn-lt"/>
              </a:rPr>
              <a:t>                             </a:t>
            </a:r>
            <a:r>
              <a:rPr lang="ru-RU" sz="1600" b="1" i="1" dirty="0">
                <a:solidFill>
                  <a:schemeClr val="tx1"/>
                </a:solidFill>
                <a:latin typeface="+mn-lt"/>
              </a:rPr>
              <a:t>21.12.2016</a:t>
            </a:r>
          </a:p>
          <a:p>
            <a:endParaRPr lang="ru-RU" sz="1600" b="1" i="1" dirty="0">
              <a:solidFill>
                <a:srgbClr val="FF0000"/>
              </a:solidFill>
              <a:latin typeface="+mn-lt"/>
            </a:endParaRPr>
          </a:p>
          <a:p>
            <a:pPr marL="0" indent="0">
              <a:buNone/>
            </a:pPr>
            <a:r>
              <a:rPr lang="ru-RU" sz="1600" b="1" i="1" dirty="0">
                <a:solidFill>
                  <a:srgbClr val="FF0000"/>
                </a:solidFill>
                <a:latin typeface="+mn-lt"/>
              </a:rPr>
              <a:t>Созданы  до 1996 года                                   29.09.2014</a:t>
            </a:r>
          </a:p>
          <a:p>
            <a:pPr marL="0" indent="0">
              <a:buNone/>
            </a:pPr>
            <a:r>
              <a:rPr lang="ru-RU" sz="1600" b="1" i="1" dirty="0">
                <a:solidFill>
                  <a:srgbClr val="FF0000"/>
                </a:solidFill>
                <a:latin typeface="+mn-lt"/>
              </a:rPr>
              <a:t>Убыток 282 589 665                                        282 589 665</a:t>
            </a:r>
          </a:p>
          <a:p>
            <a:pPr marL="0" indent="0" algn="just">
              <a:buNone/>
            </a:pPr>
            <a:r>
              <a:rPr lang="ru-RU" sz="1600" b="1" i="1" dirty="0">
                <a:solidFill>
                  <a:srgbClr val="FF0000"/>
                </a:solidFill>
                <a:latin typeface="+mn-lt"/>
              </a:rPr>
              <a:t>  </a:t>
            </a:r>
          </a:p>
          <a:p>
            <a:pPr marL="0" indent="0" algn="just">
              <a:buNone/>
            </a:pPr>
            <a:r>
              <a:rPr lang="ru-RU" sz="1600" b="1" i="1" dirty="0">
                <a:solidFill>
                  <a:srgbClr val="FF0000"/>
                </a:solidFill>
                <a:latin typeface="+mn-lt"/>
              </a:rPr>
              <a:t> </a:t>
            </a:r>
            <a:r>
              <a:rPr lang="ru-RU" sz="1600" i="1" dirty="0">
                <a:solidFill>
                  <a:schemeClr val="tx1"/>
                </a:solidFill>
                <a:latin typeface="+mn-lt"/>
              </a:rPr>
              <a:t>Полученный ООО «Транзит» до реорганизации убыток сформирован по финансово-хозяйственным операциям </a:t>
            </a:r>
            <a:r>
              <a:rPr lang="ru-RU" sz="1600" b="1" i="1" dirty="0">
                <a:solidFill>
                  <a:schemeClr val="tx1"/>
                </a:solidFill>
                <a:latin typeface="+mn-lt"/>
              </a:rPr>
              <a:t>ЗАО «Транзит» и ЗАО «</a:t>
            </a:r>
            <a:r>
              <a:rPr lang="ru-RU" sz="1600" b="1" i="1" dirty="0" err="1">
                <a:solidFill>
                  <a:schemeClr val="tx1"/>
                </a:solidFill>
                <a:latin typeface="+mn-lt"/>
              </a:rPr>
              <a:t>Росавиаспецкомплект</a:t>
            </a:r>
            <a:r>
              <a:rPr lang="ru-RU" sz="1600" b="1" i="1" dirty="0">
                <a:solidFill>
                  <a:schemeClr val="tx1"/>
                </a:solidFill>
                <a:latin typeface="+mn-lt"/>
              </a:rPr>
              <a:t>» </a:t>
            </a:r>
            <a:r>
              <a:rPr lang="ru-RU" sz="1600" i="1" dirty="0">
                <a:solidFill>
                  <a:schemeClr val="tx1"/>
                </a:solidFill>
                <a:latin typeface="+mn-lt"/>
              </a:rPr>
              <a:t>(в сумме </a:t>
            </a:r>
            <a:r>
              <a:rPr lang="ru-RU" sz="1600" b="1" i="1" dirty="0">
                <a:solidFill>
                  <a:schemeClr val="tx1"/>
                </a:solidFill>
                <a:latin typeface="+mn-lt"/>
              </a:rPr>
              <a:t>277 649 097 рублей 82 копеек</a:t>
            </a:r>
            <a:r>
              <a:rPr lang="ru-RU" sz="1600" i="1" dirty="0">
                <a:solidFill>
                  <a:schemeClr val="tx1"/>
                </a:solidFill>
                <a:latin typeface="+mn-lt"/>
              </a:rPr>
              <a:t>, в том числе </a:t>
            </a:r>
            <a:r>
              <a:rPr lang="ru-RU" sz="1600" b="1" i="1" dirty="0">
                <a:solidFill>
                  <a:schemeClr val="tx1"/>
                </a:solidFill>
                <a:latin typeface="+mn-lt"/>
              </a:rPr>
              <a:t>161 576 063 рубля 44 </a:t>
            </a:r>
            <a:r>
              <a:rPr lang="ru-RU" sz="1600" i="1" dirty="0">
                <a:solidFill>
                  <a:schemeClr val="tx1"/>
                </a:solidFill>
                <a:latin typeface="+mn-lt"/>
              </a:rPr>
              <a:t>копейки </a:t>
            </a:r>
            <a:r>
              <a:rPr lang="ru-RU" sz="1600" b="1" i="1" dirty="0">
                <a:solidFill>
                  <a:schemeClr val="tx1"/>
                </a:solidFill>
                <a:latin typeface="+mn-lt"/>
              </a:rPr>
              <a:t>неоплаченного долга ЗАО «</a:t>
            </a:r>
            <a:r>
              <a:rPr lang="ru-RU" sz="1600" b="1" i="1" dirty="0" err="1">
                <a:solidFill>
                  <a:schemeClr val="tx1"/>
                </a:solidFill>
                <a:latin typeface="+mn-lt"/>
              </a:rPr>
              <a:t>Росавиаспецкомплект</a:t>
            </a:r>
            <a:r>
              <a:rPr lang="ru-RU" sz="1600" b="1" i="1" dirty="0">
                <a:solidFill>
                  <a:schemeClr val="tx1"/>
                </a:solidFill>
                <a:latin typeface="+mn-lt"/>
              </a:rPr>
              <a:t>» (заемщик) </a:t>
            </a:r>
            <a:r>
              <a:rPr lang="ru-RU" sz="1600" i="1" dirty="0">
                <a:solidFill>
                  <a:schemeClr val="tx1"/>
                </a:solidFill>
                <a:latin typeface="+mn-lt"/>
              </a:rPr>
              <a:t>по договорам займа с ЗАО «Транзит» и </a:t>
            </a:r>
            <a:r>
              <a:rPr lang="ru-RU" sz="1600" b="1" i="1" dirty="0">
                <a:solidFill>
                  <a:schemeClr val="tx1"/>
                </a:solidFill>
                <a:latin typeface="+mn-lt"/>
              </a:rPr>
              <a:t>116 073 034 рубля 38 копеек </a:t>
            </a:r>
            <a:r>
              <a:rPr lang="ru-RU" sz="1600" i="1" dirty="0">
                <a:solidFill>
                  <a:schemeClr val="tx1"/>
                </a:solidFill>
                <a:latin typeface="+mn-lt"/>
              </a:rPr>
              <a:t>не поступивших денежных средств по договорам цессии от 31.12.2007 № 5ц, 6ц, 7ц, 8ц, заключенным между </a:t>
            </a:r>
            <a:r>
              <a:rPr lang="ru-RU" sz="1600" b="1" i="1" dirty="0">
                <a:solidFill>
                  <a:schemeClr val="tx1"/>
                </a:solidFill>
                <a:latin typeface="+mn-lt"/>
              </a:rPr>
              <a:t>ЗАО СП «Международный Бизнес Центр» (Армения) (цедент) и ЗАО «Транзит»</a:t>
            </a:r>
            <a:r>
              <a:rPr lang="ru-RU" sz="1600" i="1" dirty="0">
                <a:solidFill>
                  <a:schemeClr val="tx1"/>
                </a:solidFill>
                <a:latin typeface="+mn-lt"/>
              </a:rPr>
              <a:t> (цессионарий) по возмездной уступке права требования </a:t>
            </a:r>
            <a:r>
              <a:rPr lang="ru-RU" sz="1600" b="1" i="1" dirty="0">
                <a:solidFill>
                  <a:schemeClr val="tx1"/>
                </a:solidFill>
                <a:latin typeface="+mn-lt"/>
              </a:rPr>
              <a:t>к ЗАО «</a:t>
            </a:r>
            <a:r>
              <a:rPr lang="ru-RU" sz="1600" b="1" i="1" dirty="0" err="1">
                <a:solidFill>
                  <a:schemeClr val="tx1"/>
                </a:solidFill>
                <a:latin typeface="+mn-lt"/>
              </a:rPr>
              <a:t>Росавиаспецкомплект</a:t>
            </a:r>
            <a:r>
              <a:rPr lang="ru-RU" sz="1600" b="1" i="1" dirty="0">
                <a:solidFill>
                  <a:schemeClr val="tx1"/>
                </a:solidFill>
                <a:latin typeface="+mn-lt"/>
              </a:rPr>
              <a:t>» (должник)</a:t>
            </a:r>
            <a:r>
              <a:rPr lang="ru-RU" sz="1600" i="1" dirty="0">
                <a:solidFill>
                  <a:schemeClr val="tx1"/>
                </a:solidFill>
                <a:latin typeface="+mn-lt"/>
              </a:rPr>
              <a:t>), а также </a:t>
            </a:r>
            <a:r>
              <a:rPr lang="ru-RU" sz="1600" b="1" i="1" dirty="0">
                <a:solidFill>
                  <a:schemeClr val="tx1"/>
                </a:solidFill>
                <a:latin typeface="+mn-lt"/>
              </a:rPr>
              <a:t>по результатам от текущей деятельности (в сумме 4 940 567 рублей 18 копеек).</a:t>
            </a:r>
            <a:endParaRPr lang="ru-RU" sz="2400" b="1" i="1" dirty="0">
              <a:solidFill>
                <a:srgbClr val="FF0000"/>
              </a:solidFill>
              <a:latin typeface="+mn-lt"/>
            </a:endParaRPr>
          </a:p>
          <a:p>
            <a:pPr marL="0" indent="0">
              <a:buNone/>
            </a:pPr>
            <a:r>
              <a:rPr lang="ru-RU" sz="1800" b="1" i="1" dirty="0">
                <a:solidFill>
                  <a:srgbClr val="FF0000"/>
                </a:solidFill>
                <a:latin typeface="+mn-lt"/>
              </a:rPr>
              <a:t>Определение ВС РФ от 27.11.2019 №301-ЭС19-21842, (Постановление АС Волго-Вятского округа от 05.09.19 № А43-24142/2018)</a:t>
            </a:r>
          </a:p>
        </p:txBody>
      </p:sp>
      <p:sp>
        <p:nvSpPr>
          <p:cNvPr id="4" name="Прямоугольник 3">
            <a:extLst>
              <a:ext uri="{FF2B5EF4-FFF2-40B4-BE49-F238E27FC236}">
                <a16:creationId xmlns:a16="http://schemas.microsoft.com/office/drawing/2014/main" id="{5C47D055-E807-3FFB-29C3-E8DD95A1435D}"/>
              </a:ext>
            </a:extLst>
          </p:cNvPr>
          <p:cNvSpPr/>
          <p:nvPr/>
        </p:nvSpPr>
        <p:spPr>
          <a:xfrm>
            <a:off x="231978" y="1472412"/>
            <a:ext cx="8568952" cy="461665"/>
          </a:xfrm>
          <a:prstGeom prst="rect">
            <a:avLst/>
          </a:prstGeom>
        </p:spPr>
        <p:txBody>
          <a:bodyPr wrap="square">
            <a:spAutoFit/>
          </a:bodyPr>
          <a:lstStyle/>
          <a:p>
            <a:pPr algn="just"/>
            <a:endParaRPr lang="ru-RU" sz="2400" dirty="0"/>
          </a:p>
        </p:txBody>
      </p:sp>
      <p:sp>
        <p:nvSpPr>
          <p:cNvPr id="9" name="Прямоугольник 8">
            <a:extLst>
              <a:ext uri="{FF2B5EF4-FFF2-40B4-BE49-F238E27FC236}">
                <a16:creationId xmlns:a16="http://schemas.microsoft.com/office/drawing/2014/main" id="{0A1B3DC1-2798-D781-474A-40E1EE659D07}"/>
              </a:ext>
            </a:extLst>
          </p:cNvPr>
          <p:cNvSpPr/>
          <p:nvPr/>
        </p:nvSpPr>
        <p:spPr>
          <a:xfrm>
            <a:off x="827480" y="1109769"/>
            <a:ext cx="1656184" cy="9188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ЗАО Транзит</a:t>
            </a:r>
          </a:p>
        </p:txBody>
      </p:sp>
      <p:sp>
        <p:nvSpPr>
          <p:cNvPr id="11" name="Прямоугольник 10">
            <a:extLst>
              <a:ext uri="{FF2B5EF4-FFF2-40B4-BE49-F238E27FC236}">
                <a16:creationId xmlns:a16="http://schemas.microsoft.com/office/drawing/2014/main" id="{1E605266-438A-0EB2-3EF1-6B487630B30E}"/>
              </a:ext>
            </a:extLst>
          </p:cNvPr>
          <p:cNvSpPr/>
          <p:nvPr/>
        </p:nvSpPr>
        <p:spPr>
          <a:xfrm>
            <a:off x="3724366" y="1102900"/>
            <a:ext cx="1584176" cy="9144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ООО Транзит</a:t>
            </a:r>
          </a:p>
        </p:txBody>
      </p:sp>
      <p:sp>
        <p:nvSpPr>
          <p:cNvPr id="13" name="Прямоугольник 12">
            <a:extLst>
              <a:ext uri="{FF2B5EF4-FFF2-40B4-BE49-F238E27FC236}">
                <a16:creationId xmlns:a16="http://schemas.microsoft.com/office/drawing/2014/main" id="{EE5F18D2-97F8-F548-B451-898AA078106E}"/>
              </a:ext>
            </a:extLst>
          </p:cNvPr>
          <p:cNvSpPr/>
          <p:nvPr/>
        </p:nvSpPr>
        <p:spPr>
          <a:xfrm>
            <a:off x="6497255" y="1059611"/>
            <a:ext cx="1656184" cy="85131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ПАО ГЗАС им. Попова</a:t>
            </a:r>
          </a:p>
        </p:txBody>
      </p:sp>
      <p:cxnSp>
        <p:nvCxnSpPr>
          <p:cNvPr id="14" name="Прямая со стрелкой 13">
            <a:extLst>
              <a:ext uri="{FF2B5EF4-FFF2-40B4-BE49-F238E27FC236}">
                <a16:creationId xmlns:a16="http://schemas.microsoft.com/office/drawing/2014/main" id="{EA3C8657-FC10-8D63-3284-7E241EF22D57}"/>
              </a:ext>
            </a:extLst>
          </p:cNvPr>
          <p:cNvCxnSpPr>
            <a:cxnSpLocks/>
            <a:stCxn id="9" idx="3"/>
            <a:endCxn id="11" idx="1"/>
          </p:cNvCxnSpPr>
          <p:nvPr/>
        </p:nvCxnSpPr>
        <p:spPr>
          <a:xfrm flipV="1">
            <a:off x="2483664" y="1560101"/>
            <a:ext cx="1240702" cy="91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a:extLst>
              <a:ext uri="{FF2B5EF4-FFF2-40B4-BE49-F238E27FC236}">
                <a16:creationId xmlns:a16="http://schemas.microsoft.com/office/drawing/2014/main" id="{39230A8B-7DAF-C35A-8165-ACA6DFA7F6A1}"/>
              </a:ext>
            </a:extLst>
          </p:cNvPr>
          <p:cNvCxnSpPr>
            <a:cxnSpLocks/>
          </p:cNvCxnSpPr>
          <p:nvPr/>
        </p:nvCxnSpPr>
        <p:spPr>
          <a:xfrm>
            <a:off x="5364110" y="1569201"/>
            <a:ext cx="1008784" cy="2111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9685529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1F04CD-2844-0092-CB52-1D218E814338}"/>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857E164-C810-532B-9501-58F5E2CC6197}"/>
              </a:ext>
            </a:extLst>
          </p:cNvPr>
          <p:cNvSpPr>
            <a:spLocks noGrp="1"/>
          </p:cNvSpPr>
          <p:nvPr>
            <p:ph type="title"/>
          </p:nvPr>
        </p:nvSpPr>
        <p:spPr>
          <a:xfrm>
            <a:off x="180000" y="74376"/>
            <a:ext cx="8784000" cy="792110"/>
          </a:xfrm>
        </p:spPr>
        <p:txBody>
          <a:bodyPr>
            <a:normAutofit/>
          </a:bodyPr>
          <a:lstStyle/>
          <a:p>
            <a:r>
              <a:rPr lang="ru-RU" sz="2000" b="1" i="1" dirty="0">
                <a:solidFill>
                  <a:srgbClr val="FF0000"/>
                </a:solidFill>
              </a:rPr>
              <a:t>Отсутствие экономической цели при заключении договора о присоединении</a:t>
            </a:r>
          </a:p>
        </p:txBody>
      </p:sp>
      <p:sp>
        <p:nvSpPr>
          <p:cNvPr id="8" name="Текст 1">
            <a:extLst>
              <a:ext uri="{FF2B5EF4-FFF2-40B4-BE49-F238E27FC236}">
                <a16:creationId xmlns:a16="http://schemas.microsoft.com/office/drawing/2014/main" id="{80BBD3CC-D3BC-1C92-D10F-4C3DA2B71F5C}"/>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
        <p:nvSpPr>
          <p:cNvPr id="2" name="Объект 5">
            <a:extLst>
              <a:ext uri="{FF2B5EF4-FFF2-40B4-BE49-F238E27FC236}">
                <a16:creationId xmlns:a16="http://schemas.microsoft.com/office/drawing/2014/main" id="{CA0A05DA-71E3-CC2B-20BB-C773CAF7EB0E}"/>
              </a:ext>
            </a:extLst>
          </p:cNvPr>
          <p:cNvSpPr>
            <a:spLocks noGrp="1"/>
          </p:cNvSpPr>
          <p:nvPr>
            <p:ph idx="1"/>
          </p:nvPr>
        </p:nvSpPr>
        <p:spPr>
          <a:xfrm>
            <a:off x="231978" y="1052670"/>
            <a:ext cx="8784000" cy="3240450"/>
          </a:xfrm>
        </p:spPr>
        <p:txBody>
          <a:bodyPr/>
          <a:lstStyle/>
          <a:p>
            <a:r>
              <a:rPr lang="ru-RU" sz="2000" b="1" i="1" dirty="0">
                <a:solidFill>
                  <a:srgbClr val="FF0000"/>
                </a:solidFill>
                <a:latin typeface="+mn-lt"/>
              </a:rPr>
              <a:t>                                  </a:t>
            </a:r>
            <a:r>
              <a:rPr lang="ru-RU" sz="1600" b="1" i="1" dirty="0">
                <a:solidFill>
                  <a:schemeClr val="tx1"/>
                </a:solidFill>
                <a:latin typeface="+mn-lt"/>
              </a:rPr>
              <a:t>29.09.2014</a:t>
            </a:r>
            <a:r>
              <a:rPr lang="ru-RU" sz="2000" b="1" i="1" dirty="0">
                <a:solidFill>
                  <a:srgbClr val="FF0000"/>
                </a:solidFill>
                <a:latin typeface="+mn-lt"/>
              </a:rPr>
              <a:t>                             </a:t>
            </a:r>
            <a:r>
              <a:rPr lang="ru-RU" sz="1600" b="1" i="1" dirty="0">
                <a:solidFill>
                  <a:schemeClr val="tx1"/>
                </a:solidFill>
                <a:latin typeface="+mn-lt"/>
              </a:rPr>
              <a:t>21.12.2016</a:t>
            </a:r>
          </a:p>
          <a:p>
            <a:endParaRPr lang="ru-RU" sz="2000" b="1" i="1" dirty="0">
              <a:solidFill>
                <a:srgbClr val="FF0000"/>
              </a:solidFill>
              <a:latin typeface="+mn-lt"/>
            </a:endParaRPr>
          </a:p>
          <a:p>
            <a:pPr marL="0" indent="0">
              <a:buNone/>
            </a:pPr>
            <a:r>
              <a:rPr lang="ru-RU" sz="1600" b="1" i="1" dirty="0">
                <a:solidFill>
                  <a:srgbClr val="FF0000"/>
                </a:solidFill>
                <a:latin typeface="+mn-lt"/>
              </a:rPr>
              <a:t>кредитор</a:t>
            </a:r>
          </a:p>
          <a:p>
            <a:pPr marL="0" indent="0">
              <a:buNone/>
            </a:pPr>
            <a:r>
              <a:rPr lang="ru-RU" sz="2000" b="1" i="1" dirty="0">
                <a:solidFill>
                  <a:srgbClr val="FF0000"/>
                </a:solidFill>
                <a:latin typeface="+mn-lt"/>
              </a:rPr>
              <a:t>     </a:t>
            </a:r>
            <a:r>
              <a:rPr lang="ru-RU" sz="1800" b="1" i="1" dirty="0">
                <a:solidFill>
                  <a:srgbClr val="FF0000"/>
                </a:solidFill>
                <a:latin typeface="+mn-lt"/>
              </a:rPr>
              <a:t>           </a:t>
            </a:r>
            <a:r>
              <a:rPr lang="ru-RU" sz="1800" i="1" dirty="0">
                <a:solidFill>
                  <a:schemeClr val="tx1"/>
                </a:solidFill>
                <a:latin typeface="+mn-lt"/>
              </a:rPr>
              <a:t>кредитор 2 (цессия)</a:t>
            </a:r>
          </a:p>
          <a:p>
            <a:pPr marL="0" indent="0" algn="just">
              <a:buNone/>
            </a:pPr>
            <a:r>
              <a:rPr lang="ru-RU" sz="1600" b="1" i="1" dirty="0" err="1">
                <a:solidFill>
                  <a:srgbClr val="FF0000"/>
                </a:solidFill>
                <a:latin typeface="+mn-lt"/>
              </a:rPr>
              <a:t>займ</a:t>
            </a:r>
            <a:endParaRPr lang="ru-RU" sz="1600" b="1" i="1" dirty="0">
              <a:solidFill>
                <a:srgbClr val="FF0000"/>
              </a:solidFill>
              <a:latin typeface="+mn-lt"/>
            </a:endParaRPr>
          </a:p>
          <a:p>
            <a:pPr marL="0" indent="0" algn="just">
              <a:buNone/>
            </a:pPr>
            <a:endParaRPr lang="ru-RU" sz="1600" b="1" i="1" dirty="0">
              <a:solidFill>
                <a:srgbClr val="FF0000"/>
              </a:solidFill>
              <a:latin typeface="+mn-lt"/>
            </a:endParaRPr>
          </a:p>
          <a:p>
            <a:pPr marL="0" indent="0" algn="just">
              <a:buNone/>
            </a:pPr>
            <a:endParaRPr lang="ru-RU" sz="1600" b="1" i="1" dirty="0">
              <a:solidFill>
                <a:srgbClr val="FF0000"/>
              </a:solidFill>
              <a:latin typeface="+mn-lt"/>
            </a:endParaRPr>
          </a:p>
          <a:p>
            <a:pPr marL="0" indent="0" algn="just">
              <a:buNone/>
            </a:pPr>
            <a:r>
              <a:rPr lang="ru-RU" sz="1600" b="1" i="1" dirty="0">
                <a:solidFill>
                  <a:srgbClr val="FF0000"/>
                </a:solidFill>
                <a:latin typeface="+mn-lt"/>
              </a:rPr>
              <a:t>Должник                                                                                          </a:t>
            </a:r>
            <a:r>
              <a:rPr lang="ru-RU" sz="1600" i="1" dirty="0">
                <a:solidFill>
                  <a:schemeClr val="tx1"/>
                </a:solidFill>
              </a:rPr>
              <a:t>кредитор 2 (цессия)</a:t>
            </a:r>
          </a:p>
          <a:p>
            <a:pPr marL="0" indent="0" algn="just">
              <a:buNone/>
            </a:pPr>
            <a:endParaRPr lang="ru-RU" sz="1600" b="1" i="1" dirty="0">
              <a:solidFill>
                <a:srgbClr val="FF0000"/>
              </a:solidFill>
              <a:latin typeface="+mn-lt"/>
            </a:endParaRPr>
          </a:p>
          <a:p>
            <a:pPr marL="0" indent="0" algn="just">
              <a:buNone/>
            </a:pPr>
            <a:r>
              <a:rPr lang="ru-RU" sz="1600" b="1" i="1" dirty="0">
                <a:solidFill>
                  <a:srgbClr val="FF0000"/>
                </a:solidFill>
                <a:latin typeface="+mn-lt"/>
              </a:rPr>
              <a:t>  </a:t>
            </a:r>
            <a:r>
              <a:rPr lang="ru-RU" sz="1800" b="1" i="1" dirty="0">
                <a:solidFill>
                  <a:srgbClr val="FF0000"/>
                </a:solidFill>
                <a:latin typeface="+mn-lt"/>
              </a:rPr>
              <a:t>                 </a:t>
            </a:r>
            <a:r>
              <a:rPr lang="ru-RU" sz="1800" i="1" dirty="0">
                <a:solidFill>
                  <a:schemeClr val="tx1"/>
                </a:solidFill>
                <a:latin typeface="+mn-lt"/>
              </a:rPr>
              <a:t>должник (цессия)</a:t>
            </a:r>
          </a:p>
        </p:txBody>
      </p:sp>
      <p:sp>
        <p:nvSpPr>
          <p:cNvPr id="4" name="Прямоугольник 3">
            <a:extLst>
              <a:ext uri="{FF2B5EF4-FFF2-40B4-BE49-F238E27FC236}">
                <a16:creationId xmlns:a16="http://schemas.microsoft.com/office/drawing/2014/main" id="{09E825FE-05D6-CCD9-EC8A-C2D02314684A}"/>
              </a:ext>
            </a:extLst>
          </p:cNvPr>
          <p:cNvSpPr/>
          <p:nvPr/>
        </p:nvSpPr>
        <p:spPr>
          <a:xfrm>
            <a:off x="231978" y="1472412"/>
            <a:ext cx="8568952" cy="461665"/>
          </a:xfrm>
          <a:prstGeom prst="rect">
            <a:avLst/>
          </a:prstGeom>
        </p:spPr>
        <p:txBody>
          <a:bodyPr wrap="square">
            <a:spAutoFit/>
          </a:bodyPr>
          <a:lstStyle/>
          <a:p>
            <a:pPr algn="just"/>
            <a:endParaRPr lang="ru-RU" sz="2400" dirty="0"/>
          </a:p>
        </p:txBody>
      </p:sp>
      <p:sp>
        <p:nvSpPr>
          <p:cNvPr id="9" name="Прямоугольник 8">
            <a:extLst>
              <a:ext uri="{FF2B5EF4-FFF2-40B4-BE49-F238E27FC236}">
                <a16:creationId xmlns:a16="http://schemas.microsoft.com/office/drawing/2014/main" id="{C62A4130-8B7F-2E0E-B532-5B9F9333EABF}"/>
              </a:ext>
            </a:extLst>
          </p:cNvPr>
          <p:cNvSpPr/>
          <p:nvPr/>
        </p:nvSpPr>
        <p:spPr>
          <a:xfrm>
            <a:off x="1187530" y="1025298"/>
            <a:ext cx="1512211" cy="91886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ЗАО Транзит</a:t>
            </a:r>
          </a:p>
        </p:txBody>
      </p:sp>
      <p:sp>
        <p:nvSpPr>
          <p:cNvPr id="11" name="Прямоугольник 10">
            <a:extLst>
              <a:ext uri="{FF2B5EF4-FFF2-40B4-BE49-F238E27FC236}">
                <a16:creationId xmlns:a16="http://schemas.microsoft.com/office/drawing/2014/main" id="{2B09A673-1161-26C6-9505-748B308BD63F}"/>
              </a:ext>
            </a:extLst>
          </p:cNvPr>
          <p:cNvSpPr/>
          <p:nvPr/>
        </p:nvSpPr>
        <p:spPr>
          <a:xfrm>
            <a:off x="3765285" y="1114233"/>
            <a:ext cx="1598825" cy="9144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ООО Транзит</a:t>
            </a:r>
          </a:p>
        </p:txBody>
      </p:sp>
      <p:sp>
        <p:nvSpPr>
          <p:cNvPr id="13" name="Прямоугольник 12">
            <a:extLst>
              <a:ext uri="{FF2B5EF4-FFF2-40B4-BE49-F238E27FC236}">
                <a16:creationId xmlns:a16="http://schemas.microsoft.com/office/drawing/2014/main" id="{4E9F3086-1FBE-85BB-1404-2DB3604A841B}"/>
              </a:ext>
            </a:extLst>
          </p:cNvPr>
          <p:cNvSpPr/>
          <p:nvPr/>
        </p:nvSpPr>
        <p:spPr>
          <a:xfrm>
            <a:off x="6444260" y="1059611"/>
            <a:ext cx="1872259" cy="96902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ПАО ГЗАС им. Попова</a:t>
            </a:r>
          </a:p>
        </p:txBody>
      </p:sp>
      <p:cxnSp>
        <p:nvCxnSpPr>
          <p:cNvPr id="14" name="Прямая со стрелкой 13">
            <a:extLst>
              <a:ext uri="{FF2B5EF4-FFF2-40B4-BE49-F238E27FC236}">
                <a16:creationId xmlns:a16="http://schemas.microsoft.com/office/drawing/2014/main" id="{8FF4815D-FAC9-1EEA-92A4-546A86F5DBE2}"/>
              </a:ext>
            </a:extLst>
          </p:cNvPr>
          <p:cNvCxnSpPr>
            <a:cxnSpLocks/>
          </p:cNvCxnSpPr>
          <p:nvPr/>
        </p:nvCxnSpPr>
        <p:spPr>
          <a:xfrm>
            <a:off x="2771750" y="1544123"/>
            <a:ext cx="818203"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7" name="Прямая со стрелкой 16">
            <a:extLst>
              <a:ext uri="{FF2B5EF4-FFF2-40B4-BE49-F238E27FC236}">
                <a16:creationId xmlns:a16="http://schemas.microsoft.com/office/drawing/2014/main" id="{9ADE14B9-C678-D43B-708E-86410FAF7DE5}"/>
              </a:ext>
            </a:extLst>
          </p:cNvPr>
          <p:cNvCxnSpPr>
            <a:cxnSpLocks/>
            <a:endCxn id="13" idx="1"/>
          </p:cNvCxnSpPr>
          <p:nvPr/>
        </p:nvCxnSpPr>
        <p:spPr>
          <a:xfrm>
            <a:off x="5364110" y="1544123"/>
            <a:ext cx="10801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 name="Прямоугольник 5">
            <a:extLst>
              <a:ext uri="{FF2B5EF4-FFF2-40B4-BE49-F238E27FC236}">
                <a16:creationId xmlns:a16="http://schemas.microsoft.com/office/drawing/2014/main" id="{D2EDDE23-D7E4-77CB-8F43-7C27593DAC9E}"/>
              </a:ext>
            </a:extLst>
          </p:cNvPr>
          <p:cNvSpPr/>
          <p:nvPr/>
        </p:nvSpPr>
        <p:spPr>
          <a:xfrm>
            <a:off x="1411552" y="2922331"/>
            <a:ext cx="1656184"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a:t>ЗАО </a:t>
            </a:r>
            <a:r>
              <a:rPr lang="ru-RU" dirty="0" err="1"/>
              <a:t>Росавиаспецкомплект</a:t>
            </a:r>
            <a:endParaRPr lang="ru-RU" dirty="0"/>
          </a:p>
        </p:txBody>
      </p:sp>
      <p:sp>
        <p:nvSpPr>
          <p:cNvPr id="10" name="Прямоугольник 9">
            <a:extLst>
              <a:ext uri="{FF2B5EF4-FFF2-40B4-BE49-F238E27FC236}">
                <a16:creationId xmlns:a16="http://schemas.microsoft.com/office/drawing/2014/main" id="{BE82E09D-A7F8-120E-50FE-81763E05A5FE}"/>
              </a:ext>
            </a:extLst>
          </p:cNvPr>
          <p:cNvSpPr/>
          <p:nvPr/>
        </p:nvSpPr>
        <p:spPr>
          <a:xfrm>
            <a:off x="4340891" y="2912998"/>
            <a:ext cx="1735375"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t>ЗАО СП Международный Бизнес Центр</a:t>
            </a:r>
          </a:p>
        </p:txBody>
      </p:sp>
      <p:cxnSp>
        <p:nvCxnSpPr>
          <p:cNvPr id="30" name="Прямая со стрелкой 29">
            <a:extLst>
              <a:ext uri="{FF2B5EF4-FFF2-40B4-BE49-F238E27FC236}">
                <a16:creationId xmlns:a16="http://schemas.microsoft.com/office/drawing/2014/main" id="{DCE47A4C-27F8-4E6C-CFC8-B30D95352C73}"/>
              </a:ext>
            </a:extLst>
          </p:cNvPr>
          <p:cNvCxnSpPr/>
          <p:nvPr/>
        </p:nvCxnSpPr>
        <p:spPr>
          <a:xfrm>
            <a:off x="467430" y="2175247"/>
            <a:ext cx="0" cy="990853"/>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1" name="Прямая со стрелкой 30">
            <a:extLst>
              <a:ext uri="{FF2B5EF4-FFF2-40B4-BE49-F238E27FC236}">
                <a16:creationId xmlns:a16="http://schemas.microsoft.com/office/drawing/2014/main" id="{18150939-1D60-D4A1-3917-F87D2D70A65D}"/>
              </a:ext>
            </a:extLst>
          </p:cNvPr>
          <p:cNvCxnSpPr>
            <a:cxnSpLocks/>
          </p:cNvCxnSpPr>
          <p:nvPr/>
        </p:nvCxnSpPr>
        <p:spPr>
          <a:xfrm flipV="1">
            <a:off x="3180851" y="3370198"/>
            <a:ext cx="1066459" cy="8064"/>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a:extLst>
              <a:ext uri="{FF2B5EF4-FFF2-40B4-BE49-F238E27FC236}">
                <a16:creationId xmlns:a16="http://schemas.microsoft.com/office/drawing/2014/main" id="{96EA574A-AD13-5E03-BB72-533BF6EA6DA0}"/>
              </a:ext>
            </a:extLst>
          </p:cNvPr>
          <p:cNvCxnSpPr>
            <a:cxnSpLocks/>
          </p:cNvCxnSpPr>
          <p:nvPr/>
        </p:nvCxnSpPr>
        <p:spPr>
          <a:xfrm>
            <a:off x="2771750" y="1934077"/>
            <a:ext cx="1475090" cy="1017218"/>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0C78D592-65E1-6262-93BD-18078C492D0C}"/>
              </a:ext>
            </a:extLst>
          </p:cNvPr>
          <p:cNvSpPr txBox="1"/>
          <p:nvPr/>
        </p:nvSpPr>
        <p:spPr>
          <a:xfrm>
            <a:off x="323413" y="4231426"/>
            <a:ext cx="8477517" cy="2308324"/>
          </a:xfrm>
          <a:prstGeom prst="rect">
            <a:avLst/>
          </a:prstGeom>
          <a:noFill/>
        </p:spPr>
        <p:txBody>
          <a:bodyPr wrap="square">
            <a:spAutoFit/>
          </a:bodyPr>
          <a:lstStyle/>
          <a:p>
            <a:pPr algn="just"/>
            <a:r>
              <a:rPr lang="ru-RU" sz="1800" i="1" dirty="0">
                <a:solidFill>
                  <a:schemeClr val="tx1"/>
                </a:solidFill>
                <a:latin typeface="+mn-lt"/>
              </a:rPr>
              <a:t>Согласно налоговой отчетности ООО (ЗАО) «Транзит» за 2000 – 2016 годы </a:t>
            </a:r>
            <a:r>
              <a:rPr lang="ru-RU" sz="1800" b="1" i="1" dirty="0">
                <a:solidFill>
                  <a:srgbClr val="C00000"/>
                </a:solidFill>
                <a:latin typeface="+mn-lt"/>
              </a:rPr>
              <a:t>налог на прибыль организаций не уплачивался ввиду убыточности деятельности</a:t>
            </a:r>
            <a:r>
              <a:rPr lang="ru-RU" sz="1800" dirty="0">
                <a:solidFill>
                  <a:srgbClr val="C00000"/>
                </a:solidFill>
              </a:rPr>
              <a:t>.</a:t>
            </a:r>
          </a:p>
          <a:p>
            <a:pPr algn="just"/>
            <a:r>
              <a:rPr lang="ru-RU" sz="1800" i="1" dirty="0">
                <a:solidFill>
                  <a:schemeClr val="tx1"/>
                </a:solidFill>
                <a:latin typeface="+mn-lt"/>
              </a:rPr>
              <a:t>Имущество и численность работников у ООО «Транзит» в 2014 – 2016 годах </a:t>
            </a:r>
            <a:r>
              <a:rPr lang="ru-RU" sz="1800" b="1" i="1" dirty="0">
                <a:solidFill>
                  <a:schemeClr val="tx1"/>
                </a:solidFill>
                <a:latin typeface="+mn-lt"/>
              </a:rPr>
              <a:t>отсутствовали.</a:t>
            </a:r>
          </a:p>
          <a:p>
            <a:pPr algn="just"/>
            <a:r>
              <a:rPr lang="ru-RU" sz="1800" i="1" dirty="0">
                <a:solidFill>
                  <a:schemeClr val="tx1"/>
                </a:solidFill>
                <a:latin typeface="+mn-lt"/>
              </a:rPr>
              <a:t>ЗАО «</a:t>
            </a:r>
            <a:r>
              <a:rPr lang="ru-RU" sz="1800" i="1" dirty="0" err="1">
                <a:solidFill>
                  <a:schemeClr val="tx1"/>
                </a:solidFill>
                <a:latin typeface="+mn-lt"/>
              </a:rPr>
              <a:t>Росавиаспецкомплект</a:t>
            </a:r>
            <a:r>
              <a:rPr lang="ru-RU" sz="1800" i="1" dirty="0">
                <a:solidFill>
                  <a:schemeClr val="tx1"/>
                </a:solidFill>
                <a:latin typeface="+mn-lt"/>
              </a:rPr>
              <a:t>» состояло на налоговом учете с 27.12.1996; учредителями являлись ЗАО «Транзит» (доля участия 700 000 рублей), Решением Арбитражного суда Нижегородской области от 09.04.2008 по делу № А43-25817/07 признано несостоятельным (банкротом).</a:t>
            </a:r>
          </a:p>
        </p:txBody>
      </p:sp>
    </p:spTree>
    <p:extLst>
      <p:ext uri="{BB962C8B-B14F-4D97-AF65-F5344CB8AC3E}">
        <p14:creationId xmlns:p14="http://schemas.microsoft.com/office/powerpoint/2010/main" val="279453625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9F5A1B-834F-B554-1B5E-8C4B89E6ECF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2FCEC39-7B12-369C-70A8-D587B91E4F67}"/>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Отсутствие экономической цели при заключении договора о присоединении</a:t>
            </a:r>
          </a:p>
        </p:txBody>
      </p:sp>
      <p:sp>
        <p:nvSpPr>
          <p:cNvPr id="8" name="Текст 1">
            <a:extLst>
              <a:ext uri="{FF2B5EF4-FFF2-40B4-BE49-F238E27FC236}">
                <a16:creationId xmlns:a16="http://schemas.microsoft.com/office/drawing/2014/main" id="{B0CDA7CF-9263-1D36-52AA-7F244BDA1DCD}"/>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r>
              <a:rPr lang="ru-RU" sz="1800" b="1" dirty="0">
                <a:solidFill>
                  <a:schemeClr val="tx1"/>
                </a:solidFill>
              </a:rPr>
              <a:t>Сафарян К.С. являлся </a:t>
            </a:r>
          </a:p>
          <a:p>
            <a:pPr algn="just"/>
            <a:r>
              <a:rPr lang="ru-RU" sz="1800" dirty="0">
                <a:solidFill>
                  <a:schemeClr val="tx1"/>
                </a:solidFill>
              </a:rPr>
              <a:t>учредителем и директором </a:t>
            </a:r>
            <a:r>
              <a:rPr lang="ru-RU" sz="1800" b="1" dirty="0">
                <a:solidFill>
                  <a:schemeClr val="tx1"/>
                </a:solidFill>
              </a:rPr>
              <a:t>ЗАО «Транзит»,</a:t>
            </a:r>
          </a:p>
          <a:p>
            <a:pPr algn="just"/>
            <a:r>
              <a:rPr lang="ru-RU" sz="1800" dirty="0">
                <a:solidFill>
                  <a:schemeClr val="tx1"/>
                </a:solidFill>
              </a:rPr>
              <a:t> учредителем </a:t>
            </a:r>
            <a:r>
              <a:rPr lang="ru-RU" sz="1800" b="1" dirty="0">
                <a:solidFill>
                  <a:schemeClr val="tx1"/>
                </a:solidFill>
              </a:rPr>
              <a:t>ООО «Транзит», </a:t>
            </a:r>
          </a:p>
          <a:p>
            <a:pPr algn="just"/>
            <a:r>
              <a:rPr lang="ru-RU" sz="1800" dirty="0">
                <a:solidFill>
                  <a:schemeClr val="tx1"/>
                </a:solidFill>
              </a:rPr>
              <a:t>в 1997 – 2002 годы директором и председателем совета директоров (до процедуры банкротства) </a:t>
            </a:r>
            <a:r>
              <a:rPr lang="ru-RU" sz="1800" b="1" dirty="0">
                <a:solidFill>
                  <a:schemeClr val="tx1"/>
                </a:solidFill>
              </a:rPr>
              <a:t>ЗАО «</a:t>
            </a:r>
            <a:r>
              <a:rPr lang="ru-RU" sz="1800" b="1" dirty="0" err="1">
                <a:solidFill>
                  <a:schemeClr val="tx1"/>
                </a:solidFill>
              </a:rPr>
              <a:t>Росавиаспецкомплект</a:t>
            </a:r>
            <a:r>
              <a:rPr lang="ru-RU" sz="1800" b="1" dirty="0">
                <a:solidFill>
                  <a:schemeClr val="tx1"/>
                </a:solidFill>
              </a:rPr>
              <a:t>», </a:t>
            </a:r>
          </a:p>
          <a:p>
            <a:pPr algn="just"/>
            <a:r>
              <a:rPr lang="ru-RU" sz="1800" dirty="0">
                <a:solidFill>
                  <a:schemeClr val="tx1"/>
                </a:solidFill>
              </a:rPr>
              <a:t>с 2001 года председателем совета директоров </a:t>
            </a:r>
            <a:r>
              <a:rPr lang="ru-RU" sz="1800" b="1" dirty="0">
                <a:solidFill>
                  <a:schemeClr val="tx1"/>
                </a:solidFill>
              </a:rPr>
              <a:t>ЗАО СП «Международный бизнес центр», </a:t>
            </a:r>
          </a:p>
          <a:p>
            <a:pPr algn="just"/>
            <a:r>
              <a:rPr lang="ru-RU" sz="1800" dirty="0">
                <a:solidFill>
                  <a:schemeClr val="tx1"/>
                </a:solidFill>
              </a:rPr>
              <a:t>с 2003 года председателем совета директоров </a:t>
            </a:r>
            <a:r>
              <a:rPr lang="ru-RU" sz="1800" b="1" dirty="0">
                <a:solidFill>
                  <a:schemeClr val="tx1"/>
                </a:solidFill>
              </a:rPr>
              <a:t>ЗАО «</a:t>
            </a:r>
            <a:r>
              <a:rPr lang="ru-RU" sz="1800" b="1" dirty="0" err="1">
                <a:solidFill>
                  <a:schemeClr val="tx1"/>
                </a:solidFill>
              </a:rPr>
              <a:t>Ардшинбанк</a:t>
            </a:r>
            <a:r>
              <a:rPr lang="ru-RU" sz="1800" b="1" dirty="0">
                <a:solidFill>
                  <a:schemeClr val="tx1"/>
                </a:solidFill>
              </a:rPr>
              <a:t>» (Армения) (банк, через который проходили сделки с ЗАО «Международный бизнес центр»),</a:t>
            </a:r>
          </a:p>
          <a:p>
            <a:pPr algn="just"/>
            <a:r>
              <a:rPr lang="ru-RU" sz="1800" dirty="0">
                <a:solidFill>
                  <a:schemeClr val="tx1"/>
                </a:solidFill>
              </a:rPr>
              <a:t> а также президентом – </a:t>
            </a:r>
            <a:r>
              <a:rPr lang="ru-RU" sz="1800" b="1" dirty="0">
                <a:solidFill>
                  <a:schemeClr val="tx1"/>
                </a:solidFill>
              </a:rPr>
              <a:t>Председателем Совета Директоров ПАО «ГЗАС им. А.С. Попова»</a:t>
            </a:r>
          </a:p>
          <a:p>
            <a:pPr algn="just"/>
            <a:r>
              <a:rPr lang="ru-RU" sz="1800" b="1" dirty="0">
                <a:solidFill>
                  <a:schemeClr val="tx1"/>
                </a:solidFill>
              </a:rPr>
              <a:t>.</a:t>
            </a:r>
            <a:br>
              <a:rPr lang="ru-RU" sz="1800" b="1" dirty="0">
                <a:solidFill>
                  <a:schemeClr val="tx1"/>
                </a:solidFill>
              </a:rPr>
            </a:br>
            <a:endParaRPr lang="ru-RU" sz="1800" b="1" dirty="0">
              <a:solidFill>
                <a:schemeClr val="tx1"/>
              </a:solidFill>
            </a:endParaRPr>
          </a:p>
        </p:txBody>
      </p:sp>
    </p:spTree>
    <p:extLst>
      <p:ext uri="{BB962C8B-B14F-4D97-AF65-F5344CB8AC3E}">
        <p14:creationId xmlns:p14="http://schemas.microsoft.com/office/powerpoint/2010/main" val="74697751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136002-44D3-1602-2298-76AFFD96C84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0CBF8A9-2A2B-5E8E-FFDA-2FBB0EC8416C}"/>
              </a:ext>
            </a:extLst>
          </p:cNvPr>
          <p:cNvSpPr>
            <a:spLocks noGrp="1"/>
          </p:cNvSpPr>
          <p:nvPr>
            <p:ph type="title"/>
          </p:nvPr>
        </p:nvSpPr>
        <p:spPr>
          <a:xfrm>
            <a:off x="182388" y="260560"/>
            <a:ext cx="8784000" cy="792110"/>
          </a:xfrm>
        </p:spPr>
        <p:txBody>
          <a:bodyPr>
            <a:normAutofit fontScale="90000"/>
          </a:bodyPr>
          <a:lstStyle/>
          <a:p>
            <a:r>
              <a:rPr lang="ru-RU" sz="2000" b="1" i="1" dirty="0">
                <a:solidFill>
                  <a:srgbClr val="FF0000"/>
                </a:solidFill>
              </a:rPr>
              <a:t>СТ. 54.1. ПРЕДЕЛЫ ОСУЩЕСТВЛЕНИЯ ПРАВ ПО </a:t>
            </a:r>
            <a:br>
              <a:rPr lang="ru-RU" sz="2000" b="1" i="1" dirty="0">
                <a:solidFill>
                  <a:srgbClr val="FF0000"/>
                </a:solidFill>
              </a:rPr>
            </a:br>
            <a:r>
              <a:rPr lang="ru-RU" sz="2000" b="1" i="1" dirty="0">
                <a:solidFill>
                  <a:srgbClr val="FF0000"/>
                </a:solidFill>
              </a:rPr>
              <a:t>ИСЧИСЛЕНИЮ НАЛОГОВОЙ БАЗЫ И (ИЛИ) СУММЫ </a:t>
            </a:r>
            <a:br>
              <a:rPr lang="ru-RU" sz="2000" b="1" i="1" dirty="0">
                <a:solidFill>
                  <a:srgbClr val="FF0000"/>
                </a:solidFill>
              </a:rPr>
            </a:br>
            <a:r>
              <a:rPr lang="ru-RU" sz="2000" b="1" i="1" dirty="0">
                <a:solidFill>
                  <a:srgbClr val="FF0000"/>
                </a:solidFill>
              </a:rPr>
              <a:t>НАЛОГА, СБОРА, СТРАХОВЫХ ВЗНОСОВ</a:t>
            </a:r>
          </a:p>
        </p:txBody>
      </p:sp>
      <p:sp>
        <p:nvSpPr>
          <p:cNvPr id="8" name="Текст 1">
            <a:extLst>
              <a:ext uri="{FF2B5EF4-FFF2-40B4-BE49-F238E27FC236}">
                <a16:creationId xmlns:a16="http://schemas.microsoft.com/office/drawing/2014/main" id="{5F6E71A1-C6C1-A152-1E70-6D49607A0A3B}"/>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ECF93617-6527-89A1-B035-F9B9131E0A61}"/>
              </a:ext>
            </a:extLst>
          </p:cNvPr>
          <p:cNvPicPr>
            <a:picLocks noChangeAspect="1"/>
          </p:cNvPicPr>
          <p:nvPr/>
        </p:nvPicPr>
        <p:blipFill>
          <a:blip r:embed="rId3"/>
          <a:srcRect l="18499" t="32208" r="20074" b="24119"/>
          <a:stretch>
            <a:fillRect/>
          </a:stretch>
        </p:blipFill>
        <p:spPr>
          <a:xfrm>
            <a:off x="431425" y="1628750"/>
            <a:ext cx="8281149" cy="3168440"/>
          </a:xfrm>
          <a:prstGeom prst="rect">
            <a:avLst/>
          </a:prstGeom>
        </p:spPr>
      </p:pic>
    </p:spTree>
    <p:extLst>
      <p:ext uri="{BB962C8B-B14F-4D97-AF65-F5344CB8AC3E}">
        <p14:creationId xmlns:p14="http://schemas.microsoft.com/office/powerpoint/2010/main" val="197044137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096642-EAA5-E527-AB22-459E54709A77}"/>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200BEF9-A1E0-279A-6392-D931858CA622}"/>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Отсутствие экономической цели при заключении договора о присоединении</a:t>
            </a:r>
          </a:p>
        </p:txBody>
      </p:sp>
      <p:sp>
        <p:nvSpPr>
          <p:cNvPr id="8" name="Текст 1">
            <a:extLst>
              <a:ext uri="{FF2B5EF4-FFF2-40B4-BE49-F238E27FC236}">
                <a16:creationId xmlns:a16="http://schemas.microsoft.com/office/drawing/2014/main" id="{597C0D24-43C6-EA82-E833-8131FB32AB68}"/>
              </a:ext>
            </a:extLst>
          </p:cNvPr>
          <p:cNvSpPr txBox="1">
            <a:spLocks/>
          </p:cNvSpPr>
          <p:nvPr/>
        </p:nvSpPr>
        <p:spPr>
          <a:xfrm>
            <a:off x="395420" y="134071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r>
              <a:rPr lang="ru-RU" sz="2000" dirty="0">
                <a:solidFill>
                  <a:schemeClr val="tx1"/>
                </a:solidFill>
              </a:rPr>
              <a:t>В ходе допроса Сафарян К.С. пояснил, что </a:t>
            </a:r>
            <a:r>
              <a:rPr lang="ru-RU" sz="2000" b="1" dirty="0">
                <a:solidFill>
                  <a:srgbClr val="C00000"/>
                </a:solidFill>
              </a:rPr>
              <a:t>ЗАО «Транзит» </a:t>
            </a:r>
            <a:r>
              <a:rPr lang="ru-RU" sz="2000" b="1" dirty="0">
                <a:solidFill>
                  <a:schemeClr val="tx1"/>
                </a:solidFill>
              </a:rPr>
              <a:t>всегда было прибыльной организацией,</a:t>
            </a:r>
            <a:r>
              <a:rPr lang="ru-RU" sz="2000" dirty="0">
                <a:solidFill>
                  <a:schemeClr val="tx1"/>
                </a:solidFill>
              </a:rPr>
              <a:t> </a:t>
            </a:r>
            <a:r>
              <a:rPr lang="ru-RU" sz="2000" b="1" dirty="0">
                <a:solidFill>
                  <a:srgbClr val="C00000"/>
                </a:solidFill>
              </a:rPr>
              <a:t>за исключением одного крупного вложения в 2000-х годах</a:t>
            </a:r>
            <a:r>
              <a:rPr lang="ru-RU" sz="2000" dirty="0">
                <a:solidFill>
                  <a:schemeClr val="tx1"/>
                </a:solidFill>
              </a:rPr>
              <a:t>; </a:t>
            </a:r>
          </a:p>
          <a:p>
            <a:pPr algn="just"/>
            <a:r>
              <a:rPr lang="ru-RU" sz="2000" dirty="0">
                <a:solidFill>
                  <a:schemeClr val="tx1"/>
                </a:solidFill>
              </a:rPr>
              <a:t>организация финансировала деятельность дочерних компаний (в том числе ЗАО «</a:t>
            </a:r>
            <a:r>
              <a:rPr lang="ru-RU" sz="2000" dirty="0" err="1">
                <a:solidFill>
                  <a:schemeClr val="tx1"/>
                </a:solidFill>
              </a:rPr>
              <a:t>Росавиаспецкомплект</a:t>
            </a:r>
            <a:r>
              <a:rPr lang="ru-RU" sz="2000" dirty="0">
                <a:solidFill>
                  <a:schemeClr val="tx1"/>
                </a:solidFill>
              </a:rPr>
              <a:t>») за счет привлеченных, в основном из Армении, средств. ЗАО «</a:t>
            </a:r>
            <a:r>
              <a:rPr lang="ru-RU" sz="2000" dirty="0" err="1">
                <a:solidFill>
                  <a:schemeClr val="tx1"/>
                </a:solidFill>
              </a:rPr>
              <a:t>Росавиаспецкомплект</a:t>
            </a:r>
            <a:r>
              <a:rPr lang="ru-RU" sz="2000" dirty="0">
                <a:solidFill>
                  <a:schemeClr val="tx1"/>
                </a:solidFill>
              </a:rPr>
              <a:t>» поставило продукцию в адрес ФГУП РСК «МИГ», РСК «МИГ» отгрузило продукцию на экспорт, ФГУП РСК «МИГ» отказалось платить в адрес ЗАО «</a:t>
            </a:r>
            <a:r>
              <a:rPr lang="ru-RU" sz="2000" dirty="0" err="1">
                <a:solidFill>
                  <a:schemeClr val="tx1"/>
                </a:solidFill>
              </a:rPr>
              <a:t>Росавиаспецкомплект</a:t>
            </a:r>
            <a:r>
              <a:rPr lang="ru-RU" sz="2000" dirty="0">
                <a:solidFill>
                  <a:schemeClr val="tx1"/>
                </a:solidFill>
              </a:rPr>
              <a:t>».</a:t>
            </a:r>
          </a:p>
          <a:p>
            <a:pPr algn="just"/>
            <a:r>
              <a:rPr lang="ru-RU" sz="2000" dirty="0">
                <a:solidFill>
                  <a:srgbClr val="C00000"/>
                </a:solidFill>
              </a:rPr>
              <a:t>Договор поставки от 03.08.2001 № 21281, заключенный ЗАО «</a:t>
            </a:r>
            <a:r>
              <a:rPr lang="ru-RU" sz="2000" dirty="0" err="1">
                <a:solidFill>
                  <a:srgbClr val="C00000"/>
                </a:solidFill>
              </a:rPr>
              <a:t>Росавиаспецкомплект</a:t>
            </a:r>
            <a:r>
              <a:rPr lang="ru-RU" sz="2000" dirty="0">
                <a:solidFill>
                  <a:srgbClr val="C00000"/>
                </a:solidFill>
              </a:rPr>
              <a:t>» и ФГУП РСК «МИГ», постановлением Девятого арбитражного апелляционного суда от 10.11.2005 признан недействительным (дело № А40-22645/05-48-168).</a:t>
            </a:r>
            <a:endParaRPr lang="ru-RU" sz="2000" b="1" dirty="0">
              <a:solidFill>
                <a:srgbClr val="C00000"/>
              </a:solidFill>
            </a:endParaRPr>
          </a:p>
          <a:p>
            <a:pPr algn="just"/>
            <a:r>
              <a:rPr lang="ru-RU" sz="1800" b="1" dirty="0">
                <a:solidFill>
                  <a:schemeClr val="tx1"/>
                </a:solidFill>
              </a:rPr>
              <a:t>.</a:t>
            </a:r>
            <a:br>
              <a:rPr lang="ru-RU" sz="1800" b="1" dirty="0">
                <a:solidFill>
                  <a:schemeClr val="tx1"/>
                </a:solidFill>
              </a:rPr>
            </a:br>
            <a:endParaRPr lang="ru-RU" sz="1800" b="1" dirty="0">
              <a:solidFill>
                <a:schemeClr val="tx1"/>
              </a:solidFill>
            </a:endParaRPr>
          </a:p>
        </p:txBody>
      </p:sp>
    </p:spTree>
    <p:extLst>
      <p:ext uri="{BB962C8B-B14F-4D97-AF65-F5344CB8AC3E}">
        <p14:creationId xmlns:p14="http://schemas.microsoft.com/office/powerpoint/2010/main" val="334934950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F955DB-5D72-3323-BD3D-EAF0B5F15A06}"/>
            </a:ext>
          </a:extLst>
        </p:cNvPr>
        <p:cNvGrpSpPr/>
        <p:nvPr/>
      </p:nvGrpSpPr>
      <p:grpSpPr>
        <a:xfrm>
          <a:off x="0" y="0"/>
          <a:ext cx="0" cy="0"/>
          <a:chOff x="0" y="0"/>
          <a:chExt cx="0" cy="0"/>
        </a:xfrm>
      </p:grpSpPr>
      <p:sp>
        <p:nvSpPr>
          <p:cNvPr id="8" name="Текст 1">
            <a:extLst>
              <a:ext uri="{FF2B5EF4-FFF2-40B4-BE49-F238E27FC236}">
                <a16:creationId xmlns:a16="http://schemas.microsoft.com/office/drawing/2014/main" id="{D7A0FD0B-ED0F-1D4B-6997-79E6F02CF205}"/>
              </a:ext>
            </a:extLst>
          </p:cNvPr>
          <p:cNvSpPr txBox="1">
            <a:spLocks/>
          </p:cNvSpPr>
          <p:nvPr/>
        </p:nvSpPr>
        <p:spPr>
          <a:xfrm>
            <a:off x="611450" y="18855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r>
              <a:rPr lang="ru-RU" sz="2000" dirty="0">
                <a:solidFill>
                  <a:schemeClr val="tx1"/>
                </a:solidFill>
              </a:rPr>
              <a:t>В ходе допроса Сафарян К.С. пояснил, что </a:t>
            </a:r>
            <a:r>
              <a:rPr lang="ru-RU" sz="2000" b="1" dirty="0">
                <a:solidFill>
                  <a:srgbClr val="C00000"/>
                </a:solidFill>
              </a:rPr>
              <a:t>ЗАО «Транзит» </a:t>
            </a:r>
            <a:r>
              <a:rPr lang="ru-RU" sz="2000" b="1" dirty="0">
                <a:solidFill>
                  <a:schemeClr val="tx1"/>
                </a:solidFill>
              </a:rPr>
              <a:t>всегда было прибыльной организацией,</a:t>
            </a:r>
            <a:r>
              <a:rPr lang="ru-RU" sz="2000" dirty="0">
                <a:solidFill>
                  <a:schemeClr val="tx1"/>
                </a:solidFill>
              </a:rPr>
              <a:t> </a:t>
            </a:r>
            <a:r>
              <a:rPr lang="ru-RU" sz="2000" b="1" dirty="0">
                <a:solidFill>
                  <a:srgbClr val="C00000"/>
                </a:solidFill>
              </a:rPr>
              <a:t>за исключением одного крупного вложения в 2000-х годах</a:t>
            </a:r>
            <a:r>
              <a:rPr lang="ru-RU" sz="2000" dirty="0">
                <a:solidFill>
                  <a:schemeClr val="tx1"/>
                </a:solidFill>
              </a:rPr>
              <a:t>; организация финансировала деятельность дочерних компаний (в том числе ЗАО «</a:t>
            </a:r>
            <a:r>
              <a:rPr lang="ru-RU" sz="2000" dirty="0" err="1">
                <a:solidFill>
                  <a:schemeClr val="tx1"/>
                </a:solidFill>
              </a:rPr>
              <a:t>Росавиаспецкомплект</a:t>
            </a:r>
            <a:r>
              <a:rPr lang="ru-RU" sz="2000" dirty="0">
                <a:solidFill>
                  <a:schemeClr val="tx1"/>
                </a:solidFill>
              </a:rPr>
              <a:t>») за счет привлеченных, в основном из Армении, средств. ЗАО «</a:t>
            </a:r>
            <a:r>
              <a:rPr lang="ru-RU" sz="2000" dirty="0" err="1">
                <a:solidFill>
                  <a:schemeClr val="tx1"/>
                </a:solidFill>
              </a:rPr>
              <a:t>Росавиаспецкомплект</a:t>
            </a:r>
            <a:r>
              <a:rPr lang="ru-RU" sz="2000" dirty="0">
                <a:solidFill>
                  <a:schemeClr val="tx1"/>
                </a:solidFill>
              </a:rPr>
              <a:t>» поставило продукцию в адрес ФГУП РСК «МИГ», РСК «МИГ» отгрузило продукцию на экспорт, ФГУП РСК «МИГ» отказалось платить в адрес ЗАО «</a:t>
            </a:r>
            <a:r>
              <a:rPr lang="ru-RU" sz="2000" dirty="0" err="1">
                <a:solidFill>
                  <a:schemeClr val="tx1"/>
                </a:solidFill>
              </a:rPr>
              <a:t>Росавиаспецкомплект</a:t>
            </a:r>
            <a:r>
              <a:rPr lang="ru-RU" sz="2000" dirty="0">
                <a:solidFill>
                  <a:schemeClr val="tx1"/>
                </a:solidFill>
              </a:rPr>
              <a:t>».</a:t>
            </a:r>
          </a:p>
          <a:p>
            <a:pPr algn="just"/>
            <a:r>
              <a:rPr lang="ru-RU" sz="2000" dirty="0">
                <a:solidFill>
                  <a:srgbClr val="C00000"/>
                </a:solidFill>
              </a:rPr>
              <a:t>Договор поставки от 03.08.2001 № 21281, заключенный ЗАО «</a:t>
            </a:r>
            <a:r>
              <a:rPr lang="ru-RU" sz="2000" dirty="0" err="1">
                <a:solidFill>
                  <a:srgbClr val="C00000"/>
                </a:solidFill>
              </a:rPr>
              <a:t>Росавиаспецкомплект</a:t>
            </a:r>
            <a:r>
              <a:rPr lang="ru-RU" sz="2000" dirty="0">
                <a:solidFill>
                  <a:srgbClr val="C00000"/>
                </a:solidFill>
              </a:rPr>
              <a:t>» и ФГУП РСК «МИГ», постановлением Девятого арбитражного апелляционного суда от 10.11.2005 признан недействительным (дело № А40-22645/05-48-168).</a:t>
            </a:r>
          </a:p>
          <a:p>
            <a:pPr algn="just"/>
            <a:r>
              <a:rPr lang="ru-RU" sz="2000" b="1" dirty="0">
                <a:solidFill>
                  <a:schemeClr val="tx1"/>
                </a:solidFill>
              </a:rPr>
              <a:t>Согласно показаниям </a:t>
            </a:r>
            <a:r>
              <a:rPr lang="ru-RU" sz="2000" b="1" dirty="0" err="1">
                <a:solidFill>
                  <a:schemeClr val="tx1"/>
                </a:solidFill>
              </a:rPr>
              <a:t>Валекевич</a:t>
            </a:r>
            <a:r>
              <a:rPr lang="ru-RU" sz="2000" b="1" dirty="0">
                <a:solidFill>
                  <a:schemeClr val="tx1"/>
                </a:solidFill>
              </a:rPr>
              <a:t> В.А., </a:t>
            </a:r>
            <a:r>
              <a:rPr lang="ru-RU" sz="2000" dirty="0">
                <a:solidFill>
                  <a:schemeClr val="tx1"/>
                </a:solidFill>
              </a:rPr>
              <a:t>она </a:t>
            </a:r>
            <a:r>
              <a:rPr lang="ru-RU" sz="2000" dirty="0">
                <a:solidFill>
                  <a:srgbClr val="FF0000"/>
                </a:solidFill>
              </a:rPr>
              <a:t>с декабря 2012 года по февраль 2013 </a:t>
            </a:r>
            <a:r>
              <a:rPr lang="ru-RU" sz="2000" dirty="0">
                <a:solidFill>
                  <a:schemeClr val="tx1"/>
                </a:solidFill>
              </a:rPr>
              <a:t>года являлась номинальным </a:t>
            </a:r>
            <a:r>
              <a:rPr lang="ru-RU" sz="2000" b="1" dirty="0">
                <a:solidFill>
                  <a:schemeClr val="tx1"/>
                </a:solidFill>
              </a:rPr>
              <a:t>главным бухгалтером ЗАО «Транзит</a:t>
            </a:r>
            <a:r>
              <a:rPr lang="ru-RU" sz="2000" dirty="0">
                <a:solidFill>
                  <a:schemeClr val="tx1"/>
                </a:solidFill>
              </a:rPr>
              <a:t>» и фактически обязанности в данной должности не осуществляла. </a:t>
            </a:r>
          </a:p>
          <a:p>
            <a:pPr algn="just"/>
            <a:r>
              <a:rPr lang="ru-RU" sz="2000" dirty="0">
                <a:solidFill>
                  <a:schemeClr val="tx1"/>
                </a:solidFill>
              </a:rPr>
              <a:t>ЗАО «Транзит» являлось контрагентом Общества (ПАО ГЗАС им. Попова); документы, касающиеся деятельности ЗАО «Транзит», находились на территории Общества (ПАО ГЗАС им. Попова), где и составлялась налоговая и бухгалтерская отчетность ЗАО «Транзит»; штат организации отсутствовал.</a:t>
            </a:r>
            <a:endParaRPr lang="ru-RU" sz="2000" b="1" dirty="0">
              <a:solidFill>
                <a:schemeClr val="tx1"/>
              </a:solidFill>
            </a:endParaRPr>
          </a:p>
          <a:p>
            <a:pPr algn="just"/>
            <a:r>
              <a:rPr lang="ru-RU" sz="1800" b="1" dirty="0">
                <a:solidFill>
                  <a:schemeClr val="tx1"/>
                </a:solidFill>
              </a:rPr>
              <a:t>.</a:t>
            </a:r>
            <a:br>
              <a:rPr lang="ru-RU" sz="1800" b="1" dirty="0">
                <a:solidFill>
                  <a:schemeClr val="tx1"/>
                </a:solidFill>
              </a:rPr>
            </a:br>
            <a:endParaRPr lang="ru-RU" sz="1800" b="1" dirty="0">
              <a:solidFill>
                <a:schemeClr val="tx1"/>
              </a:solidFill>
            </a:endParaRPr>
          </a:p>
        </p:txBody>
      </p:sp>
    </p:spTree>
    <p:extLst>
      <p:ext uri="{BB962C8B-B14F-4D97-AF65-F5344CB8AC3E}">
        <p14:creationId xmlns:p14="http://schemas.microsoft.com/office/powerpoint/2010/main" val="7124951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EC0FE98-2A1E-D13F-8BC8-D1308EBC1D4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24962A2-DD9B-A2BC-D8A6-F44FD053E396}"/>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Отсутствие экономической цели при заключении договора о присоединении</a:t>
            </a:r>
          </a:p>
        </p:txBody>
      </p:sp>
      <p:sp>
        <p:nvSpPr>
          <p:cNvPr id="8" name="Текст 1">
            <a:extLst>
              <a:ext uri="{FF2B5EF4-FFF2-40B4-BE49-F238E27FC236}">
                <a16:creationId xmlns:a16="http://schemas.microsoft.com/office/drawing/2014/main" id="{9EDEC926-015D-F406-EBA2-BA89A7C2699B}"/>
              </a:ext>
            </a:extLst>
          </p:cNvPr>
          <p:cNvSpPr txBox="1">
            <a:spLocks/>
          </p:cNvSpPr>
          <p:nvPr/>
        </p:nvSpPr>
        <p:spPr>
          <a:xfrm>
            <a:off x="395420" y="134071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r>
              <a:rPr lang="ru-RU" sz="2000" b="1" dirty="0">
                <a:solidFill>
                  <a:schemeClr val="tx1"/>
                </a:solidFill>
              </a:rPr>
              <a:t>Финансовый поток</a:t>
            </a:r>
          </a:p>
          <a:p>
            <a:pPr algn="just"/>
            <a:r>
              <a:rPr lang="ru-RU" sz="2000" dirty="0">
                <a:solidFill>
                  <a:schemeClr val="tx1"/>
                </a:solidFill>
              </a:rPr>
              <a:t>На основании анализа выписок по расчетным счетам установлен транзитный характер движения денежных средств по цепочке ЗАО СП «Международный бизнес центр» (Армения) – ЗАО «Транзит» – ЗАО «</a:t>
            </a:r>
            <a:r>
              <a:rPr lang="ru-RU" sz="2000" dirty="0" err="1">
                <a:solidFill>
                  <a:schemeClr val="tx1"/>
                </a:solidFill>
              </a:rPr>
              <a:t>Росавиаспецкомплект</a:t>
            </a:r>
            <a:r>
              <a:rPr lang="ru-RU" sz="2000" dirty="0">
                <a:solidFill>
                  <a:schemeClr val="tx1"/>
                </a:solidFill>
              </a:rPr>
              <a:t>» – общества с ограниченной ответственностью «</a:t>
            </a:r>
            <a:r>
              <a:rPr lang="ru-RU" sz="2000" dirty="0" err="1">
                <a:solidFill>
                  <a:schemeClr val="tx1"/>
                </a:solidFill>
              </a:rPr>
              <a:t>ОптимаКонсалт</a:t>
            </a:r>
            <a:r>
              <a:rPr lang="ru-RU" sz="2000" dirty="0">
                <a:solidFill>
                  <a:schemeClr val="tx1"/>
                </a:solidFill>
              </a:rPr>
              <a:t>», «</a:t>
            </a:r>
            <a:r>
              <a:rPr lang="ru-RU" sz="2000" dirty="0" err="1">
                <a:solidFill>
                  <a:schemeClr val="tx1"/>
                </a:solidFill>
              </a:rPr>
              <a:t>Таилс</a:t>
            </a:r>
            <a:r>
              <a:rPr lang="ru-RU" sz="2000" dirty="0">
                <a:solidFill>
                  <a:schemeClr val="tx1"/>
                </a:solidFill>
              </a:rPr>
              <a:t>», «Гранит». </a:t>
            </a:r>
          </a:p>
          <a:p>
            <a:pPr algn="just"/>
            <a:endParaRPr lang="ru-RU" sz="2000" b="1" dirty="0">
              <a:solidFill>
                <a:schemeClr val="tx1"/>
              </a:solidFill>
            </a:endParaRPr>
          </a:p>
          <a:p>
            <a:pPr algn="just"/>
            <a:r>
              <a:rPr lang="ru-RU" sz="2000" b="1" dirty="0">
                <a:solidFill>
                  <a:schemeClr val="tx1"/>
                </a:solidFill>
              </a:rPr>
              <a:t>Подконтрольность</a:t>
            </a:r>
          </a:p>
          <a:p>
            <a:pPr algn="just"/>
            <a:r>
              <a:rPr lang="ru-RU" sz="2000" dirty="0">
                <a:solidFill>
                  <a:schemeClr val="tx1"/>
                </a:solidFill>
              </a:rPr>
              <a:t>Исследовав и оценив представленные в дело доказательства в совокупности и взаимосвязи, суды пришли к выводу, что </a:t>
            </a:r>
            <a:r>
              <a:rPr lang="ru-RU" sz="2000" b="1" dirty="0">
                <a:solidFill>
                  <a:schemeClr val="tx1"/>
                </a:solidFill>
              </a:rPr>
              <a:t>ООО (ЗАО) «Транзит», ЗАО «</a:t>
            </a:r>
            <a:r>
              <a:rPr lang="ru-RU" sz="2000" b="1" dirty="0" err="1">
                <a:solidFill>
                  <a:schemeClr val="tx1"/>
                </a:solidFill>
              </a:rPr>
              <a:t>Росавиаспецкомплект</a:t>
            </a:r>
            <a:r>
              <a:rPr lang="ru-RU" sz="2000" b="1" dirty="0">
                <a:solidFill>
                  <a:schemeClr val="tx1"/>
                </a:solidFill>
              </a:rPr>
              <a:t>» и Общество (ПАО ГЗАС им. Попова),  являлись взаимозависимыми лицами на основании подконтрольности Сафаряну К.С.,</a:t>
            </a:r>
            <a:r>
              <a:rPr lang="ru-RU" sz="2000" dirty="0">
                <a:solidFill>
                  <a:schemeClr val="tx1"/>
                </a:solidFill>
              </a:rPr>
              <a:t> который осуществлял фактическое руководство деятельностью ЗАО «</a:t>
            </a:r>
            <a:r>
              <a:rPr lang="ru-RU" sz="2000" dirty="0" err="1">
                <a:solidFill>
                  <a:schemeClr val="tx1"/>
                </a:solidFill>
              </a:rPr>
              <a:t>Росавиаспецкомплект</a:t>
            </a:r>
            <a:r>
              <a:rPr lang="ru-RU" sz="2000" dirty="0">
                <a:solidFill>
                  <a:schemeClr val="tx1"/>
                </a:solidFill>
              </a:rPr>
              <a:t>» и ООО (ЗАО) «Транзит». </a:t>
            </a:r>
          </a:p>
          <a:p>
            <a:pPr algn="just"/>
            <a:r>
              <a:rPr lang="ru-RU" sz="1800" b="1" dirty="0">
                <a:solidFill>
                  <a:schemeClr val="tx1"/>
                </a:solidFill>
              </a:rPr>
              <a:t>.</a:t>
            </a:r>
            <a:br>
              <a:rPr lang="ru-RU" sz="1800" b="1" dirty="0">
                <a:solidFill>
                  <a:schemeClr val="tx1"/>
                </a:solidFill>
              </a:rPr>
            </a:br>
            <a:endParaRPr lang="ru-RU" sz="1800" b="1" dirty="0">
              <a:solidFill>
                <a:schemeClr val="tx1"/>
              </a:solidFill>
            </a:endParaRPr>
          </a:p>
        </p:txBody>
      </p:sp>
    </p:spTree>
    <p:extLst>
      <p:ext uri="{BB962C8B-B14F-4D97-AF65-F5344CB8AC3E}">
        <p14:creationId xmlns:p14="http://schemas.microsoft.com/office/powerpoint/2010/main" val="324037179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A0741A2-E441-C27A-316B-C3C47256965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3B8E76F-EF16-8A31-73EF-7497B3C241CA}"/>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Отсутствие экономической цели при заключении договора о присоединении</a:t>
            </a:r>
          </a:p>
        </p:txBody>
      </p:sp>
      <p:sp>
        <p:nvSpPr>
          <p:cNvPr id="8" name="Текст 1">
            <a:extLst>
              <a:ext uri="{FF2B5EF4-FFF2-40B4-BE49-F238E27FC236}">
                <a16:creationId xmlns:a16="http://schemas.microsoft.com/office/drawing/2014/main" id="{42469908-2C86-8C47-15CE-A6A04D019F39}"/>
              </a:ext>
            </a:extLst>
          </p:cNvPr>
          <p:cNvSpPr txBox="1">
            <a:spLocks/>
          </p:cNvSpPr>
          <p:nvPr/>
        </p:nvSpPr>
        <p:spPr>
          <a:xfrm>
            <a:off x="395420" y="134071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algn="just"/>
            <a:r>
              <a:rPr lang="ru-RU" sz="2000" b="1" dirty="0">
                <a:solidFill>
                  <a:schemeClr val="tx1"/>
                </a:solidFill>
              </a:rPr>
              <a:t>На момент заключения договора о присоединении </a:t>
            </a:r>
            <a:r>
              <a:rPr lang="ru-RU" sz="2000" dirty="0">
                <a:solidFill>
                  <a:schemeClr val="tx1"/>
                </a:solidFill>
              </a:rPr>
              <a:t>к ПАО «ГЗАС им. А.С. Попова» </a:t>
            </a:r>
            <a:r>
              <a:rPr lang="ru-RU" sz="2000" b="1" dirty="0">
                <a:solidFill>
                  <a:schemeClr val="tx1"/>
                </a:solidFill>
              </a:rPr>
              <a:t>фактическую деятельность ООО «Транзит» не осуществляло</a:t>
            </a:r>
            <a:r>
              <a:rPr lang="ru-RU" sz="2000" dirty="0">
                <a:solidFill>
                  <a:schemeClr val="tx1"/>
                </a:solidFill>
              </a:rPr>
              <a:t>. </a:t>
            </a:r>
          </a:p>
          <a:p>
            <a:pPr algn="just"/>
            <a:endParaRPr lang="ru-RU" sz="2000" b="1" dirty="0">
              <a:solidFill>
                <a:schemeClr val="tx1"/>
              </a:solidFill>
            </a:endParaRPr>
          </a:p>
          <a:p>
            <a:pPr algn="just"/>
            <a:r>
              <a:rPr lang="ru-RU" sz="2000" b="1" dirty="0">
                <a:solidFill>
                  <a:schemeClr val="tx1"/>
                </a:solidFill>
              </a:rPr>
              <a:t>Вывод</a:t>
            </a:r>
          </a:p>
          <a:p>
            <a:pPr algn="just"/>
            <a:r>
              <a:rPr lang="ru-RU" sz="2000" b="1" dirty="0">
                <a:solidFill>
                  <a:schemeClr val="tx1"/>
                </a:solidFill>
              </a:rPr>
              <a:t>Взаимозависимость участников оказывала влияние на условия и результаты сделок, совершаемых рассматриваемыми организациями. </a:t>
            </a:r>
            <a:r>
              <a:rPr lang="ru-RU" sz="2000" dirty="0">
                <a:solidFill>
                  <a:schemeClr val="tx1"/>
                </a:solidFill>
              </a:rPr>
              <a:t>После присоединения ООО «Транзит» </a:t>
            </a:r>
            <a:r>
              <a:rPr lang="ru-RU" sz="2000" b="1" dirty="0">
                <a:solidFill>
                  <a:schemeClr val="tx1"/>
                </a:solidFill>
              </a:rPr>
              <a:t>активы налогоплательщика возросли в результате искусственного увеличения дебиторской задолженности </a:t>
            </a:r>
            <a:r>
              <a:rPr lang="ru-RU" sz="2000" dirty="0">
                <a:solidFill>
                  <a:schemeClr val="tx1"/>
                </a:solidFill>
              </a:rPr>
              <a:t>Общества путем создания формального документооборота. ООО «Транзит» являлось убыточной организацией </a:t>
            </a:r>
            <a:r>
              <a:rPr lang="ru-RU" sz="2000" b="1" dirty="0">
                <a:solidFill>
                  <a:srgbClr val="FF0000"/>
                </a:solidFill>
              </a:rPr>
              <a:t>и не имела реальных оборотных активов, о чем налогоплательщику должно было известно через Сафаряна К.С.</a:t>
            </a:r>
          </a:p>
          <a:p>
            <a:pPr algn="just"/>
            <a:r>
              <a:rPr lang="ru-RU" sz="1800" b="1" dirty="0">
                <a:solidFill>
                  <a:schemeClr val="tx1"/>
                </a:solidFill>
              </a:rPr>
              <a:t>.</a:t>
            </a:r>
            <a:br>
              <a:rPr lang="ru-RU" sz="1800" b="1" dirty="0">
                <a:solidFill>
                  <a:schemeClr val="tx1"/>
                </a:solidFill>
              </a:rPr>
            </a:br>
            <a:endParaRPr lang="ru-RU" sz="1800" b="1" dirty="0">
              <a:solidFill>
                <a:schemeClr val="tx1"/>
              </a:solidFill>
            </a:endParaRPr>
          </a:p>
        </p:txBody>
      </p:sp>
    </p:spTree>
    <p:extLst>
      <p:ext uri="{BB962C8B-B14F-4D97-AF65-F5344CB8AC3E}">
        <p14:creationId xmlns:p14="http://schemas.microsoft.com/office/powerpoint/2010/main" val="59300571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E17162-B8A7-8C64-072E-CC1FC4C1BF1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D723613-FCC5-6F6F-C1B6-CEB40A067FD6}"/>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95AFC073-A809-CC6A-3200-62AC06B26E7C}"/>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just">
              <a:lnSpc>
                <a:spcPct val="100000"/>
              </a:lnSpc>
              <a:spcBef>
                <a:spcPts val="0"/>
              </a:spcBef>
              <a:defRPr/>
            </a:pPr>
            <a:r>
              <a:rPr lang="ru-RU" sz="1800" dirty="0"/>
              <a:t>❖</a:t>
            </a:r>
            <a:r>
              <a:rPr lang="ru-RU" sz="1800" b="1" dirty="0"/>
              <a:t>Дебиторская задолженность</a:t>
            </a:r>
            <a:r>
              <a:rPr lang="ru-RU" sz="1800" dirty="0"/>
              <a:t>: авансы выданные поставщикам (сч.60, 76), задолженность покупателей (сч.62), переплаты по налогам (сч.68, 69), задолженность работников (сч.70), задолженность подотчетных лиц (сч.71) </a:t>
            </a:r>
          </a:p>
          <a:p>
            <a:pPr lvl="0" algn="just">
              <a:lnSpc>
                <a:spcPct val="100000"/>
              </a:lnSpc>
              <a:spcBef>
                <a:spcPts val="0"/>
              </a:spcBef>
              <a:defRPr/>
            </a:pPr>
            <a:endParaRPr lang="ru-RU" sz="1800" dirty="0"/>
          </a:p>
          <a:p>
            <a:pPr lvl="0" algn="just">
              <a:lnSpc>
                <a:spcPct val="100000"/>
              </a:lnSpc>
              <a:spcBef>
                <a:spcPts val="0"/>
              </a:spcBef>
              <a:defRPr/>
            </a:pPr>
            <a:r>
              <a:rPr lang="ru-RU" sz="1800" b="1" dirty="0"/>
              <a:t>Раздел Продажи - Реализация </a:t>
            </a:r>
            <a:r>
              <a:rPr lang="ru-RU" sz="1800" dirty="0"/>
              <a:t>(акты, накладные, УПД) </a:t>
            </a:r>
          </a:p>
          <a:p>
            <a:pPr lvl="0" algn="just">
              <a:lnSpc>
                <a:spcPct val="100000"/>
              </a:lnSpc>
              <a:spcBef>
                <a:spcPts val="0"/>
              </a:spcBef>
              <a:defRPr/>
            </a:pPr>
            <a:r>
              <a:rPr lang="ru-RU" sz="1800" dirty="0" err="1"/>
              <a:t>Дебиторку</a:t>
            </a:r>
            <a:r>
              <a:rPr lang="ru-RU" sz="1800" dirty="0"/>
              <a:t> свыше 3 лет нужно списать, при подписании акта сверки срок начинается заново. </a:t>
            </a:r>
          </a:p>
          <a:p>
            <a:pPr lvl="0" algn="just">
              <a:lnSpc>
                <a:spcPct val="100000"/>
              </a:lnSpc>
              <a:spcBef>
                <a:spcPts val="0"/>
              </a:spcBef>
              <a:defRPr/>
            </a:pPr>
            <a:endParaRPr lang="ru-RU" sz="1800" dirty="0"/>
          </a:p>
          <a:p>
            <a:pPr lvl="0" algn="just">
              <a:lnSpc>
                <a:spcPct val="100000"/>
              </a:lnSpc>
              <a:spcBef>
                <a:spcPts val="0"/>
              </a:spcBef>
              <a:defRPr/>
            </a:pPr>
            <a:r>
              <a:rPr lang="ru-RU" sz="1800" dirty="0"/>
              <a:t>❖</a:t>
            </a:r>
            <a:r>
              <a:rPr lang="ru-RU" sz="1800" b="1" dirty="0"/>
              <a:t>Кредиторская задолженность</a:t>
            </a:r>
            <a:r>
              <a:rPr lang="ru-RU" sz="1800" dirty="0"/>
              <a:t>: задолженность поставщикам (сч.60, 76), авансы полученные (сч.62), задолженность по налогам (сч.68, 69), задолженность перед работниками (сч.70), задолженность перед подотчетными лицами (сч.71) </a:t>
            </a:r>
          </a:p>
          <a:p>
            <a:pPr lvl="0" algn="just">
              <a:lnSpc>
                <a:spcPct val="100000"/>
              </a:lnSpc>
              <a:spcBef>
                <a:spcPts val="0"/>
              </a:spcBef>
              <a:defRPr/>
            </a:pPr>
            <a:r>
              <a:rPr lang="ru-RU" sz="1800" b="1" dirty="0"/>
              <a:t>Раздел Покупки - Поступление </a:t>
            </a:r>
            <a:r>
              <a:rPr lang="ru-RU" sz="1800" dirty="0"/>
              <a:t>(акты, накладные, УПД) </a:t>
            </a:r>
          </a:p>
          <a:p>
            <a:pPr lvl="0" algn="just">
              <a:lnSpc>
                <a:spcPct val="100000"/>
              </a:lnSpc>
              <a:spcBef>
                <a:spcPts val="0"/>
              </a:spcBef>
              <a:defRPr/>
            </a:pPr>
            <a:r>
              <a:rPr lang="ru-RU" sz="1800" dirty="0" err="1"/>
              <a:t>Кредиторку</a:t>
            </a:r>
            <a:r>
              <a:rPr lang="ru-RU" sz="1800" dirty="0"/>
              <a:t> свыше 3 лет или если кредитор исключен из ЕГРЮЛ нужно списать. Сумма отражается в составе прочих доходов</a:t>
            </a:r>
            <a:endPar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198254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537B8-4B77-5D2E-73CD-B146DEB79C2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33FBD8BD-EDA7-63F2-E148-ACF70174B47F}"/>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4DE8C712-11E1-5B65-C2C4-48A30CEBFACB}"/>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just">
              <a:lnSpc>
                <a:spcPct val="100000"/>
              </a:lnSpc>
              <a:spcBef>
                <a:spcPts val="0"/>
              </a:spcBef>
              <a:defRPr/>
            </a:pPr>
            <a:r>
              <a:rPr lang="ru-RU" sz="1800" b="1" dirty="0"/>
              <a:t>На что обращают внимание: </a:t>
            </a:r>
          </a:p>
          <a:p>
            <a:pPr lvl="0" algn="just">
              <a:lnSpc>
                <a:spcPct val="100000"/>
              </a:lnSpc>
              <a:spcBef>
                <a:spcPts val="0"/>
              </a:spcBef>
              <a:defRPr/>
            </a:pPr>
            <a:r>
              <a:rPr lang="ru-RU" sz="1800" dirty="0"/>
              <a:t>В 1С проанализируют ОСВ по счету 60 (сформировать по контрагентам, по договорам):</a:t>
            </a:r>
          </a:p>
          <a:p>
            <a:pPr lvl="0" algn="just">
              <a:lnSpc>
                <a:spcPct val="100000"/>
              </a:lnSpc>
              <a:spcBef>
                <a:spcPts val="0"/>
              </a:spcBef>
              <a:defRPr/>
            </a:pPr>
            <a:r>
              <a:rPr lang="ru-RU" sz="1800" dirty="0"/>
              <a:t> • у кого из поставщиков наибольшее сальдо на конец периода;</a:t>
            </a:r>
          </a:p>
          <a:p>
            <a:pPr lvl="0" algn="just">
              <a:lnSpc>
                <a:spcPct val="100000"/>
              </a:lnSpc>
              <a:spcBef>
                <a:spcPts val="0"/>
              </a:spcBef>
              <a:defRPr/>
            </a:pPr>
            <a:r>
              <a:rPr lang="ru-RU" sz="1800" dirty="0"/>
              <a:t> • задолженность растет, но не погашается; </a:t>
            </a:r>
          </a:p>
          <a:p>
            <a:pPr lvl="0" algn="just">
              <a:lnSpc>
                <a:spcPct val="100000"/>
              </a:lnSpc>
              <a:spcBef>
                <a:spcPts val="0"/>
              </a:spcBef>
              <a:defRPr/>
            </a:pPr>
            <a:r>
              <a:rPr lang="ru-RU" sz="1800" dirty="0"/>
              <a:t>• проверяют наличие документов (УПД, накладные) и их оформление; </a:t>
            </a:r>
          </a:p>
          <a:p>
            <a:pPr lvl="0" algn="just">
              <a:lnSpc>
                <a:spcPct val="100000"/>
              </a:lnSpc>
              <a:spcBef>
                <a:spcPts val="0"/>
              </a:spcBef>
              <a:defRPr/>
            </a:pPr>
            <a:r>
              <a:rPr lang="ru-RU" sz="1800" dirty="0"/>
              <a:t>• сравнивают цены с другими поставщиками.</a:t>
            </a:r>
          </a:p>
          <a:p>
            <a:pPr lvl="0" algn="just">
              <a:lnSpc>
                <a:spcPct val="100000"/>
              </a:lnSpc>
              <a:spcBef>
                <a:spcPts val="0"/>
              </a:spcBef>
              <a:defRPr/>
            </a:pPr>
            <a:r>
              <a:rPr lang="ru-RU" sz="1800" dirty="0"/>
              <a:t> </a:t>
            </a:r>
            <a:r>
              <a:rPr lang="ru-RU" sz="1800" b="1" dirty="0"/>
              <a:t>Это могут быть «технические” компании, продающие «бумажный» НДС</a:t>
            </a:r>
            <a:r>
              <a:rPr lang="ru-RU" sz="1800" dirty="0"/>
              <a:t>. </a:t>
            </a:r>
          </a:p>
          <a:p>
            <a:pPr lvl="0" algn="just">
              <a:lnSpc>
                <a:spcPct val="100000"/>
              </a:lnSpc>
              <a:spcBef>
                <a:spcPts val="0"/>
              </a:spcBef>
              <a:defRPr/>
            </a:pPr>
            <a:endParaRPr lang="ru-RU" sz="1800" dirty="0"/>
          </a:p>
          <a:p>
            <a:pPr lvl="0" algn="just">
              <a:lnSpc>
                <a:spcPct val="100000"/>
              </a:lnSpc>
              <a:spcBef>
                <a:spcPts val="0"/>
              </a:spcBef>
              <a:defRPr/>
            </a:pPr>
            <a:r>
              <a:rPr lang="ru-RU" sz="1800" b="1" dirty="0"/>
              <a:t>Что проверяют и какие вопросы задают:</a:t>
            </a:r>
          </a:p>
          <a:p>
            <a:pPr marL="285750" lvl="0" indent="-285750" algn="just">
              <a:lnSpc>
                <a:spcPct val="100000"/>
              </a:lnSpc>
              <a:spcBef>
                <a:spcPts val="0"/>
              </a:spcBef>
              <a:buFontTx/>
              <a:buChar char="-"/>
              <a:defRPr/>
            </a:pPr>
            <a:r>
              <a:rPr lang="ru-RU" sz="1800" dirty="0"/>
              <a:t>Как проходит оплата (наличными / через р/с), если наличными – есть ли кассовые чеки?</a:t>
            </a:r>
          </a:p>
          <a:p>
            <a:pPr marL="285750" lvl="0" indent="-285750" algn="just">
              <a:lnSpc>
                <a:spcPct val="100000"/>
              </a:lnSpc>
              <a:spcBef>
                <a:spcPts val="0"/>
              </a:spcBef>
              <a:buFontTx/>
              <a:buChar char="-"/>
              <a:defRPr/>
            </a:pPr>
            <a:r>
              <a:rPr lang="ru-RU" sz="1800" dirty="0"/>
              <a:t>Мероприятия должной осмотрительности – как проверяются контрагенты?</a:t>
            </a:r>
          </a:p>
          <a:p>
            <a:pPr marL="285750" lvl="0" indent="-285750" algn="just">
              <a:lnSpc>
                <a:spcPct val="100000"/>
              </a:lnSpc>
              <a:spcBef>
                <a:spcPts val="0"/>
              </a:spcBef>
              <a:buFontTx/>
              <a:buChar char="-"/>
              <a:defRPr/>
            </a:pPr>
            <a:r>
              <a:rPr lang="ru-RU" sz="1800" dirty="0"/>
              <a:t>- Как нашли поставщика? Кто, как и с кем общаются?</a:t>
            </a:r>
          </a:p>
          <a:p>
            <a:pPr lvl="0" algn="just">
              <a:lnSpc>
                <a:spcPct val="100000"/>
              </a:lnSpc>
              <a:spcBef>
                <a:spcPts val="0"/>
              </a:spcBef>
              <a:defRPr/>
            </a:pPr>
            <a:r>
              <a:rPr lang="ru-RU" sz="1800" b="1" dirty="0"/>
              <a:t>Смотрят</a:t>
            </a:r>
            <a:r>
              <a:rPr lang="ru-RU" sz="1800" dirty="0"/>
              <a:t> как оформлены приходные документы</a:t>
            </a:r>
          </a:p>
          <a:p>
            <a:pPr marL="285750" lvl="0" indent="-285750" algn="just">
              <a:lnSpc>
                <a:spcPct val="100000"/>
              </a:lnSpc>
              <a:spcBef>
                <a:spcPts val="0"/>
              </a:spcBef>
              <a:buFontTx/>
              <a:buChar char="-"/>
              <a:defRPr/>
            </a:pPr>
            <a:r>
              <a:rPr lang="ru-RU" sz="1800" dirty="0"/>
              <a:t> Каким образом осуществлялась доставка – самостоятельно или грузовая компания?</a:t>
            </a:r>
          </a:p>
          <a:p>
            <a:pPr marL="285750" lvl="0" indent="-285750" algn="just">
              <a:lnSpc>
                <a:spcPct val="100000"/>
              </a:lnSpc>
              <a:spcBef>
                <a:spcPts val="0"/>
              </a:spcBef>
              <a:buFontTx/>
              <a:buChar char="-"/>
              <a:defRPr/>
            </a:pPr>
            <a:r>
              <a:rPr lang="ru-RU" sz="1800" dirty="0"/>
              <a:t> Какие цены у подозрительного контрагента? Рыночные или выше?</a:t>
            </a:r>
          </a:p>
          <a:p>
            <a:pPr lvl="0" algn="just">
              <a:lnSpc>
                <a:spcPct val="100000"/>
              </a:lnSpc>
              <a:spcBef>
                <a:spcPts val="0"/>
              </a:spcBef>
              <a:defRPr/>
            </a:pPr>
            <a:r>
              <a:rPr lang="ru-RU" sz="1800" b="1" dirty="0"/>
              <a:t>Возможно были уступка права требования или перевод долга вместо оплаты</a:t>
            </a:r>
            <a:endParaRPr lang="ru-RU" sz="1800" dirty="0"/>
          </a:p>
        </p:txBody>
      </p:sp>
    </p:spTree>
    <p:extLst>
      <p:ext uri="{BB962C8B-B14F-4D97-AF65-F5344CB8AC3E}">
        <p14:creationId xmlns:p14="http://schemas.microsoft.com/office/powerpoint/2010/main" val="336414252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7EAF25-095D-B20F-1F1E-6D499411D48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E7C98354-DF9A-0369-CB5D-E0D3CD069601}"/>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6EAC48FF-A594-40EF-3517-857533CD3701}"/>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just">
              <a:lnSpc>
                <a:spcPct val="100000"/>
              </a:lnSpc>
              <a:spcBef>
                <a:spcPts val="0"/>
              </a:spcBef>
              <a:defRPr/>
            </a:pPr>
            <a:r>
              <a:rPr lang="ru-RU" sz="1800" b="1" dirty="0"/>
              <a:t> </a:t>
            </a:r>
          </a:p>
          <a:p>
            <a:pPr lvl="0" algn="just">
              <a:lnSpc>
                <a:spcPct val="100000"/>
              </a:lnSpc>
              <a:spcBef>
                <a:spcPts val="0"/>
              </a:spcBef>
              <a:defRPr/>
            </a:pPr>
            <a:r>
              <a:rPr lang="ru-RU" sz="1800" b="1" dirty="0"/>
              <a:t>На что еще обращают внимание при проверке дебиторской и кредиторской задолженности: </a:t>
            </a:r>
          </a:p>
          <a:p>
            <a:pPr lvl="0" algn="just">
              <a:lnSpc>
                <a:spcPct val="100000"/>
              </a:lnSpc>
              <a:spcBef>
                <a:spcPts val="0"/>
              </a:spcBef>
              <a:defRPr/>
            </a:pPr>
            <a:endParaRPr lang="ru-RU" sz="1800" b="1" dirty="0"/>
          </a:p>
          <a:p>
            <a:pPr lvl="0" algn="just">
              <a:lnSpc>
                <a:spcPct val="100000"/>
              </a:lnSpc>
              <a:spcBef>
                <a:spcPts val="0"/>
              </a:spcBef>
              <a:defRPr/>
            </a:pPr>
            <a:r>
              <a:rPr lang="ru-RU" sz="1800" dirty="0"/>
              <a:t>Расчеты со взаимозависимыми лицами (дробление): как проводятся расчеты и оплаты между «своими» компаниями и ИП; </a:t>
            </a:r>
          </a:p>
          <a:p>
            <a:pPr lvl="0" algn="just">
              <a:lnSpc>
                <a:spcPct val="100000"/>
              </a:lnSpc>
              <a:spcBef>
                <a:spcPts val="0"/>
              </a:spcBef>
              <a:defRPr/>
            </a:pPr>
            <a:r>
              <a:rPr lang="ru-RU" sz="1800" dirty="0"/>
              <a:t>оформлены ли документы (договоры, акты); </a:t>
            </a:r>
          </a:p>
          <a:p>
            <a:pPr lvl="0" algn="just">
              <a:lnSpc>
                <a:spcPct val="100000"/>
              </a:lnSpc>
              <a:spcBef>
                <a:spcPts val="0"/>
              </a:spcBef>
              <a:defRPr/>
            </a:pPr>
            <a:r>
              <a:rPr lang="ru-RU" sz="1800" dirty="0"/>
              <a:t>какие цены (рыночные или ниже); </a:t>
            </a:r>
          </a:p>
          <a:p>
            <a:pPr lvl="0" algn="just">
              <a:lnSpc>
                <a:spcPct val="100000"/>
              </a:lnSpc>
              <a:spcBef>
                <a:spcPts val="0"/>
              </a:spcBef>
              <a:defRPr/>
            </a:pPr>
            <a:r>
              <a:rPr lang="ru-RU" sz="1800" dirty="0"/>
              <a:t>большой долг, а поставки идут; </a:t>
            </a:r>
          </a:p>
          <a:p>
            <a:pPr lvl="0" algn="just">
              <a:lnSpc>
                <a:spcPct val="100000"/>
              </a:lnSpc>
              <a:spcBef>
                <a:spcPts val="0"/>
              </a:spcBef>
              <a:defRPr/>
            </a:pPr>
            <a:r>
              <a:rPr lang="ru-RU" sz="1800" b="1" dirty="0"/>
              <a:t>прощение долга</a:t>
            </a:r>
            <a:endParaRPr lang="ru-RU" sz="1800" b="1" dirty="0">
              <a:solidFill>
                <a:sysClr val="windowText" lastClr="000000"/>
              </a:solidFill>
              <a:latin typeface="Times New Roman" panose="02020603050405020304" pitchFamily="18" charset="0"/>
              <a:cs typeface="Times New Roman" panose="02020603050405020304" pitchFamily="18" charset="0"/>
            </a:endParaRPr>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128634297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D83CE0-010F-486A-C711-29701E1751DF}"/>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59EAF21-D6D9-C6AC-DAD0-C50BB903B90A}"/>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F3DB4A36-5AE4-D79B-2F27-04DF2F2B20F9}"/>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just">
              <a:lnSpc>
                <a:spcPct val="100000"/>
              </a:lnSpc>
              <a:spcBef>
                <a:spcPts val="0"/>
              </a:spcBef>
              <a:defRPr/>
            </a:pPr>
            <a:r>
              <a:rPr lang="ru-RU" sz="1800" b="1" dirty="0"/>
              <a:t> </a:t>
            </a:r>
          </a:p>
          <a:p>
            <a:pPr lvl="0" algn="just">
              <a:lnSpc>
                <a:spcPct val="100000"/>
              </a:lnSpc>
              <a:spcBef>
                <a:spcPts val="0"/>
              </a:spcBef>
              <a:defRPr/>
            </a:pPr>
            <a:r>
              <a:rPr lang="ru-RU" sz="1800" b="1" dirty="0"/>
              <a:t>Внереализационные доходы/расходы – прощение долга</a:t>
            </a:r>
          </a:p>
          <a:p>
            <a:r>
              <a:rPr lang="ru-RU" sz="1800" b="1" dirty="0"/>
              <a:t>Не признается </a:t>
            </a:r>
            <a:r>
              <a:rPr lang="ru-RU" sz="1800" dirty="0"/>
              <a:t>внереализационным доходом</a:t>
            </a:r>
          </a:p>
          <a:p>
            <a:r>
              <a:rPr lang="ru-RU" sz="1800" b="1" i="1" dirty="0">
                <a:solidFill>
                  <a:srgbClr val="FF0000"/>
                </a:solidFill>
              </a:rPr>
              <a:t>Постановление Президиума ВАС РФ от 22.10.2013 №3710/13</a:t>
            </a:r>
          </a:p>
          <a:p>
            <a:endParaRPr lang="ru-RU" sz="1800" b="1" i="1" dirty="0">
              <a:solidFill>
                <a:srgbClr val="FF0000"/>
              </a:solidFill>
            </a:endParaRPr>
          </a:p>
          <a:p>
            <a:r>
              <a:rPr lang="ru-RU" sz="1800" b="1" dirty="0"/>
              <a:t>Признается</a:t>
            </a:r>
            <a:r>
              <a:rPr lang="ru-RU" sz="1800" dirty="0"/>
              <a:t> внереализационным  доходом</a:t>
            </a:r>
          </a:p>
          <a:p>
            <a:r>
              <a:rPr lang="ru-RU" sz="1800" b="1" i="1" dirty="0">
                <a:solidFill>
                  <a:srgbClr val="FF0000"/>
                </a:solidFill>
              </a:rPr>
              <a:t>Определение ВАС РФ от 21.03.2014 №ВАС – 2494/14</a:t>
            </a:r>
          </a:p>
          <a:p>
            <a:r>
              <a:rPr lang="ru-RU" sz="1800" b="1" i="1" dirty="0">
                <a:solidFill>
                  <a:srgbClr val="FF0000"/>
                </a:solidFill>
              </a:rPr>
              <a:t>Определение ВС РФ от 29.11.2016 № 304-КГ16-15623 </a:t>
            </a:r>
          </a:p>
          <a:p>
            <a:r>
              <a:rPr lang="ru-RU" sz="1800" dirty="0"/>
              <a:t>(Начисленные проценты на основании п.18 ст. 250 НК РФ подлежат включению во внереализационный доход)</a:t>
            </a:r>
          </a:p>
          <a:p>
            <a:endParaRPr lang="ru-RU" sz="1800" dirty="0"/>
          </a:p>
          <a:p>
            <a:r>
              <a:rPr lang="ru-RU" sz="1800" b="1" dirty="0"/>
              <a:t>Не признается расходом</a:t>
            </a:r>
          </a:p>
          <a:p>
            <a:r>
              <a:rPr lang="ru-RU" sz="1800" dirty="0"/>
              <a:t>В силу положений пункта 16 статьи 270 НК РФ безвозмездная передача имущества не подлежит учету в составе расходов при определении налогооблагаемой прибыли.</a:t>
            </a:r>
          </a:p>
          <a:p>
            <a:r>
              <a:rPr lang="ru-RU" sz="1800" b="1" i="1" dirty="0">
                <a:solidFill>
                  <a:srgbClr val="FF0000"/>
                </a:solidFill>
              </a:rPr>
              <a:t>Определение Верховного суда РФ от 27.08.2014 №309-ЭС14-580 (действия кредитора являются прощением долга).</a:t>
            </a:r>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291101106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E00D90-71E4-D2D4-C882-96775A6D2C62}"/>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310855C-395A-B1CF-5CE1-88F57BD5D617}"/>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8F5B649E-22DD-17F5-1A0F-F163CF6DC35E}"/>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lvl="0" algn="just">
              <a:lnSpc>
                <a:spcPct val="100000"/>
              </a:lnSpc>
              <a:spcBef>
                <a:spcPts val="0"/>
              </a:spcBef>
              <a:defRPr/>
            </a:pPr>
            <a:r>
              <a:rPr lang="ru-RU" sz="1800" b="1" dirty="0"/>
              <a:t> </a:t>
            </a:r>
          </a:p>
          <a:p>
            <a:pPr lvl="0" algn="just">
              <a:lnSpc>
                <a:spcPct val="100000"/>
              </a:lnSpc>
              <a:spcBef>
                <a:spcPts val="0"/>
              </a:spcBef>
              <a:defRPr/>
            </a:pPr>
            <a:r>
              <a:rPr lang="ru-RU" sz="1800" b="1" dirty="0"/>
              <a:t>Внереализационные доходы/расходы – прощение долга</a:t>
            </a:r>
          </a:p>
          <a:p>
            <a:r>
              <a:rPr lang="ru-RU" sz="1800" b="1" dirty="0"/>
              <a:t>Не признается </a:t>
            </a:r>
            <a:r>
              <a:rPr lang="ru-RU" sz="1800" dirty="0"/>
              <a:t>внереализационным доходом</a:t>
            </a:r>
          </a:p>
          <a:p>
            <a:r>
              <a:rPr lang="ru-RU" sz="1800" b="1" i="1" dirty="0">
                <a:solidFill>
                  <a:srgbClr val="FF0000"/>
                </a:solidFill>
              </a:rPr>
              <a:t>Постановление Президиума ВАС РФ от 22.10.2013 №3710/13</a:t>
            </a:r>
          </a:p>
          <a:p>
            <a:endParaRPr lang="ru-RU" sz="1800" b="1" i="1" dirty="0">
              <a:solidFill>
                <a:srgbClr val="FF0000"/>
              </a:solidFill>
            </a:endParaRPr>
          </a:p>
          <a:p>
            <a:r>
              <a:rPr lang="ru-RU" sz="1800" b="1" dirty="0"/>
              <a:t>Признается</a:t>
            </a:r>
            <a:r>
              <a:rPr lang="ru-RU" sz="1800" dirty="0"/>
              <a:t> внереализационным  доходом</a:t>
            </a:r>
          </a:p>
          <a:p>
            <a:r>
              <a:rPr lang="ru-RU" sz="1800" b="1" i="1" dirty="0">
                <a:solidFill>
                  <a:srgbClr val="FF0000"/>
                </a:solidFill>
              </a:rPr>
              <a:t>Определение ВАС РФ от 21.03.2014 №ВАС – 2494/14</a:t>
            </a:r>
          </a:p>
          <a:p>
            <a:r>
              <a:rPr lang="ru-RU" sz="1800" b="1" i="1" dirty="0">
                <a:solidFill>
                  <a:srgbClr val="FF0000"/>
                </a:solidFill>
              </a:rPr>
              <a:t>Определение ВС РФ от 29.11.2016 № 304-КГ16-15623 </a:t>
            </a:r>
          </a:p>
          <a:p>
            <a:r>
              <a:rPr lang="ru-RU" sz="1800" dirty="0"/>
              <a:t>(Начисленные проценты на основании п.18 ст. 250 НК РФ подлежат включению во внереализационный доход)</a:t>
            </a:r>
          </a:p>
          <a:p>
            <a:endParaRPr lang="ru-RU" sz="1800" dirty="0"/>
          </a:p>
          <a:p>
            <a:r>
              <a:rPr lang="ru-RU" sz="1800" b="1" dirty="0"/>
              <a:t>Не признается расходом</a:t>
            </a:r>
          </a:p>
          <a:p>
            <a:r>
              <a:rPr lang="ru-RU" sz="1800" dirty="0"/>
              <a:t>В силу положений пункта 16 статьи 270 НК РФ безвозмездная передача имущества не подлежит учету в составе расходов при определении налогооблагаемой прибыли.</a:t>
            </a:r>
          </a:p>
          <a:p>
            <a:r>
              <a:rPr lang="ru-RU" sz="1800" b="1" i="1" dirty="0">
                <a:solidFill>
                  <a:srgbClr val="FF0000"/>
                </a:solidFill>
              </a:rPr>
              <a:t>Определение Верховного суда РФ от 27.08.2014 №309-ЭС14-580 (действия кредитора являются прощением долга).</a:t>
            </a:r>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89327032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B97A3A-D048-4BD2-43DC-BD4BA253AC40}"/>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0E4EA050-E47E-863A-E4E6-72FB746E0387}"/>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5167622A-F2F8-374F-9A93-84CA7DD2BDE4}"/>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Признается расходом</a:t>
            </a:r>
          </a:p>
          <a:p>
            <a:r>
              <a:rPr lang="ru-RU" sz="1800" dirty="0"/>
              <a:t>Налогоплательщик, предпринимавший меры по взысканию задолженности в судебном порядке и урегулированию взаимных требований путем достижения мирового соглашения, заключенного на условии, в том числе, прощения долга, </a:t>
            </a:r>
            <a:r>
              <a:rPr lang="ru-RU" sz="1800" b="1" dirty="0"/>
              <a:t>не может быть поставлен в худшее положение по сравнению с налогоплательщиком не предпринимавшим указанные меры </a:t>
            </a:r>
            <a:r>
              <a:rPr lang="ru-RU" sz="1800" dirty="0"/>
              <a:t>и сохраняющим в соответствии с пп.2 п.2 ст.265 НК РФ право на учет суммы непогашенной задолженности в составе внереализационных расходов в момент истечения срока исковой давности.</a:t>
            </a:r>
          </a:p>
          <a:p>
            <a:r>
              <a:rPr lang="ru-RU" sz="1800" b="1" i="1" dirty="0">
                <a:solidFill>
                  <a:srgbClr val="FF0000"/>
                </a:solidFill>
              </a:rPr>
              <a:t>Постановление Президиума ВАС РФ от 15.07.2010 №2833/10</a:t>
            </a:r>
          </a:p>
          <a:p>
            <a:endParaRPr lang="ru-RU" sz="1800" b="1" dirty="0"/>
          </a:p>
          <a:p>
            <a:r>
              <a:rPr lang="ru-RU" sz="1800" b="1" dirty="0"/>
              <a:t>Не признается расходом</a:t>
            </a:r>
          </a:p>
          <a:p>
            <a:r>
              <a:rPr lang="ru-RU" sz="1800" dirty="0"/>
              <a:t>Суд признал неправомерным включение во внереализационные расходы суммы прощенного долга в виде начисленных обществом (кредитором) процентов по выданному займу, списанных </a:t>
            </a:r>
            <a:r>
              <a:rPr lang="ru-RU" sz="1800" b="1" dirty="0"/>
              <a:t>до истечения срока исковой давности.</a:t>
            </a:r>
          </a:p>
          <a:p>
            <a:r>
              <a:rPr lang="ru-RU" sz="1800" dirty="0"/>
              <a:t>Такой убыток не соответствует критериям ст. 252 и п. 2 ст. 266 НК РФ, и </a:t>
            </a:r>
            <a:r>
              <a:rPr lang="ru-RU" sz="1800" b="1" dirty="0"/>
              <a:t>не было принято мер по взысканию долга в судебном порядке.</a:t>
            </a:r>
          </a:p>
          <a:p>
            <a:r>
              <a:rPr lang="ru-RU" sz="1800" b="1" i="1" dirty="0">
                <a:solidFill>
                  <a:srgbClr val="FF0000"/>
                </a:solidFill>
              </a:rPr>
              <a:t>Постановление АС ЗСО от 11.03.2015 по делу N А45-5158/2014 по ОАО "Территориальная генерирующая компания N 11"</a:t>
            </a: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131186817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AE07E7-DBF8-EC84-FE18-A58733AD5DE6}"/>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0E69671-9A94-1BFC-670B-21425C7F1C30}"/>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П. 2 СТ. 54. 1 НК РФ</a:t>
            </a:r>
          </a:p>
        </p:txBody>
      </p:sp>
      <p:sp>
        <p:nvSpPr>
          <p:cNvPr id="8" name="Текст 1">
            <a:extLst>
              <a:ext uri="{FF2B5EF4-FFF2-40B4-BE49-F238E27FC236}">
                <a16:creationId xmlns:a16="http://schemas.microsoft.com/office/drawing/2014/main" id="{039F79E5-6077-02DB-B41F-16A1521A6321}"/>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9715F072-2364-552B-2EA6-58D077C2BBD9}"/>
              </a:ext>
            </a:extLst>
          </p:cNvPr>
          <p:cNvPicPr>
            <a:picLocks noChangeAspect="1"/>
          </p:cNvPicPr>
          <p:nvPr/>
        </p:nvPicPr>
        <p:blipFill>
          <a:blip r:embed="rId3"/>
          <a:srcRect l="29436" t="43089" r="29690" b="26031"/>
          <a:stretch>
            <a:fillRect/>
          </a:stretch>
        </p:blipFill>
        <p:spPr>
          <a:xfrm>
            <a:off x="971500" y="1196690"/>
            <a:ext cx="7489040" cy="2448340"/>
          </a:xfrm>
          <a:prstGeom prst="rect">
            <a:avLst/>
          </a:prstGeom>
        </p:spPr>
      </p:pic>
      <p:pic>
        <p:nvPicPr>
          <p:cNvPr id="7" name="Рисунок 6">
            <a:extLst>
              <a:ext uri="{FF2B5EF4-FFF2-40B4-BE49-F238E27FC236}">
                <a16:creationId xmlns:a16="http://schemas.microsoft.com/office/drawing/2014/main" id="{2BD35631-FAF5-4D22-9128-98F7D8F7298D}"/>
              </a:ext>
            </a:extLst>
          </p:cNvPr>
          <p:cNvPicPr>
            <a:picLocks noChangeAspect="1"/>
          </p:cNvPicPr>
          <p:nvPr/>
        </p:nvPicPr>
        <p:blipFill>
          <a:blip r:embed="rId4"/>
          <a:srcRect l="28737" t="48382" r="34249" b="30590"/>
          <a:stretch>
            <a:fillRect/>
          </a:stretch>
        </p:blipFill>
        <p:spPr>
          <a:xfrm>
            <a:off x="1043510" y="3789050"/>
            <a:ext cx="7417030" cy="2232310"/>
          </a:xfrm>
          <a:prstGeom prst="rect">
            <a:avLst/>
          </a:prstGeom>
        </p:spPr>
      </p:pic>
    </p:spTree>
    <p:extLst>
      <p:ext uri="{BB962C8B-B14F-4D97-AF65-F5344CB8AC3E}">
        <p14:creationId xmlns:p14="http://schemas.microsoft.com/office/powerpoint/2010/main" val="147164818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96B916-B4F4-532C-F219-FE28DB034B0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64AF17D-1166-02C5-C6D9-6824DA3783E8}"/>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7189D669-793E-23F0-E61E-162170C898D4}"/>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a:t>
            </a:r>
          </a:p>
          <a:p>
            <a:r>
              <a:rPr lang="ru-RU" sz="1800" b="1" dirty="0"/>
              <a:t>НЕ Признается расходом</a:t>
            </a:r>
          </a:p>
          <a:p>
            <a:r>
              <a:rPr lang="ru-RU" sz="1800" dirty="0"/>
              <a:t>Общество не представило доказательств направленности своих действий при прощении долга на получение дохода, о чем может свидетельствовать наличие у общества, освобождавшего должника от его обязанностей, коммерческого интереса в прощении долга, который может выражаться в достижении соответствующего мирового соглашения, направленного на урегулирование взаимных требований. </a:t>
            </a:r>
          </a:p>
          <a:p>
            <a:r>
              <a:rPr lang="ru-RU" sz="1800" dirty="0"/>
              <a:t>При заключении между обществом и заемщиком соглашения о прощении долга </a:t>
            </a:r>
            <a:r>
              <a:rPr lang="ru-RU" sz="1800" b="1" dirty="0"/>
              <a:t>восстановление платежеспособности заемщика не преследовалось</a:t>
            </a:r>
            <a:r>
              <a:rPr lang="ru-RU" sz="1800" dirty="0"/>
              <a:t>, так как уже через месяц после подписания соглашения общество инициировало процедуру ликвидации заемщика (дочерней организации)</a:t>
            </a:r>
          </a:p>
          <a:p>
            <a:endParaRPr lang="ru-RU" sz="1800" b="1" dirty="0"/>
          </a:p>
          <a:p>
            <a:r>
              <a:rPr lang="ru-RU" sz="1800" b="1" i="1" dirty="0">
                <a:solidFill>
                  <a:srgbClr val="FF0000"/>
                </a:solidFill>
              </a:rPr>
              <a:t>Постановление АС ЗСО от 11.03.2015 по делу N А45-5158/2014</a:t>
            </a: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2670088258"/>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D22EE82-9053-BCDE-1CA1-6C60A5BA554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F36C281D-4E4B-6467-F8BF-71313224131B}"/>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CB263A24-E887-BDD5-3AA0-B2AD6D5A1625}"/>
              </a:ext>
            </a:extLst>
          </p:cNvPr>
          <p:cNvSpPr txBox="1">
            <a:spLocks/>
          </p:cNvSpPr>
          <p:nvPr/>
        </p:nvSpPr>
        <p:spPr>
          <a:xfrm>
            <a:off x="503435" y="731728"/>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Убыток от уступки права требования</a:t>
            </a:r>
          </a:p>
          <a:p>
            <a:pPr lvl="0" algn="just"/>
            <a:r>
              <a:rPr lang="ru-RU" sz="1800" dirty="0">
                <a:solidFill>
                  <a:prstClr val="black"/>
                </a:solidFill>
              </a:rPr>
              <a:t>Если уступка требования произведена </a:t>
            </a:r>
            <a:r>
              <a:rPr lang="ru-RU" sz="1800" b="1" dirty="0">
                <a:solidFill>
                  <a:prstClr val="black"/>
                </a:solidFill>
              </a:rPr>
              <a:t>до наступления срока платежа</a:t>
            </a:r>
            <a:r>
              <a:rPr lang="ru-RU" sz="1800" dirty="0">
                <a:solidFill>
                  <a:prstClr val="black"/>
                </a:solidFill>
              </a:rPr>
              <a:t>, то отрицательная разница между доходом от реализации права требования долга и стоимостью выполненных работ, услуг признается убытком налогоплательщика. </a:t>
            </a:r>
          </a:p>
          <a:p>
            <a:pPr lvl="0" algn="just"/>
            <a:r>
              <a:rPr lang="ru-RU" sz="1800" b="1" dirty="0">
                <a:solidFill>
                  <a:prstClr val="black"/>
                </a:solidFill>
              </a:rPr>
              <a:t>При этом размер убытка</a:t>
            </a:r>
            <a:r>
              <a:rPr lang="ru-RU" sz="1800" dirty="0">
                <a:solidFill>
                  <a:prstClr val="black"/>
                </a:solidFill>
              </a:rPr>
              <a:t> для целей налогообложения не может превышать сумму процентов, которую налогоплательщик уплатил бы исходя из максимальной ставки процента, установленной для соответствующего вида валюты пунктом 1.2 статьи 269 настоящего Кодекса, либо по выбору налогоплательщика исходя из ставки процента, подтвержденной в соответствии с методами, установленными разделом V.1 настоящего Кодекса по долговому обязательству, равному доходу от уступки права требования, за период от даты уступки до даты платежа, предусмотренного договором на реализацию товаров (работ, услуг). </a:t>
            </a:r>
          </a:p>
          <a:p>
            <a:pPr lvl="0" algn="just"/>
            <a:r>
              <a:rPr lang="ru-RU" sz="1800" dirty="0">
                <a:solidFill>
                  <a:prstClr val="black"/>
                </a:solidFill>
              </a:rPr>
              <a:t>Положения настоящего пункта и абзаца первого пункта 4 статьи 279 НК РФ также применяются к налогоплательщику-кредитору по долговому обязательству. </a:t>
            </a:r>
          </a:p>
          <a:p>
            <a:pPr lvl="0" algn="just"/>
            <a:r>
              <a:rPr lang="ru-RU" sz="1800" dirty="0">
                <a:solidFill>
                  <a:prstClr val="black"/>
                </a:solidFill>
              </a:rPr>
              <a:t>Порядок учета убытка в соответствии с настоящим пунктом должен быть закреплен в учетной политике налогоплательщика.</a:t>
            </a:r>
          </a:p>
          <a:p>
            <a:pPr lvl="0" algn="just"/>
            <a:r>
              <a:rPr lang="ru-RU" sz="1800" b="1" i="1" dirty="0">
                <a:solidFill>
                  <a:srgbClr val="FF0000"/>
                </a:solidFill>
              </a:rPr>
              <a:t>П.1 ст.279 НК РФ</a:t>
            </a: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212637804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99255B-CD89-0996-915A-E414944D453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88072553-E48E-5FB5-DBD8-A27C8FC545A4}"/>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A39B4002-A095-B1D6-DC63-02280D0BB6A2}"/>
              </a:ext>
            </a:extLst>
          </p:cNvPr>
          <p:cNvSpPr txBox="1">
            <a:spLocks/>
          </p:cNvSpPr>
          <p:nvPr/>
        </p:nvSpPr>
        <p:spPr>
          <a:xfrm>
            <a:off x="503435" y="731728"/>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a:t>
            </a:r>
          </a:p>
          <a:p>
            <a:r>
              <a:rPr lang="ru-RU" sz="1800" b="1" dirty="0"/>
              <a:t>Убыток от уступки права требования</a:t>
            </a:r>
          </a:p>
          <a:p>
            <a:pPr lvl="0" algn="just"/>
            <a:r>
              <a:rPr lang="ru-RU" sz="1800" dirty="0">
                <a:solidFill>
                  <a:prstClr val="black"/>
                </a:solidFill>
              </a:rPr>
              <a:t>При уступке налогоплательщиком - продавцом товара (работ, услуг), осуществляющим исчисление доходов (расходов) по методу начисления, права требования долга третьему лицу </a:t>
            </a:r>
            <a:r>
              <a:rPr lang="ru-RU" sz="1800" b="1" dirty="0">
                <a:solidFill>
                  <a:prstClr val="black"/>
                </a:solidFill>
              </a:rPr>
              <a:t>после</a:t>
            </a:r>
            <a:r>
              <a:rPr lang="ru-RU" sz="1800" dirty="0">
                <a:solidFill>
                  <a:prstClr val="black"/>
                </a:solidFill>
              </a:rPr>
              <a:t> наступления предусмотренного договором о реализации товаров (работ, услуг) </a:t>
            </a:r>
            <a:r>
              <a:rPr lang="ru-RU" sz="1800" b="1" dirty="0">
                <a:solidFill>
                  <a:prstClr val="black"/>
                </a:solidFill>
              </a:rPr>
              <a:t>срока платежа</a:t>
            </a:r>
            <a:r>
              <a:rPr lang="ru-RU" sz="1800" dirty="0">
                <a:solidFill>
                  <a:prstClr val="black"/>
                </a:solidFill>
              </a:rPr>
              <a:t> отрицательная разница между доходом от реализации права требования долга и стоимостью реализованного товара (работ, услуг) признается убытком по сделке уступки права требования </a:t>
            </a:r>
            <a:r>
              <a:rPr lang="ru-RU" sz="1800" b="1" dirty="0">
                <a:solidFill>
                  <a:prstClr val="black"/>
                </a:solidFill>
              </a:rPr>
              <a:t>на дату уступки права требования</a:t>
            </a:r>
            <a:r>
              <a:rPr lang="ru-RU" sz="1800" dirty="0">
                <a:solidFill>
                  <a:prstClr val="black"/>
                </a:solidFill>
              </a:rPr>
              <a:t>.</a:t>
            </a:r>
          </a:p>
          <a:p>
            <a:pPr lvl="0" algn="just"/>
            <a:endParaRPr lang="ru-RU" sz="1800" dirty="0">
              <a:solidFill>
                <a:prstClr val="black"/>
              </a:solidFill>
            </a:endParaRPr>
          </a:p>
          <a:p>
            <a:pPr lvl="0" algn="just"/>
            <a:r>
              <a:rPr lang="ru-RU" sz="1800" b="1" i="1" dirty="0">
                <a:solidFill>
                  <a:srgbClr val="FF0000"/>
                </a:solidFill>
              </a:rPr>
              <a:t>П.2 ст.279 НК РФ</a:t>
            </a: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79680096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6C04CF-8209-1279-E3F3-5BE02BFFDEAB}"/>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8CEC323-518B-0E64-F811-D3985310A52B}"/>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6CC2F82E-2E8E-70F0-68B8-08A1E2234B54}"/>
              </a:ext>
            </a:extLst>
          </p:cNvPr>
          <p:cNvSpPr txBox="1">
            <a:spLocks/>
          </p:cNvSpPr>
          <p:nvPr/>
        </p:nvSpPr>
        <p:spPr>
          <a:xfrm>
            <a:off x="503435" y="731728"/>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a:t>
            </a:r>
          </a:p>
          <a:p>
            <a:r>
              <a:rPr lang="ru-RU" sz="1800" b="1" dirty="0"/>
              <a:t>Убыток от уступки права требования</a:t>
            </a:r>
          </a:p>
          <a:p>
            <a:pPr algn="just"/>
            <a:r>
              <a:rPr lang="ru-RU" sz="1800" b="1" dirty="0">
                <a:solidFill>
                  <a:schemeClr val="tx1"/>
                </a:solidFill>
              </a:rPr>
              <a:t>Пункт 3 ст.279 НК РФ</a:t>
            </a:r>
            <a:r>
              <a:rPr lang="ru-RU" sz="1800" dirty="0">
                <a:solidFill>
                  <a:schemeClr val="tx1"/>
                </a:solidFill>
              </a:rPr>
              <a:t>. </a:t>
            </a:r>
          </a:p>
          <a:p>
            <a:pPr algn="just"/>
            <a:r>
              <a:rPr lang="ru-RU" sz="1800" dirty="0">
                <a:solidFill>
                  <a:schemeClr val="tx1"/>
                </a:solidFill>
              </a:rPr>
              <a:t>При дальнейшей реализации права требования долга налогоплательщиком, купившим это право требования …..указанная операция рассматривается </a:t>
            </a:r>
            <a:r>
              <a:rPr lang="ru-RU" sz="1800" b="1" dirty="0">
                <a:solidFill>
                  <a:schemeClr val="tx1"/>
                </a:solidFill>
              </a:rPr>
              <a:t>как реализация финансовых услуг</a:t>
            </a:r>
            <a:r>
              <a:rPr lang="ru-RU" sz="1800" dirty="0">
                <a:solidFill>
                  <a:schemeClr val="tx1"/>
                </a:solidFill>
              </a:rPr>
              <a:t>. </a:t>
            </a:r>
          </a:p>
          <a:p>
            <a:pPr algn="just"/>
            <a:endParaRPr lang="ru-RU" sz="1800" dirty="0">
              <a:solidFill>
                <a:schemeClr val="tx1"/>
              </a:solidFill>
            </a:endParaRPr>
          </a:p>
          <a:p>
            <a:pPr algn="just"/>
            <a:r>
              <a:rPr lang="ru-RU" sz="1800" dirty="0">
                <a:solidFill>
                  <a:schemeClr val="tx1"/>
                </a:solidFill>
              </a:rPr>
              <a:t>Доход (выручка) от реализации финансовых услуг определяется как стоимость имущества, причитающегося этому налогоплательщику при последующей уступке права требования или прекращении соответствующего обязательства. </a:t>
            </a:r>
          </a:p>
          <a:p>
            <a:pPr algn="just"/>
            <a:r>
              <a:rPr lang="ru-RU" sz="1800" dirty="0">
                <a:solidFill>
                  <a:schemeClr val="tx1"/>
                </a:solidFill>
              </a:rPr>
              <a:t>При этом при определении налоговой базы налогоплательщик вправе уменьшить доход, полученный от реализации права требования, на сумму расходов по приобретению указанного права требования долга</a:t>
            </a: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2532687289"/>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AB24CE-A351-8D9E-4542-3CB9B5A58C8C}"/>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E2F7597-FCF0-5359-01FD-623DE247EF31}"/>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5F6A2114-F10E-0525-1AE5-C411C1663268}"/>
              </a:ext>
            </a:extLst>
          </p:cNvPr>
          <p:cNvSpPr txBox="1">
            <a:spLocks/>
          </p:cNvSpPr>
          <p:nvPr/>
        </p:nvSpPr>
        <p:spPr>
          <a:xfrm>
            <a:off x="503435" y="731728"/>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Убыток от уступки права требования</a:t>
            </a:r>
          </a:p>
          <a:p>
            <a:pPr algn="just"/>
            <a:r>
              <a:rPr lang="ru-RU" sz="1800" b="1" dirty="0">
                <a:solidFill>
                  <a:schemeClr val="tx1"/>
                </a:solidFill>
              </a:rPr>
              <a:t>Пункт 3 ст.279 НК РФ</a:t>
            </a:r>
            <a:r>
              <a:rPr lang="ru-RU" sz="1800" dirty="0">
                <a:solidFill>
                  <a:schemeClr val="tx1"/>
                </a:solidFill>
              </a:rPr>
              <a:t>. </a:t>
            </a:r>
          </a:p>
          <a:p>
            <a:pPr algn="just"/>
            <a:r>
              <a:rPr lang="ru-RU" sz="1800" dirty="0">
                <a:solidFill>
                  <a:schemeClr val="tx1"/>
                </a:solidFill>
              </a:rPr>
              <a:t>При дальнейшей реализации права требования долга налогоплательщиком, купившим это право требования …..указанная операция рассматривается </a:t>
            </a:r>
            <a:r>
              <a:rPr lang="ru-RU" sz="1800" b="1" dirty="0">
                <a:solidFill>
                  <a:schemeClr val="tx1"/>
                </a:solidFill>
              </a:rPr>
              <a:t>как реализация финансовых услуг</a:t>
            </a:r>
            <a:r>
              <a:rPr lang="ru-RU" sz="1800" dirty="0">
                <a:solidFill>
                  <a:schemeClr val="tx1"/>
                </a:solidFill>
              </a:rPr>
              <a:t>. </a:t>
            </a:r>
          </a:p>
          <a:p>
            <a:pPr algn="just"/>
            <a:r>
              <a:rPr lang="ru-RU" sz="1800" dirty="0">
                <a:solidFill>
                  <a:schemeClr val="tx1"/>
                </a:solidFill>
              </a:rPr>
              <a:t>Доход (выручка) от реализации финансовых услуг определяется как стоимость имущества, причитающегося этому налогоплательщику при последующей уступке права требования или прекращении соответствующего обязательства. </a:t>
            </a:r>
          </a:p>
          <a:p>
            <a:pPr algn="just"/>
            <a:r>
              <a:rPr lang="ru-RU" sz="1800" dirty="0">
                <a:solidFill>
                  <a:schemeClr val="tx1"/>
                </a:solidFill>
              </a:rPr>
              <a:t>При этом при определении налоговой базы налогоплательщик вправе уменьшить доход, полученный от реализации права требования, на сумму расходов по приобретению указанного права требования долга.</a:t>
            </a:r>
          </a:p>
          <a:p>
            <a:pPr algn="just"/>
            <a:r>
              <a:rPr lang="ru-RU" sz="1800" b="1" i="1" dirty="0">
                <a:solidFill>
                  <a:schemeClr val="tx1"/>
                </a:solidFill>
              </a:rPr>
              <a:t>Иными словами</a:t>
            </a:r>
          </a:p>
          <a:p>
            <a:pPr algn="just"/>
            <a:r>
              <a:rPr lang="ru-RU" sz="1800" b="1" dirty="0">
                <a:solidFill>
                  <a:srgbClr val="0070C0"/>
                </a:solidFill>
              </a:rPr>
              <a:t>При приобретении требования налоговых последствий по налогу на прибыль у цессионария - </a:t>
            </a:r>
            <a:r>
              <a:rPr lang="ru-RU" sz="1800" b="1" u="sng" dirty="0">
                <a:solidFill>
                  <a:srgbClr val="0070C0"/>
                </a:solidFill>
              </a:rPr>
              <a:t>нового кредитора </a:t>
            </a:r>
            <a:r>
              <a:rPr lang="ru-RU" sz="1800" b="1" dirty="0">
                <a:solidFill>
                  <a:srgbClr val="0070C0"/>
                </a:solidFill>
              </a:rPr>
              <a:t>не будет. </a:t>
            </a:r>
          </a:p>
          <a:p>
            <a:pPr algn="just"/>
            <a:r>
              <a:rPr lang="ru-RU" sz="1800" b="1" dirty="0">
                <a:solidFill>
                  <a:srgbClr val="0070C0"/>
                </a:solidFill>
              </a:rPr>
              <a:t>Затраты на покупку требования можно признать в налоговых расходах </a:t>
            </a:r>
            <a:r>
              <a:rPr lang="ru-RU" sz="1800" b="1" u="sng" dirty="0">
                <a:solidFill>
                  <a:srgbClr val="0070C0"/>
                </a:solidFill>
              </a:rPr>
              <a:t>только одновременно с признанием доходов</a:t>
            </a:r>
            <a:r>
              <a:rPr lang="ru-RU" sz="1800" b="1" dirty="0">
                <a:solidFill>
                  <a:srgbClr val="0070C0"/>
                </a:solidFill>
              </a:rPr>
              <a:t>, то есть при дальнейшей уступке требования</a:t>
            </a:r>
          </a:p>
          <a:p>
            <a:pPr algn="just"/>
            <a:r>
              <a:rPr lang="ru-RU" sz="1800" b="1" dirty="0">
                <a:solidFill>
                  <a:srgbClr val="FF0000"/>
                </a:solidFill>
              </a:rPr>
              <a:t>Убыток</a:t>
            </a:r>
            <a:r>
              <a:rPr lang="ru-RU" sz="1800" b="1" dirty="0"/>
              <a:t> от вторичной уступки требования долга учитывается в расходах </a:t>
            </a:r>
            <a:r>
              <a:rPr lang="ru-RU" sz="1800" b="1" dirty="0">
                <a:solidFill>
                  <a:srgbClr val="FF0000"/>
                </a:solidFill>
              </a:rPr>
              <a:t>в полной сумме</a:t>
            </a:r>
            <a:endParaRPr lang="ru-RU" sz="1800" dirty="0">
              <a:solidFill>
                <a:schemeClr val="tx1"/>
              </a:solidFill>
            </a:endParaRP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1259249190"/>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07BA93-DCF0-085B-2EC5-166481D811FE}"/>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146F4709-73B1-7BF3-38A2-97698F461DBA}"/>
              </a:ext>
            </a:extLst>
          </p:cNvPr>
          <p:cNvSpPr>
            <a:spLocks noGrp="1"/>
          </p:cNvSpPr>
          <p:nvPr>
            <p:ph type="title"/>
          </p:nvPr>
        </p:nvSpPr>
        <p:spPr>
          <a:xfrm>
            <a:off x="182388" y="260560"/>
            <a:ext cx="8784000" cy="504070"/>
          </a:xfrm>
        </p:spPr>
        <p:txBody>
          <a:bodyPr>
            <a:normAutofit/>
          </a:bodyPr>
          <a:lstStyle/>
          <a:p>
            <a:r>
              <a:rPr lang="ru-RU" sz="2000" b="1" i="1" dirty="0" err="1">
                <a:solidFill>
                  <a:srgbClr val="FF0000"/>
                </a:solidFill>
              </a:rPr>
              <a:t>Бух.баланс</a:t>
            </a:r>
            <a:r>
              <a:rPr lang="ru-RU" sz="2000" b="1" i="1" dirty="0">
                <a:solidFill>
                  <a:srgbClr val="FF0000"/>
                </a:solidFill>
              </a:rPr>
              <a:t>: </a:t>
            </a:r>
            <a:r>
              <a:rPr lang="ru-RU" sz="2000" dirty="0"/>
              <a:t>Дебиторская и кредиторская задолженность.</a:t>
            </a:r>
            <a:endParaRPr lang="ru-RU" sz="2000" b="1" i="1" dirty="0">
              <a:solidFill>
                <a:srgbClr val="FF0000"/>
              </a:solidFill>
            </a:endParaRPr>
          </a:p>
        </p:txBody>
      </p:sp>
      <p:sp>
        <p:nvSpPr>
          <p:cNvPr id="8" name="Текст 1">
            <a:extLst>
              <a:ext uri="{FF2B5EF4-FFF2-40B4-BE49-F238E27FC236}">
                <a16:creationId xmlns:a16="http://schemas.microsoft.com/office/drawing/2014/main" id="{589866D1-F124-D3D6-A859-7A2F0E00EC89}"/>
              </a:ext>
            </a:extLst>
          </p:cNvPr>
          <p:cNvSpPr txBox="1">
            <a:spLocks/>
          </p:cNvSpPr>
          <p:nvPr/>
        </p:nvSpPr>
        <p:spPr>
          <a:xfrm>
            <a:off x="503435" y="731728"/>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Убыток от уступки права требования</a:t>
            </a:r>
          </a:p>
          <a:p>
            <a:pPr algn="just"/>
            <a:r>
              <a:rPr lang="ru-RU" sz="1800" b="1" dirty="0">
                <a:solidFill>
                  <a:schemeClr val="tx1"/>
                </a:solidFill>
              </a:rPr>
              <a:t>Пункт 3 ст.279 НК РФ</a:t>
            </a:r>
            <a:r>
              <a:rPr lang="ru-RU" sz="1800" dirty="0">
                <a:solidFill>
                  <a:schemeClr val="tx1"/>
                </a:solidFill>
              </a:rPr>
              <a:t>. </a:t>
            </a:r>
          </a:p>
          <a:p>
            <a:pPr algn="just"/>
            <a:r>
              <a:rPr lang="ru-RU" sz="1800" b="1" dirty="0">
                <a:solidFill>
                  <a:schemeClr val="tx1"/>
                </a:solidFill>
              </a:rPr>
              <a:t>Справка</a:t>
            </a:r>
          </a:p>
          <a:p>
            <a:pPr algn="just"/>
            <a:r>
              <a:rPr lang="ru-RU" sz="1800" dirty="0">
                <a:solidFill>
                  <a:schemeClr val="tx1"/>
                </a:solidFill>
              </a:rPr>
              <a:t>Если при покупке вместе с требованием, вытекающим из договора реализации товаров (работ, услуг), </a:t>
            </a:r>
            <a:r>
              <a:rPr lang="ru-RU" sz="1800" b="1" dirty="0">
                <a:solidFill>
                  <a:schemeClr val="tx1"/>
                </a:solidFill>
              </a:rPr>
              <a:t>приобретается требование о выплате процентов за предоставление отсрочки (рассрочки)</a:t>
            </a:r>
            <a:r>
              <a:rPr lang="ru-RU" sz="1800" dirty="0">
                <a:solidFill>
                  <a:schemeClr val="tx1"/>
                </a:solidFill>
              </a:rPr>
              <a:t>, то проценты, полученные от должника на этом основании, будут </a:t>
            </a:r>
            <a:r>
              <a:rPr lang="ru-RU" sz="1800" b="1" dirty="0">
                <a:solidFill>
                  <a:schemeClr val="tx1"/>
                </a:solidFill>
              </a:rPr>
              <a:t>считаться у нового кредитора доходом</a:t>
            </a:r>
            <a:r>
              <a:rPr lang="ru-RU" sz="1800" dirty="0">
                <a:solidFill>
                  <a:schemeClr val="tx1"/>
                </a:solidFill>
              </a:rPr>
              <a:t>. </a:t>
            </a:r>
          </a:p>
          <a:p>
            <a:pPr algn="just"/>
            <a:r>
              <a:rPr lang="ru-RU" sz="1800" b="1" dirty="0">
                <a:solidFill>
                  <a:srgbClr val="FF0000"/>
                </a:solidFill>
              </a:rPr>
              <a:t>Они облагаются НДС. </a:t>
            </a:r>
          </a:p>
          <a:p>
            <a:pPr algn="just"/>
            <a:r>
              <a:rPr lang="ru-RU" sz="1800" b="1" dirty="0">
                <a:solidFill>
                  <a:schemeClr val="tx1"/>
                </a:solidFill>
              </a:rPr>
              <a:t>Если между новым кредитором и должником </a:t>
            </a:r>
            <a:r>
              <a:rPr lang="ru-RU" sz="1800" dirty="0">
                <a:solidFill>
                  <a:schemeClr val="tx1"/>
                </a:solidFill>
              </a:rPr>
              <a:t>будет заключено </a:t>
            </a:r>
            <a:r>
              <a:rPr lang="ru-RU" sz="1800" b="1" dirty="0">
                <a:solidFill>
                  <a:schemeClr val="tx1"/>
                </a:solidFill>
              </a:rPr>
              <a:t>другое соглашение о предоставлении дополнительной отсрочки </a:t>
            </a:r>
            <a:r>
              <a:rPr lang="ru-RU" sz="1800" dirty="0">
                <a:solidFill>
                  <a:schemeClr val="tx1"/>
                </a:solidFill>
              </a:rPr>
              <a:t>(рассрочки), то полученные на его основании проценты будут считаться в этом случае </a:t>
            </a:r>
            <a:r>
              <a:rPr lang="ru-RU" sz="1800" b="1" dirty="0">
                <a:solidFill>
                  <a:schemeClr val="tx1"/>
                </a:solidFill>
              </a:rPr>
              <a:t>процентами по договору займа</a:t>
            </a:r>
            <a:r>
              <a:rPr lang="ru-RU" sz="1800" dirty="0">
                <a:solidFill>
                  <a:schemeClr val="tx1"/>
                </a:solidFill>
              </a:rPr>
              <a:t>. </a:t>
            </a:r>
          </a:p>
          <a:p>
            <a:pPr algn="just"/>
            <a:r>
              <a:rPr lang="ru-RU" sz="1800" b="1" dirty="0">
                <a:solidFill>
                  <a:srgbClr val="FF0000"/>
                </a:solidFill>
              </a:rPr>
              <a:t>И НДС они не облагаются.</a:t>
            </a:r>
          </a:p>
          <a:p>
            <a:pPr algn="just"/>
            <a:endParaRPr lang="ru-RU" sz="1800" b="1" dirty="0">
              <a:solidFill>
                <a:srgbClr val="0070C0"/>
              </a:solidFill>
            </a:endParaRP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spTree>
    <p:extLst>
      <p:ext uri="{BB962C8B-B14F-4D97-AF65-F5344CB8AC3E}">
        <p14:creationId xmlns:p14="http://schemas.microsoft.com/office/powerpoint/2010/main" val="78854458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19FE648-0370-D69F-42A6-26C4A6ABDA51}"/>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7E39EEF-0EE5-DAF3-C275-770ECCD74BBA}"/>
              </a:ext>
            </a:extLst>
          </p:cNvPr>
          <p:cNvSpPr>
            <a:spLocks noGrp="1"/>
          </p:cNvSpPr>
          <p:nvPr>
            <p:ph type="title"/>
          </p:nvPr>
        </p:nvSpPr>
        <p:spPr>
          <a:xfrm>
            <a:off x="182388" y="260560"/>
            <a:ext cx="8784000" cy="504070"/>
          </a:xfrm>
        </p:spPr>
        <p:txBody>
          <a:bodyPr>
            <a:normAutofit/>
          </a:bodyPr>
          <a:lstStyle/>
          <a:p>
            <a:r>
              <a:rPr lang="ru-RU" sz="2000" dirty="0"/>
              <a:t>ОСМОТР КОМПЬЮТЕРА</a:t>
            </a:r>
            <a:endParaRPr lang="ru-RU" sz="2000" b="1" i="1" dirty="0">
              <a:solidFill>
                <a:srgbClr val="FF0000"/>
              </a:solidFill>
            </a:endParaRPr>
          </a:p>
        </p:txBody>
      </p:sp>
      <p:sp>
        <p:nvSpPr>
          <p:cNvPr id="8" name="Текст 1">
            <a:extLst>
              <a:ext uri="{FF2B5EF4-FFF2-40B4-BE49-F238E27FC236}">
                <a16:creationId xmlns:a16="http://schemas.microsoft.com/office/drawing/2014/main" id="{CC24ACF2-A070-4F33-221D-859D64BCF2BE}"/>
              </a:ext>
            </a:extLst>
          </p:cNvPr>
          <p:cNvSpPr txBox="1">
            <a:spLocks/>
          </p:cNvSpPr>
          <p:nvPr/>
        </p:nvSpPr>
        <p:spPr>
          <a:xfrm>
            <a:off x="503435" y="731728"/>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ru-RU" sz="1800" b="1" dirty="0"/>
              <a:t> </a:t>
            </a:r>
            <a:endParaRPr lang="ru-RU" sz="1800" b="1" dirty="0">
              <a:solidFill>
                <a:srgbClr val="0070C0"/>
              </a:solidFill>
            </a:endParaRPr>
          </a:p>
          <a:p>
            <a:pPr lvl="0" algn="just">
              <a:lnSpc>
                <a:spcPct val="100000"/>
              </a:lnSpc>
              <a:spcBef>
                <a:spcPts val="0"/>
              </a:spcBef>
              <a:defRPr/>
            </a:pPr>
            <a:endParaRPr lang="ru-RU" sz="1800" b="1" dirty="0"/>
          </a:p>
          <a:p>
            <a:endParaRPr lang="ru-RU" sz="1800" dirty="0"/>
          </a:p>
          <a:p>
            <a:endParaRPr lang="ru-RU" sz="1800" dirty="0"/>
          </a:p>
          <a:p>
            <a:endParaRPr lang="ru-RU" sz="1800" dirty="0"/>
          </a:p>
          <a:p>
            <a:pPr marL="285750" lvl="0" indent="-285750" algn="just">
              <a:lnSpc>
                <a:spcPct val="100000"/>
              </a:lnSpc>
              <a:spcBef>
                <a:spcPts val="0"/>
              </a:spcBef>
              <a:buFontTx/>
              <a:buChar char="-"/>
              <a:defRPr/>
            </a:pPr>
            <a:endParaRPr lang="ru-RU" sz="1800" dirty="0"/>
          </a:p>
        </p:txBody>
      </p:sp>
      <p:pic>
        <p:nvPicPr>
          <p:cNvPr id="4" name="Рисунок 3">
            <a:extLst>
              <a:ext uri="{FF2B5EF4-FFF2-40B4-BE49-F238E27FC236}">
                <a16:creationId xmlns:a16="http://schemas.microsoft.com/office/drawing/2014/main" id="{5855D74D-FDB6-B0EE-339A-F19B0B86955C}"/>
              </a:ext>
            </a:extLst>
          </p:cNvPr>
          <p:cNvPicPr>
            <a:picLocks noChangeAspect="1"/>
          </p:cNvPicPr>
          <p:nvPr/>
        </p:nvPicPr>
        <p:blipFill>
          <a:blip r:embed="rId3"/>
          <a:srcRect l="27162" t="45148" r="27950" b="1475"/>
          <a:stretch>
            <a:fillRect/>
          </a:stretch>
        </p:blipFill>
        <p:spPr>
          <a:xfrm>
            <a:off x="107380" y="980660"/>
            <a:ext cx="9000030" cy="5760800"/>
          </a:xfrm>
          <a:prstGeom prst="rect">
            <a:avLst/>
          </a:prstGeom>
        </p:spPr>
      </p:pic>
    </p:spTree>
    <p:extLst>
      <p:ext uri="{BB962C8B-B14F-4D97-AF65-F5344CB8AC3E}">
        <p14:creationId xmlns:p14="http://schemas.microsoft.com/office/powerpoint/2010/main" val="211555028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4614B8-D1B9-3521-5768-4930A6384A3A}"/>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9DF80262-3B78-B1B7-A016-FBB5820581FD}"/>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ВАРИАНТЫ РЕАЛИЗАЦИИ </a:t>
            </a:r>
            <a:br>
              <a:rPr lang="ru-RU" sz="2000" b="1" i="1" dirty="0">
                <a:solidFill>
                  <a:srgbClr val="FF0000"/>
                </a:solidFill>
              </a:rPr>
            </a:br>
            <a:r>
              <a:rPr lang="ru-RU" sz="2000" b="1" i="1" dirty="0">
                <a:solidFill>
                  <a:srgbClr val="FF0000"/>
                </a:solidFill>
              </a:rPr>
              <a:t>ПП. 2 П. 2 СТ.54.1 НК РФ</a:t>
            </a:r>
          </a:p>
        </p:txBody>
      </p:sp>
      <p:sp>
        <p:nvSpPr>
          <p:cNvPr id="8" name="Текст 1">
            <a:extLst>
              <a:ext uri="{FF2B5EF4-FFF2-40B4-BE49-F238E27FC236}">
                <a16:creationId xmlns:a16="http://schemas.microsoft.com/office/drawing/2014/main" id="{DCAE825D-E24C-13E0-C293-AF3107754FA2}"/>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A645177A-2397-567A-FC60-0571AA90ABBF}"/>
              </a:ext>
            </a:extLst>
          </p:cNvPr>
          <p:cNvPicPr>
            <a:picLocks noChangeAspect="1"/>
          </p:cNvPicPr>
          <p:nvPr/>
        </p:nvPicPr>
        <p:blipFill>
          <a:blip r:embed="rId3"/>
          <a:srcRect l="25587" t="22502" r="26374" b="28973"/>
          <a:stretch>
            <a:fillRect/>
          </a:stretch>
        </p:blipFill>
        <p:spPr>
          <a:xfrm>
            <a:off x="539440" y="1340710"/>
            <a:ext cx="8065120" cy="3672510"/>
          </a:xfrm>
          <a:prstGeom prst="rect">
            <a:avLst/>
          </a:prstGeom>
        </p:spPr>
      </p:pic>
    </p:spTree>
    <p:extLst>
      <p:ext uri="{BB962C8B-B14F-4D97-AF65-F5344CB8AC3E}">
        <p14:creationId xmlns:p14="http://schemas.microsoft.com/office/powerpoint/2010/main" val="651784584"/>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9732B4-2BE6-6540-F96E-3D604142BD43}"/>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486186C3-7594-C783-1C2E-2C35764358EF}"/>
              </a:ext>
            </a:extLst>
          </p:cNvPr>
          <p:cNvSpPr>
            <a:spLocks noGrp="1"/>
          </p:cNvSpPr>
          <p:nvPr>
            <p:ph type="title"/>
          </p:nvPr>
        </p:nvSpPr>
        <p:spPr>
          <a:xfrm>
            <a:off x="182388" y="260560"/>
            <a:ext cx="8784000" cy="792110"/>
          </a:xfrm>
        </p:spPr>
        <p:txBody>
          <a:bodyPr>
            <a:normAutofit fontScale="90000"/>
          </a:bodyPr>
          <a:lstStyle/>
          <a:p>
            <a:r>
              <a:rPr lang="ru-RU" sz="2000" b="1" i="1" dirty="0">
                <a:solidFill>
                  <a:srgbClr val="FF0000"/>
                </a:solidFill>
              </a:rPr>
              <a:t>ДЛЯ ДОКАЗАТЕЛЬСТВАПОЛУЧЕНИЯ ННВ В </a:t>
            </a:r>
            <a:br>
              <a:rPr lang="ru-RU" sz="2000" b="1" i="1" dirty="0">
                <a:solidFill>
                  <a:srgbClr val="FF0000"/>
                </a:solidFill>
              </a:rPr>
            </a:br>
            <a:r>
              <a:rPr lang="ru-RU" sz="2000" b="1" i="1" dirty="0">
                <a:solidFill>
                  <a:srgbClr val="FF0000"/>
                </a:solidFill>
              </a:rPr>
              <a:t>СХЕМЕ С ФИРМОЙ «ОДНОДНЕВКИ» </a:t>
            </a:r>
            <a:br>
              <a:rPr lang="ru-RU" sz="2000" b="1" i="1" dirty="0">
                <a:solidFill>
                  <a:srgbClr val="FF0000"/>
                </a:solidFill>
              </a:rPr>
            </a:br>
            <a:r>
              <a:rPr lang="ru-RU" sz="2000" b="1" i="1" dirty="0">
                <a:solidFill>
                  <a:srgbClr val="FF0000"/>
                </a:solidFill>
              </a:rPr>
              <a:t>НЕОБХОДИМО ОЦЕНИТЬ</a:t>
            </a:r>
          </a:p>
        </p:txBody>
      </p:sp>
      <p:sp>
        <p:nvSpPr>
          <p:cNvPr id="8" name="Текст 1">
            <a:extLst>
              <a:ext uri="{FF2B5EF4-FFF2-40B4-BE49-F238E27FC236}">
                <a16:creationId xmlns:a16="http://schemas.microsoft.com/office/drawing/2014/main" id="{88C0352F-A01E-4689-FA79-5A5D466B5F72}"/>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4" name="Рисунок 3">
            <a:extLst>
              <a:ext uri="{FF2B5EF4-FFF2-40B4-BE49-F238E27FC236}">
                <a16:creationId xmlns:a16="http://schemas.microsoft.com/office/drawing/2014/main" id="{950C13CB-D8FA-ADAA-7787-9FD49C99CE88}"/>
              </a:ext>
            </a:extLst>
          </p:cNvPr>
          <p:cNvPicPr>
            <a:picLocks noChangeAspect="1"/>
          </p:cNvPicPr>
          <p:nvPr/>
        </p:nvPicPr>
        <p:blipFill>
          <a:blip r:embed="rId3"/>
          <a:srcRect l="26374" t="22503" r="27162" b="28973"/>
          <a:stretch>
            <a:fillRect/>
          </a:stretch>
        </p:blipFill>
        <p:spPr>
          <a:xfrm>
            <a:off x="467430" y="1196690"/>
            <a:ext cx="8353159" cy="4320600"/>
          </a:xfrm>
          <a:prstGeom prst="rect">
            <a:avLst/>
          </a:prstGeom>
        </p:spPr>
      </p:pic>
    </p:spTree>
    <p:extLst>
      <p:ext uri="{BB962C8B-B14F-4D97-AF65-F5344CB8AC3E}">
        <p14:creationId xmlns:p14="http://schemas.microsoft.com/office/powerpoint/2010/main" val="71033941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DD955A-A301-44E0-C2DC-11D34A56E67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2E09D053-0BD4-34B6-DC50-D0CD95522A00}"/>
              </a:ext>
            </a:extLst>
          </p:cNvPr>
          <p:cNvSpPr>
            <a:spLocks noGrp="1"/>
          </p:cNvSpPr>
          <p:nvPr>
            <p:ph type="title"/>
          </p:nvPr>
        </p:nvSpPr>
        <p:spPr>
          <a:xfrm>
            <a:off x="182388" y="260560"/>
            <a:ext cx="8784000" cy="792110"/>
          </a:xfrm>
        </p:spPr>
        <p:txBody>
          <a:bodyPr>
            <a:normAutofit/>
          </a:bodyPr>
          <a:lstStyle/>
          <a:p>
            <a:r>
              <a:rPr lang="ru-RU" sz="2000" b="1" i="1" dirty="0">
                <a:solidFill>
                  <a:srgbClr val="FF0000"/>
                </a:solidFill>
              </a:rPr>
              <a:t>МЕРОПРИЯТИЯ НАЛОГОВОГО </a:t>
            </a:r>
            <a:br>
              <a:rPr lang="ru-RU" sz="2000" b="1" i="1" dirty="0">
                <a:solidFill>
                  <a:srgbClr val="FF0000"/>
                </a:solidFill>
              </a:rPr>
            </a:br>
            <a:r>
              <a:rPr lang="ru-RU" sz="2000" b="1" i="1" dirty="0">
                <a:solidFill>
                  <a:srgbClr val="FF0000"/>
                </a:solidFill>
              </a:rPr>
              <a:t>КОНТРОЛЯ</a:t>
            </a:r>
          </a:p>
        </p:txBody>
      </p:sp>
      <p:sp>
        <p:nvSpPr>
          <p:cNvPr id="8" name="Текст 1">
            <a:extLst>
              <a:ext uri="{FF2B5EF4-FFF2-40B4-BE49-F238E27FC236}">
                <a16:creationId xmlns:a16="http://schemas.microsoft.com/office/drawing/2014/main" id="{D30DC24F-8F4D-EBA9-42E0-F59A0922820E}"/>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4059FE48-CC8A-BDEE-F383-672B04B683C3}"/>
              </a:ext>
            </a:extLst>
          </p:cNvPr>
          <p:cNvPicPr>
            <a:picLocks noChangeAspect="1"/>
          </p:cNvPicPr>
          <p:nvPr/>
        </p:nvPicPr>
        <p:blipFill>
          <a:blip r:embed="rId3"/>
          <a:srcRect l="28738" t="16033" r="31099" b="32208"/>
          <a:stretch>
            <a:fillRect/>
          </a:stretch>
        </p:blipFill>
        <p:spPr>
          <a:xfrm>
            <a:off x="539439" y="1052670"/>
            <a:ext cx="8137129" cy="5256730"/>
          </a:xfrm>
          <a:prstGeom prst="rect">
            <a:avLst/>
          </a:prstGeom>
        </p:spPr>
      </p:pic>
    </p:spTree>
    <p:extLst>
      <p:ext uri="{BB962C8B-B14F-4D97-AF65-F5344CB8AC3E}">
        <p14:creationId xmlns:p14="http://schemas.microsoft.com/office/powerpoint/2010/main" val="25584303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54BBB2-7361-FF65-36AC-39F27FE2AEC5}"/>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BA08DFDC-6222-8827-C00E-4DCF47DF2437}"/>
              </a:ext>
            </a:extLst>
          </p:cNvPr>
          <p:cNvSpPr>
            <a:spLocks noGrp="1"/>
          </p:cNvSpPr>
          <p:nvPr>
            <p:ph type="title"/>
          </p:nvPr>
        </p:nvSpPr>
        <p:spPr>
          <a:xfrm>
            <a:off x="182388" y="260560"/>
            <a:ext cx="8784000" cy="792110"/>
          </a:xfrm>
        </p:spPr>
        <p:txBody>
          <a:bodyPr>
            <a:normAutofit fontScale="90000"/>
          </a:bodyPr>
          <a:lstStyle/>
          <a:p>
            <a:br>
              <a:rPr lang="ru-RU" sz="2000" b="1" i="1" dirty="0">
                <a:solidFill>
                  <a:srgbClr val="FF0000"/>
                </a:solidFill>
              </a:rPr>
            </a:br>
            <a:r>
              <a:rPr lang="ru-RU" sz="2000" b="1" i="1" dirty="0">
                <a:solidFill>
                  <a:srgbClr val="FF0000"/>
                </a:solidFill>
              </a:rPr>
              <a:t>ОБНАЛИЧИВАНИЕДЕНЕЖНЫХ  СРЕДСТВ</a:t>
            </a:r>
            <a:br>
              <a:rPr lang="ru-RU" sz="2000" b="1" i="1" dirty="0">
                <a:solidFill>
                  <a:srgbClr val="FF0000"/>
                </a:solidFill>
              </a:rPr>
            </a:br>
            <a:r>
              <a:rPr lang="ru-RU" sz="2000" b="1" i="1" dirty="0">
                <a:solidFill>
                  <a:srgbClr val="FF0000"/>
                </a:solidFill>
              </a:rPr>
              <a:t>ЧЕРЕЗ:</a:t>
            </a:r>
          </a:p>
        </p:txBody>
      </p:sp>
      <p:sp>
        <p:nvSpPr>
          <p:cNvPr id="8" name="Текст 1">
            <a:extLst>
              <a:ext uri="{FF2B5EF4-FFF2-40B4-BE49-F238E27FC236}">
                <a16:creationId xmlns:a16="http://schemas.microsoft.com/office/drawing/2014/main" id="{F7F4F6DD-A5D3-824C-045B-CB636836532B}"/>
              </a:ext>
            </a:extLst>
          </p:cNvPr>
          <p:cNvSpPr txBox="1">
            <a:spLocks/>
          </p:cNvSpPr>
          <p:nvPr/>
        </p:nvSpPr>
        <p:spPr>
          <a:xfrm>
            <a:off x="539440" y="119669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pic>
        <p:nvPicPr>
          <p:cNvPr id="3" name="Рисунок 2">
            <a:extLst>
              <a:ext uri="{FF2B5EF4-FFF2-40B4-BE49-F238E27FC236}">
                <a16:creationId xmlns:a16="http://schemas.microsoft.com/office/drawing/2014/main" id="{E7136C56-422B-703F-B046-875221018433}"/>
              </a:ext>
            </a:extLst>
          </p:cNvPr>
          <p:cNvPicPr>
            <a:picLocks noChangeAspect="1"/>
          </p:cNvPicPr>
          <p:nvPr/>
        </p:nvPicPr>
        <p:blipFill>
          <a:blip r:embed="rId3"/>
          <a:srcRect l="26374" t="38678" r="27162" b="17650"/>
          <a:stretch>
            <a:fillRect/>
          </a:stretch>
        </p:blipFill>
        <p:spPr>
          <a:xfrm>
            <a:off x="359414" y="1340710"/>
            <a:ext cx="8497180" cy="4320600"/>
          </a:xfrm>
          <a:prstGeom prst="rect">
            <a:avLst/>
          </a:prstGeom>
        </p:spPr>
      </p:pic>
    </p:spTree>
    <p:extLst>
      <p:ext uri="{BB962C8B-B14F-4D97-AF65-F5344CB8AC3E}">
        <p14:creationId xmlns:p14="http://schemas.microsoft.com/office/powerpoint/2010/main" val="41763402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B8DD2-8DE4-57A9-846F-4FAE097371D9}"/>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D1D4D9F9-0E0D-ACA9-F2D1-0D4B052E5F08}"/>
              </a:ext>
            </a:extLst>
          </p:cNvPr>
          <p:cNvSpPr>
            <a:spLocks noGrp="1"/>
          </p:cNvSpPr>
          <p:nvPr>
            <p:ph type="title"/>
          </p:nvPr>
        </p:nvSpPr>
        <p:spPr>
          <a:xfrm>
            <a:off x="182388" y="260560"/>
            <a:ext cx="8784000" cy="504070"/>
          </a:xfrm>
        </p:spPr>
        <p:txBody>
          <a:bodyPr>
            <a:normAutofit/>
          </a:bodyPr>
          <a:lstStyle/>
          <a:p>
            <a:r>
              <a:rPr lang="ru-RU" sz="2000" b="1" i="1" dirty="0">
                <a:solidFill>
                  <a:srgbClr val="FF0000"/>
                </a:solidFill>
              </a:rPr>
              <a:t>С 2024 года анализируют </a:t>
            </a:r>
            <a:r>
              <a:rPr lang="ru-RU" sz="2000" b="1" i="1" dirty="0" err="1">
                <a:solidFill>
                  <a:srgbClr val="FF0000"/>
                </a:solidFill>
              </a:rPr>
              <a:t>Бух.баланс</a:t>
            </a:r>
            <a:r>
              <a:rPr lang="ru-RU" sz="2000" b="1" i="1" dirty="0">
                <a:solidFill>
                  <a:srgbClr val="FF0000"/>
                </a:solidFill>
              </a:rPr>
              <a:t>: Займы и финансовые вложения</a:t>
            </a:r>
          </a:p>
        </p:txBody>
      </p:sp>
      <p:sp>
        <p:nvSpPr>
          <p:cNvPr id="8" name="Текст 1">
            <a:extLst>
              <a:ext uri="{FF2B5EF4-FFF2-40B4-BE49-F238E27FC236}">
                <a16:creationId xmlns:a16="http://schemas.microsoft.com/office/drawing/2014/main" id="{8E320527-ED7A-9A98-C405-F11CEF44ADBB}"/>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0" marR="0" lvl="0" indent="0" algn="just"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Займы – на что обращают внимание:</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1. Займы физ. лицам – </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с 2024 г. у сотрудника возникает налогооблагаемый доход в виде экономии на процентах</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(Условия - взаимозависимость: работодатель, родственник работодателя; исполнение обязательства).</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i="0" u="none" strike="noStrike" kern="1200" cap="none" spc="0" normalizeH="0" baseline="0" noProof="0" dirty="0" err="1">
                <a:ln>
                  <a:noFill/>
                </a:ln>
                <a:solidFill>
                  <a:sysClr val="windowText" lastClr="000000"/>
                </a:solidFill>
                <a:effectLst/>
                <a:uLnTx/>
                <a:uFillTx/>
                <a:latin typeface="Times New Roman" panose="02020603050405020304" pitchFamily="18" charset="0"/>
                <a:cs typeface="Times New Roman" panose="02020603050405020304" pitchFamily="18" charset="0"/>
              </a:rPr>
              <a:t>Мат.выгода</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 ⅔ </a:t>
            </a:r>
            <a:r>
              <a:rPr kumimoji="0" lang="ru-RU" sz="1800" i="0" u="none" strike="noStrike" kern="1200" cap="none" spc="0" normalizeH="0" baseline="0" noProof="0" dirty="0" err="1">
                <a:ln>
                  <a:noFill/>
                </a:ln>
                <a:solidFill>
                  <a:sysClr val="windowText" lastClr="000000"/>
                </a:solidFill>
                <a:effectLst/>
                <a:uLnTx/>
                <a:uFillTx/>
                <a:latin typeface="Times New Roman" panose="02020603050405020304" pitchFamily="18" charset="0"/>
                <a:cs typeface="Times New Roman" panose="02020603050405020304" pitchFamily="18" charset="0"/>
              </a:rPr>
              <a:t>мин.значения</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 ключевой ставки ЦБ (на дату заключения договора или на дату получения дохода).</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2. Займы между взаимозависимыми лицами – </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между «своими» компаниями, ИП, руководителем, учредителем - нерыночный характер таких операций.</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Пример 1: </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ИП – учредитель нескольких ООО – получил от них беспроцентный заем, без указания сроков возврата. Не вернул их. Суд признал займы формальными и переквалифицировал их в доходы ИП. ИП превысил лимит по УСН.</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Пример 2: </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учредитель-ИП взял заем у своей ООО под процент на длительный срок. ИП переводил деньги на личные счета и не использовал в предпринимательской деятельности. Долги не возвращал. Суд переквалифицировал в дивиденды и доначислил НДФЛ.</a:t>
            </a:r>
          </a:p>
          <a:p>
            <a:pPr marL="0" marR="0" lvl="0" indent="0" algn="just"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sz="1800" b="1"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Пример 3: </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у заемщика не было реальных источников для погашения займа. Займодавец об этом знал и продлевал срок возврата. Суд переквалифицировал его в безвозмездную </a:t>
            </a:r>
            <a:r>
              <a:rPr kumimoji="0" lang="ru-RU" sz="1800" i="0" u="none" strike="noStrike" kern="1200" cap="none" spc="0" normalizeH="0" baseline="0" noProof="0" dirty="0" err="1">
                <a:ln>
                  <a:noFill/>
                </a:ln>
                <a:solidFill>
                  <a:sysClr val="windowText" lastClr="000000"/>
                </a:solidFill>
                <a:effectLst/>
                <a:uLnTx/>
                <a:uFillTx/>
                <a:latin typeface="Times New Roman" panose="02020603050405020304" pitchFamily="18" charset="0"/>
                <a:cs typeface="Times New Roman" panose="02020603050405020304" pitchFamily="18" charset="0"/>
              </a:rPr>
              <a:t>фин.помощь</a:t>
            </a:r>
            <a:r>
              <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val="249027306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F46058-9BE4-5407-54D7-9DC7E35B155C}"/>
            </a:ext>
          </a:extLst>
        </p:cNvPr>
        <p:cNvGrpSpPr/>
        <p:nvPr/>
      </p:nvGrpSpPr>
      <p:grpSpPr>
        <a:xfrm>
          <a:off x="0" y="0"/>
          <a:ext cx="0" cy="0"/>
          <a:chOff x="0" y="0"/>
          <a:chExt cx="0" cy="0"/>
        </a:xfrm>
      </p:grpSpPr>
      <p:sp>
        <p:nvSpPr>
          <p:cNvPr id="5" name="Заголовок 4">
            <a:extLst>
              <a:ext uri="{FF2B5EF4-FFF2-40B4-BE49-F238E27FC236}">
                <a16:creationId xmlns:a16="http://schemas.microsoft.com/office/drawing/2014/main" id="{A3956DBA-8FF5-AECE-3656-31FEFFADCEDB}"/>
              </a:ext>
            </a:extLst>
          </p:cNvPr>
          <p:cNvSpPr>
            <a:spLocks noGrp="1"/>
          </p:cNvSpPr>
          <p:nvPr>
            <p:ph type="title"/>
          </p:nvPr>
        </p:nvSpPr>
        <p:spPr>
          <a:xfrm>
            <a:off x="182388" y="260560"/>
            <a:ext cx="8784000" cy="504070"/>
          </a:xfrm>
        </p:spPr>
        <p:txBody>
          <a:bodyPr>
            <a:normAutofit fontScale="90000"/>
          </a:bodyPr>
          <a:lstStyle/>
          <a:p>
            <a:r>
              <a:rPr lang="ru-RU" sz="2000" b="1" i="1" dirty="0">
                <a:solidFill>
                  <a:srgbClr val="FF0000"/>
                </a:solidFill>
              </a:rPr>
              <a:t>С 2024 года анализируют </a:t>
            </a:r>
            <a:r>
              <a:rPr lang="ru-RU" sz="2000" b="1" i="1" dirty="0" err="1">
                <a:solidFill>
                  <a:srgbClr val="FF0000"/>
                </a:solidFill>
              </a:rPr>
              <a:t>Бух.баланс</a:t>
            </a:r>
            <a:r>
              <a:rPr lang="ru-RU" sz="2000" b="1" i="1" dirty="0">
                <a:solidFill>
                  <a:srgbClr val="FF0000"/>
                </a:solidFill>
              </a:rPr>
              <a:t>: </a:t>
            </a:r>
            <a:r>
              <a:rPr lang="ru-RU" sz="2000" dirty="0"/>
              <a:t>расчеты с подотчетными лицами, с персоналом по оплате труда и самозанятые.</a:t>
            </a:r>
            <a:endParaRPr lang="ru-RU" sz="2000" b="1" i="1" dirty="0">
              <a:solidFill>
                <a:srgbClr val="FF0000"/>
              </a:solidFill>
            </a:endParaRPr>
          </a:p>
        </p:txBody>
      </p:sp>
      <p:sp>
        <p:nvSpPr>
          <p:cNvPr id="8" name="Текст 1">
            <a:extLst>
              <a:ext uri="{FF2B5EF4-FFF2-40B4-BE49-F238E27FC236}">
                <a16:creationId xmlns:a16="http://schemas.microsoft.com/office/drawing/2014/main" id="{663CAD1F-079E-D288-76D1-A9774D0FC33B}"/>
              </a:ext>
            </a:extLst>
          </p:cNvPr>
          <p:cNvSpPr txBox="1">
            <a:spLocks/>
          </p:cNvSpPr>
          <p:nvPr/>
        </p:nvSpPr>
        <p:spPr>
          <a:xfrm>
            <a:off x="503435" y="764630"/>
            <a:ext cx="8137129" cy="2232310"/>
          </a:xfrm>
          <a:prstGeom prst="rect">
            <a:avLst/>
          </a:prstGeom>
        </p:spPr>
        <p:txBody>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lumMod val="75000"/>
                    <a:lumOff val="25000"/>
                  </a:schemeClr>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75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75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pPr marL="342900" marR="0" lvl="0" indent="-342900" algn="just" defTabSz="914400" rtl="0" eaLnBrk="1" fontAlgn="auto" latinLnBrk="0" hangingPunct="1">
              <a:lnSpc>
                <a:spcPct val="150000"/>
              </a:lnSpc>
              <a:spcBef>
                <a:spcPts val="0"/>
              </a:spcBef>
              <a:spcAft>
                <a:spcPts val="0"/>
              </a:spcAft>
              <a:buClrTx/>
              <a:buSzTx/>
              <a:buFont typeface="Arial" panose="020B0604020202020204" pitchFamily="34" charset="0"/>
              <a:buAutoNum type="arabicPeriod"/>
              <a:tabLst/>
              <a:defRPr/>
            </a:pPr>
            <a:r>
              <a:rPr lang="ru-RU" sz="1800" b="1" dirty="0"/>
              <a:t>Расчеты с подотчетными лицами (</a:t>
            </a:r>
            <a:r>
              <a:rPr lang="ru-RU" sz="1800" b="1" dirty="0" err="1"/>
              <a:t>сч</a:t>
            </a:r>
            <a:r>
              <a:rPr lang="ru-RU" sz="1800" b="1" dirty="0"/>
              <a:t>. 71) </a:t>
            </a:r>
          </a:p>
          <a:p>
            <a:pPr marR="0" lvl="0" algn="just" defTabSz="914400" rtl="0" eaLnBrk="1" fontAlgn="auto" latinLnBrk="0" hangingPunct="1">
              <a:lnSpc>
                <a:spcPct val="100000"/>
              </a:lnSpc>
              <a:spcBef>
                <a:spcPts val="0"/>
              </a:spcBef>
              <a:spcAft>
                <a:spcPts val="0"/>
              </a:spcAft>
              <a:buClrTx/>
              <a:buSzTx/>
              <a:tabLst/>
              <a:defRPr/>
            </a:pPr>
            <a:endParaRPr lang="ru-RU" sz="1800" b="1" dirty="0"/>
          </a:p>
          <a:p>
            <a:pPr marR="0" lvl="0" algn="just" defTabSz="914400" rtl="0" eaLnBrk="1" fontAlgn="auto" latinLnBrk="0" hangingPunct="1">
              <a:lnSpc>
                <a:spcPct val="100000"/>
              </a:lnSpc>
              <a:spcBef>
                <a:spcPts val="0"/>
              </a:spcBef>
              <a:spcAft>
                <a:spcPts val="0"/>
              </a:spcAft>
              <a:buClrTx/>
              <a:buSzTx/>
              <a:tabLst/>
              <a:defRPr/>
            </a:pPr>
            <a:r>
              <a:rPr lang="ru-RU" sz="1800" b="1" dirty="0"/>
              <a:t>Что проверяют в 1С</a:t>
            </a:r>
            <a:r>
              <a:rPr lang="ru-RU" sz="1800" dirty="0"/>
              <a:t>: формируют ОСВ по счету 71 в разрезе подотчетных лиц, анализируют изменения и остатки на конец периода. </a:t>
            </a:r>
          </a:p>
          <a:p>
            <a:pPr marR="0" lvl="0" algn="just" defTabSz="914400" rtl="0" eaLnBrk="1" fontAlgn="auto" latinLnBrk="0" hangingPunct="1">
              <a:lnSpc>
                <a:spcPct val="100000"/>
              </a:lnSpc>
              <a:spcBef>
                <a:spcPts val="0"/>
              </a:spcBef>
              <a:spcAft>
                <a:spcPts val="0"/>
              </a:spcAft>
              <a:buClrTx/>
              <a:buSzTx/>
              <a:tabLst/>
              <a:defRPr/>
            </a:pPr>
            <a:r>
              <a:rPr lang="ru-RU" sz="1800" dirty="0"/>
              <a:t>Какие документы проверяют: авансовые отчеты и подтверждающие документы к ним (кассовые чеки, акты, накладные, электронные чеки, авиа и ж/д билеты и т.д.). </a:t>
            </a:r>
          </a:p>
          <a:p>
            <a:pPr marR="0" lvl="0" algn="just" defTabSz="914400" rtl="0" eaLnBrk="1" fontAlgn="auto" latinLnBrk="0" hangingPunct="1">
              <a:lnSpc>
                <a:spcPct val="100000"/>
              </a:lnSpc>
              <a:spcBef>
                <a:spcPts val="0"/>
              </a:spcBef>
              <a:spcAft>
                <a:spcPts val="0"/>
              </a:spcAft>
              <a:buClrTx/>
              <a:buSzTx/>
              <a:tabLst/>
              <a:defRPr/>
            </a:pPr>
            <a:r>
              <a:rPr lang="ru-RU" sz="1800" b="1" dirty="0"/>
              <a:t>На что обращают внимание</a:t>
            </a:r>
            <a:r>
              <a:rPr lang="ru-RU" sz="1800" dirty="0"/>
              <a:t>: как и кому выдаются авансы? Кому наиболее часто? Есть ли заявления или приказ? Погашаются ли авансы? Соблюдается ли правило выдачи суммы под отчет только после сдачи авансового отчета по прошлой выданной сумме? Командировки (приказ, цель, документы). </a:t>
            </a:r>
            <a:r>
              <a:rPr lang="ru-RU" sz="1800" b="1" dirty="0"/>
              <a:t>Особенный интерес - </a:t>
            </a:r>
            <a:r>
              <a:rPr lang="ru-RU" sz="1800" dirty="0"/>
              <a:t>оплаты по корпоративной карте (что оплачивается и на какие цели: деловые или личные), кто является держателем корп. карт, сдаются ли авансовые отчеты. </a:t>
            </a:r>
          </a:p>
          <a:p>
            <a:pPr marR="0" lvl="0" algn="just" defTabSz="914400" rtl="0" eaLnBrk="1" fontAlgn="auto" latinLnBrk="0" hangingPunct="1">
              <a:lnSpc>
                <a:spcPct val="100000"/>
              </a:lnSpc>
              <a:spcBef>
                <a:spcPts val="0"/>
              </a:spcBef>
              <a:spcAft>
                <a:spcPts val="0"/>
              </a:spcAft>
              <a:buClrTx/>
              <a:buSzTx/>
              <a:tabLst/>
              <a:defRPr/>
            </a:pPr>
            <a:r>
              <a:rPr lang="ru-RU" sz="1800" b="1" dirty="0"/>
              <a:t>В практике встречается</a:t>
            </a:r>
            <a:r>
              <a:rPr lang="ru-RU" sz="1800" dirty="0"/>
              <a:t>: личные расходы директора, в учете проводятся как выдача под отчет, долг копиться, не все суммы закрыты документами или расходы не обоснованны, также могут проводиться как заем директору. </a:t>
            </a:r>
            <a:endParaRPr kumimoji="0" lang="ru-RU" sz="1800" i="0" u="none" strike="noStrike" kern="1200" cap="none" spc="0" normalizeH="0" baseline="0" noProof="0" dirty="0">
              <a:ln>
                <a:noFill/>
              </a:ln>
              <a:solidFill>
                <a:sysClr val="windowText" lastClr="000000"/>
              </a:solidFill>
              <a:effectLst/>
              <a:uLnTx/>
              <a:uFillTx/>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6096905"/>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NewsPrint">
  <a:themeElements>
    <a:clrScheme name="NewsPrint">
      <a:dk1>
        <a:sysClr val="windowText" lastClr="000000"/>
      </a:dk1>
      <a:lt1>
        <a:sysClr val="window" lastClr="FFFFFF"/>
      </a:lt1>
      <a:dk2>
        <a:srgbClr val="303030"/>
      </a:dk2>
      <a:lt2>
        <a:srgbClr val="DEDEE0"/>
      </a:lt2>
      <a:accent1>
        <a:srgbClr val="AD0101"/>
      </a:accent1>
      <a:accent2>
        <a:srgbClr val="726056"/>
      </a:accent2>
      <a:accent3>
        <a:srgbClr val="AC956E"/>
      </a:accent3>
      <a:accent4>
        <a:srgbClr val="808DA9"/>
      </a:accent4>
      <a:accent5>
        <a:srgbClr val="424E5B"/>
      </a:accent5>
      <a:accent6>
        <a:srgbClr val="730E00"/>
      </a:accent6>
      <a:hlink>
        <a:srgbClr val="D26900"/>
      </a:hlink>
      <a:folHlink>
        <a:srgbClr val="D89243"/>
      </a:folHlink>
    </a:clrScheme>
    <a:fontScheme name="NewsPrint">
      <a:majorFont>
        <a:latin typeface="Impact"/>
        <a:ea typeface=""/>
        <a:cs typeface=""/>
        <a:font script="Jpan" typeface="HGP創英角ｺﾞｼｯｸUB"/>
        <a:font script="Hang" typeface="HY견고딕"/>
        <a:font script="Hans" typeface="微软雅黑"/>
        <a:font script="Hant" typeface="微軟正黑體"/>
        <a:font script="Arab" typeface="Tahoma"/>
        <a:font script="Hebr" typeface="Tohoma"/>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NewsPrint">
      <a:fillStyleLst>
        <a:solidFill>
          <a:schemeClr val="phClr"/>
        </a:solidFill>
        <a:gradFill rotWithShape="1">
          <a:gsLst>
            <a:gs pos="0">
              <a:schemeClr val="phClr">
                <a:tint val="37000"/>
                <a:hueMod val="100000"/>
                <a:satMod val="200000"/>
                <a:lumMod val="88000"/>
              </a:schemeClr>
            </a:gs>
            <a:gs pos="100000">
              <a:schemeClr val="phClr">
                <a:tint val="53000"/>
                <a:shade val="100000"/>
                <a:hueMod val="100000"/>
                <a:satMod val="350000"/>
                <a:lumMod val="79000"/>
              </a:schemeClr>
            </a:gs>
          </a:gsLst>
          <a:lin ang="5400000" scaled="1"/>
        </a:gradFill>
        <a:gradFill rotWithShape="1">
          <a:gsLst>
            <a:gs pos="0">
              <a:schemeClr val="phClr">
                <a:tint val="83000"/>
                <a:shade val="100000"/>
                <a:alpha val="100000"/>
                <a:hueMod val="100000"/>
                <a:satMod val="220000"/>
                <a:lumMod val="90000"/>
              </a:schemeClr>
            </a:gs>
            <a:gs pos="76000">
              <a:schemeClr val="phClr">
                <a:shade val="100000"/>
              </a:schemeClr>
            </a:gs>
            <a:gs pos="100000">
              <a:schemeClr val="phClr">
                <a:shade val="93000"/>
                <a:alpha val="100000"/>
                <a:satMod val="100000"/>
                <a:lumMod val="93000"/>
              </a:schemeClr>
            </a:gs>
          </a:gsLst>
          <a:path path="circle">
            <a:fillToRect l="15000" t="15000" r="100000" b="100000"/>
          </a:path>
        </a:gradFill>
      </a:fillStyleLst>
      <a:lnStyleLst>
        <a:ln w="15875" cap="flat" cmpd="sng" algn="ctr">
          <a:solidFill>
            <a:schemeClr val="phClr"/>
          </a:solidFill>
          <a:prstDash val="solid"/>
        </a:ln>
        <a:ln w="22225" cap="flat" cmpd="sng" algn="ctr">
          <a:solidFill>
            <a:schemeClr val="phClr"/>
          </a:solidFill>
          <a:prstDash val="solid"/>
        </a:ln>
        <a:ln w="34925" cap="flat" cmpd="sng" algn="ctr">
          <a:solidFill>
            <a:schemeClr val="phClr"/>
          </a:solidFill>
          <a:prstDash val="solid"/>
        </a:ln>
      </a:lnStyleLst>
      <a:effectStyleLst>
        <a:effectStyle>
          <a:effectLst>
            <a:outerShdw blurRad="50800" dist="12700" dir="5280000" rotWithShape="0">
              <a:srgbClr val="000000">
                <a:alpha val="40000"/>
              </a:srgbClr>
            </a:outerShdw>
          </a:effectLst>
        </a:effectStyle>
        <a:effectStyle>
          <a:effectLst>
            <a:outerShdw blurRad="38100" dist="38100" dir="5400000" rotWithShape="0">
              <a:srgbClr val="000000">
                <a:alpha val="35000"/>
              </a:srgbClr>
            </a:outerShdw>
          </a:effectLst>
        </a:effectStyle>
        <a:effectStyle>
          <a:effectLst>
            <a:outerShdw blurRad="38100" dist="38100" dir="5400000" rotWithShape="0">
              <a:srgbClr val="000000">
                <a:alpha val="35000"/>
              </a:srgbClr>
            </a:outerShdw>
          </a:effectLst>
          <a:scene3d>
            <a:camera prst="orthographicFront">
              <a:rot lat="0" lon="0" rev="0"/>
            </a:camera>
            <a:lightRig rig="brightRoom" dir="tl"/>
          </a:scene3d>
          <a:sp3d contourW="12700">
            <a:bevelT w="31750" h="12700"/>
            <a:contourClr>
              <a:schemeClr val="phClr"/>
            </a:contourClr>
          </a:sp3d>
        </a:effectStyle>
      </a:effectStyleLst>
      <a:bgFillStyleLst>
        <a:solidFill>
          <a:schemeClr val="phClr"/>
        </a:solidFill>
        <a:gradFill rotWithShape="1">
          <a:gsLst>
            <a:gs pos="0">
              <a:schemeClr val="phClr">
                <a:tint val="93000"/>
              </a:schemeClr>
            </a:gs>
            <a:gs pos="100000">
              <a:schemeClr val="phClr">
                <a:shade val="55000"/>
              </a:schemeClr>
            </a:gs>
          </a:gsLst>
          <a:lin ang="5400000" scaled="1"/>
        </a:gradFill>
        <a:blipFill rotWithShape="1">
          <a:blip xmlns:r="http://schemas.openxmlformats.org/officeDocument/2006/relationships" r:embed="rId1">
            <a:duotone>
              <a:schemeClr val="phClr">
                <a:shade val="20000"/>
                <a:satMod val="350000"/>
                <a:lumMod val="125000"/>
              </a:schemeClr>
              <a:schemeClr val="phClr">
                <a:tint val="90000"/>
                <a:satMod val="250000"/>
              </a:schemeClr>
            </a:duotone>
          </a:blip>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Elemental</Template>
  <TotalTime>4772</TotalTime>
  <Words>3764</Words>
  <Application>Microsoft Office PowerPoint</Application>
  <PresentationFormat>Экран (4:3)</PresentationFormat>
  <Paragraphs>339</Paragraphs>
  <Slides>36</Slides>
  <Notes>36</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36</vt:i4>
      </vt:variant>
    </vt:vector>
  </HeadingPairs>
  <TitlesOfParts>
    <vt:vector size="45" baseType="lpstr">
      <vt:lpstr>Arial</vt:lpstr>
      <vt:lpstr>Arial Narrow</vt:lpstr>
      <vt:lpstr>Calibri</vt:lpstr>
      <vt:lpstr>Corbel</vt:lpstr>
      <vt:lpstr>Franklin Gothic Medium Cond</vt:lpstr>
      <vt:lpstr>Impact</vt:lpstr>
      <vt:lpstr>Microsoft Sans Serif</vt:lpstr>
      <vt:lpstr>Times New Roman</vt:lpstr>
      <vt:lpstr>NewsPrint</vt:lpstr>
      <vt:lpstr>10.07.2026</vt:lpstr>
      <vt:lpstr>СТ. 54.1. ПРЕДЕЛЫ ОСУЩЕСТВЛЕНИЯ ПРАВ ПО  ИСЧИСЛЕНИЮ НАЛОГОВОЙ БАЗЫ И (ИЛИ) СУММЫ  НАЛОГА, СБОРА, СТРАХОВЫХ ВЗНОСОВ</vt:lpstr>
      <vt:lpstr>П. 2 СТ. 54. 1 НК РФ</vt:lpstr>
      <vt:lpstr>ВАРИАНТЫ РЕАЛИЗАЦИИ  ПП. 2 П. 2 СТ.54.1 НК РФ</vt:lpstr>
      <vt:lpstr>ДЛЯ ДОКАЗАТЕЛЬСТВАПОЛУЧЕНИЯ ННВ В  СХЕМЕ С ФИРМОЙ «ОДНОДНЕВКИ»  НЕОБХОДИМО ОЦЕНИТЬ</vt:lpstr>
      <vt:lpstr>МЕРОПРИЯТИЯ НАЛОГОВОГО  КОНТРОЛЯ</vt:lpstr>
      <vt:lpstr> ОБНАЛИЧИВАНИЕДЕНЕЖНЫХ  СРЕДСТВ ЧЕРЕЗ:</vt:lpstr>
      <vt:lpstr>С 2024 года анализируют Бух.баланс: Займы и финансовые вложения</vt:lpstr>
      <vt:lpstr>С 2024 года анализируют Бух.баланс: расчеты с подотчетными лицами, с персоналом по оплате труда и самозанятые.</vt:lpstr>
      <vt:lpstr>С 2024 года анализируют Бух.баланс: расчеты с подотчетными лицами, с персоналом по оплате труда и самозанятые.</vt:lpstr>
      <vt:lpstr>С 2024 года анализируют Бух.баланс: расчеты с подотчетными лицами, с персоналом по оплате труда и самозанятые.</vt:lpstr>
      <vt:lpstr>С 2024 года анализируют Бух.баланс: расчеты с подотчетными лицами, с персоналом по оплате труда и самозанятые.</vt:lpstr>
      <vt:lpstr>СХЕМЫ УКЛОНЕНИЯ  ОТ НАЛОГОВ</vt:lpstr>
      <vt:lpstr>Манипулирование ценами в сделках с взаимозависимыми  лицами</vt:lpstr>
      <vt:lpstr>Манипулирование ценами в сделках с взаимозависимыми  лицами</vt:lpstr>
      <vt:lpstr>ИЗМЕНЕНИЕ НАЛОГОВЫМ ОРГАНОМ  ЮРИДИЧЕСКОЙ КВАЛИФИКАЦИИ  СДЕЛКИ</vt:lpstr>
      <vt:lpstr>Отсутствие экономической цели при заключении договора о присоединении</vt:lpstr>
      <vt:lpstr>Отсутствие экономической цели при заключении договора о присоединении</vt:lpstr>
      <vt:lpstr>Отсутствие экономической цели при заключении договора о присоединении</vt:lpstr>
      <vt:lpstr>Отсутствие экономической цели при заключении договора о присоединении</vt:lpstr>
      <vt:lpstr>Презентация PowerPoint</vt:lpstr>
      <vt:lpstr>Отсутствие экономической цели при заключении договора о присоединении</vt:lpstr>
      <vt:lpstr>Отсутствие экономической цели при заключении договора о присоединении</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Бух.баланс: Дебиторская и кредиторская задолженность.</vt:lpstr>
      <vt:lpstr>ОСМОТР КОМПЬЮТЕРА</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Карпеева Надежда Марковна</dc:creator>
  <cp:lastModifiedBy>Пользователь</cp:lastModifiedBy>
  <cp:revision>473</cp:revision>
  <dcterms:created xsi:type="dcterms:W3CDTF">2015-10-02T11:35:46Z</dcterms:created>
  <dcterms:modified xsi:type="dcterms:W3CDTF">2026-07-09T14:14:16Z</dcterms:modified>
</cp:coreProperties>
</file>