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60" r:id="rId1"/>
  </p:sldMasterIdLst>
  <p:notesMasterIdLst>
    <p:notesMasterId r:id="rId24"/>
  </p:notesMasterIdLst>
  <p:handoutMasterIdLst>
    <p:handoutMasterId r:id="rId25"/>
  </p:handoutMasterIdLst>
  <p:sldIdLst>
    <p:sldId id="271" r:id="rId2"/>
    <p:sldId id="543" r:id="rId3"/>
    <p:sldId id="567" r:id="rId4"/>
    <p:sldId id="568" r:id="rId5"/>
    <p:sldId id="569" r:id="rId6"/>
    <p:sldId id="570" r:id="rId7"/>
    <p:sldId id="571" r:id="rId8"/>
    <p:sldId id="572" r:id="rId9"/>
    <p:sldId id="573" r:id="rId10"/>
    <p:sldId id="574" r:id="rId11"/>
    <p:sldId id="566" r:id="rId12"/>
    <p:sldId id="565" r:id="rId13"/>
    <p:sldId id="579" r:id="rId14"/>
    <p:sldId id="581" r:id="rId15"/>
    <p:sldId id="582" r:id="rId16"/>
    <p:sldId id="583" r:id="rId17"/>
    <p:sldId id="575" r:id="rId18"/>
    <p:sldId id="580" r:id="rId19"/>
    <p:sldId id="576" r:id="rId20"/>
    <p:sldId id="577" r:id="rId21"/>
    <p:sldId id="578" r:id="rId22"/>
    <p:sldId id="584" r:id="rId23"/>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207">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4F8A"/>
    <a:srgbClr val="0066BC"/>
    <a:srgbClr val="FA6500"/>
    <a:srgbClr val="61B8FF"/>
    <a:srgbClr val="E7F4FF"/>
    <a:srgbClr val="004E88"/>
    <a:srgbClr val="9BD4FF"/>
    <a:srgbClr val="B7E0FF"/>
    <a:srgbClr val="3FADFF"/>
    <a:srgbClr val="008AF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E171933-4619-4E11-9A3F-F7608DF75F80}" styleName="Средний стиль 1 - акцент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 styleId="{5940675A-B579-460E-94D1-54222C63F5DA}" styleName="Нет стиля, сетка таблиц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775DCB02-9BB8-47FD-8907-85C794F793BA}" styleName="Стиль из темы 1 - акцент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1272" autoAdjust="0"/>
    <p:restoredTop sz="94557" autoAdjust="0"/>
  </p:normalViewPr>
  <p:slideViewPr>
    <p:cSldViewPr showGuides="1">
      <p:cViewPr varScale="1">
        <p:scale>
          <a:sx n="78" d="100"/>
          <a:sy n="78" d="100"/>
        </p:scale>
        <p:origin x="1334" y="72"/>
      </p:cViewPr>
      <p:guideLst>
        <p:guide orient="horz" pos="1207"/>
        <p:guide pos="2880"/>
      </p:guideLst>
    </p:cSldViewPr>
  </p:slideViewPr>
  <p:notesTextViewPr>
    <p:cViewPr>
      <p:scale>
        <a:sx n="1" d="1"/>
        <a:sy n="1" d="1"/>
      </p:scale>
      <p:origin x="0" y="0"/>
    </p:cViewPr>
  </p:notesTextViewPr>
  <p:sorterViewPr>
    <p:cViewPr>
      <p:scale>
        <a:sx n="100" d="100"/>
        <a:sy n="100" d="100"/>
      </p:scale>
      <p:origin x="0" y="0"/>
    </p:cViewPr>
  </p:sorterViewPr>
  <p:notesViewPr>
    <p:cSldViewPr>
      <p:cViewPr varScale="1">
        <p:scale>
          <a:sx n="77" d="100"/>
          <a:sy n="77" d="100"/>
        </p:scale>
        <p:origin x="-2094" y="-108"/>
      </p:cViewPr>
      <p:guideLst>
        <p:guide orient="horz" pos="2880"/>
        <p:guide pos="2160"/>
      </p:guideLst>
    </p:cSldViewPr>
  </p:notesViewPr>
  <p:gridSpacing cx="72010" cy="7201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B2A17E97-2474-411A-9A2C-40A4FC3AF337}" type="datetimeFigureOut">
              <a:rPr lang="ru-RU" smtClean="0"/>
              <a:t>09.07.2026</a:t>
            </a:fld>
            <a:endParaRPr lang="ru-RU"/>
          </a:p>
        </p:txBody>
      </p:sp>
      <p:sp>
        <p:nvSpPr>
          <p:cNvPr id="4" name="Нижний колонтитул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5" name="Номер слайда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1829C401-86B1-4E71-9CBC-FD5BEB1427B8}" type="slidenum">
              <a:rPr lang="ru-RU" smtClean="0"/>
              <a:t>‹#›</a:t>
            </a:fld>
            <a:endParaRPr lang="ru-RU"/>
          </a:p>
        </p:txBody>
      </p:sp>
    </p:spTree>
    <p:extLst>
      <p:ext uri="{BB962C8B-B14F-4D97-AF65-F5344CB8AC3E}">
        <p14:creationId xmlns:p14="http://schemas.microsoft.com/office/powerpoint/2010/main" val="38979396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BEAEB3F-237B-4A8D-99C2-C8A5E0A01AA7}" type="datetimeFigureOut">
              <a:rPr lang="ru-RU" smtClean="0"/>
              <a:t>09.07.2026</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84E5364-383C-4D49-8034-99B316933CED}" type="slidenum">
              <a:rPr lang="ru-RU" smtClean="0"/>
              <a:t>‹#›</a:t>
            </a:fld>
            <a:endParaRPr lang="ru-RU"/>
          </a:p>
        </p:txBody>
      </p:sp>
    </p:spTree>
    <p:extLst>
      <p:ext uri="{BB962C8B-B14F-4D97-AF65-F5344CB8AC3E}">
        <p14:creationId xmlns:p14="http://schemas.microsoft.com/office/powerpoint/2010/main" val="417102506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B84E5364-383C-4D49-8034-99B316933CED}" type="slidenum">
              <a:rPr lang="ru-RU" smtClean="0"/>
              <a:t>1</a:t>
            </a:fld>
            <a:endParaRPr lang="ru-RU"/>
          </a:p>
        </p:txBody>
      </p:sp>
    </p:spTree>
    <p:extLst>
      <p:ext uri="{BB962C8B-B14F-4D97-AF65-F5344CB8AC3E}">
        <p14:creationId xmlns:p14="http://schemas.microsoft.com/office/powerpoint/2010/main" val="165794508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1E6104-FB8D-4B28-4C2A-65E20111FF6C}"/>
            </a:ext>
          </a:extLst>
        </p:cNvPr>
        <p:cNvGrpSpPr/>
        <p:nvPr/>
      </p:nvGrpSpPr>
      <p:grpSpPr>
        <a:xfrm>
          <a:off x="0" y="0"/>
          <a:ext cx="0" cy="0"/>
          <a:chOff x="0" y="0"/>
          <a:chExt cx="0" cy="0"/>
        </a:xfrm>
      </p:grpSpPr>
      <p:sp>
        <p:nvSpPr>
          <p:cNvPr id="2" name="Образ слайда 1">
            <a:extLst>
              <a:ext uri="{FF2B5EF4-FFF2-40B4-BE49-F238E27FC236}">
                <a16:creationId xmlns:a16="http://schemas.microsoft.com/office/drawing/2014/main" id="{31FAC730-87F8-AFC3-9DAE-06F29F3C6BC0}"/>
              </a:ext>
            </a:extLst>
          </p:cNvPr>
          <p:cNvSpPr>
            <a:spLocks noGrp="1" noRot="1" noChangeAspect="1"/>
          </p:cNvSpPr>
          <p:nvPr>
            <p:ph type="sldImg"/>
          </p:nvPr>
        </p:nvSpPr>
        <p:spPr/>
      </p:sp>
      <p:sp>
        <p:nvSpPr>
          <p:cNvPr id="3" name="Заметки 2">
            <a:extLst>
              <a:ext uri="{FF2B5EF4-FFF2-40B4-BE49-F238E27FC236}">
                <a16:creationId xmlns:a16="http://schemas.microsoft.com/office/drawing/2014/main" id="{9F7F244A-8854-4393-CB51-CFD2607D1B94}"/>
              </a:ext>
            </a:extLst>
          </p:cNvPr>
          <p:cNvSpPr>
            <a:spLocks noGrp="1"/>
          </p:cNvSpPr>
          <p:nvPr>
            <p:ph type="body" idx="1"/>
          </p:nvPr>
        </p:nvSpPr>
        <p:spPr/>
        <p:txBody>
          <a:bodyPr/>
          <a:lstStyle/>
          <a:p>
            <a:endParaRPr lang="ru-RU"/>
          </a:p>
        </p:txBody>
      </p:sp>
      <p:sp>
        <p:nvSpPr>
          <p:cNvPr id="4" name="Номер слайда 3">
            <a:extLst>
              <a:ext uri="{FF2B5EF4-FFF2-40B4-BE49-F238E27FC236}">
                <a16:creationId xmlns:a16="http://schemas.microsoft.com/office/drawing/2014/main" id="{F94FE1E8-0575-418B-D1E0-276AC3EF775E}"/>
              </a:ext>
            </a:extLst>
          </p:cNvPr>
          <p:cNvSpPr>
            <a:spLocks noGrp="1"/>
          </p:cNvSpPr>
          <p:nvPr>
            <p:ph type="sldNum" sz="quarter" idx="10"/>
          </p:nvPr>
        </p:nvSpPr>
        <p:spPr/>
        <p:txBody>
          <a:bodyPr/>
          <a:lstStyle/>
          <a:p>
            <a:fld id="{B84E5364-383C-4D49-8034-99B316933CED}" type="slidenum">
              <a:rPr lang="ru-RU" smtClean="0"/>
              <a:t>10</a:t>
            </a:fld>
            <a:endParaRPr lang="ru-RU"/>
          </a:p>
        </p:txBody>
      </p:sp>
    </p:spTree>
    <p:extLst>
      <p:ext uri="{BB962C8B-B14F-4D97-AF65-F5344CB8AC3E}">
        <p14:creationId xmlns:p14="http://schemas.microsoft.com/office/powerpoint/2010/main" val="425199598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F91C73-B1B7-08F2-D378-C12E5539ACF0}"/>
            </a:ext>
          </a:extLst>
        </p:cNvPr>
        <p:cNvGrpSpPr/>
        <p:nvPr/>
      </p:nvGrpSpPr>
      <p:grpSpPr>
        <a:xfrm>
          <a:off x="0" y="0"/>
          <a:ext cx="0" cy="0"/>
          <a:chOff x="0" y="0"/>
          <a:chExt cx="0" cy="0"/>
        </a:xfrm>
      </p:grpSpPr>
      <p:sp>
        <p:nvSpPr>
          <p:cNvPr id="2" name="Образ слайда 1">
            <a:extLst>
              <a:ext uri="{FF2B5EF4-FFF2-40B4-BE49-F238E27FC236}">
                <a16:creationId xmlns:a16="http://schemas.microsoft.com/office/drawing/2014/main" id="{2A2DEE00-5838-0A2B-9096-550BD097BF5F}"/>
              </a:ext>
            </a:extLst>
          </p:cNvPr>
          <p:cNvSpPr>
            <a:spLocks noGrp="1" noRot="1" noChangeAspect="1"/>
          </p:cNvSpPr>
          <p:nvPr>
            <p:ph type="sldImg"/>
          </p:nvPr>
        </p:nvSpPr>
        <p:spPr/>
      </p:sp>
      <p:sp>
        <p:nvSpPr>
          <p:cNvPr id="3" name="Заметки 2">
            <a:extLst>
              <a:ext uri="{FF2B5EF4-FFF2-40B4-BE49-F238E27FC236}">
                <a16:creationId xmlns:a16="http://schemas.microsoft.com/office/drawing/2014/main" id="{1AF10FB6-560D-5754-D390-32D87B8D3A94}"/>
              </a:ext>
            </a:extLst>
          </p:cNvPr>
          <p:cNvSpPr>
            <a:spLocks noGrp="1"/>
          </p:cNvSpPr>
          <p:nvPr>
            <p:ph type="body" idx="1"/>
          </p:nvPr>
        </p:nvSpPr>
        <p:spPr/>
        <p:txBody>
          <a:bodyPr/>
          <a:lstStyle/>
          <a:p>
            <a:endParaRPr lang="ru-RU"/>
          </a:p>
        </p:txBody>
      </p:sp>
      <p:sp>
        <p:nvSpPr>
          <p:cNvPr id="4" name="Номер слайда 3">
            <a:extLst>
              <a:ext uri="{FF2B5EF4-FFF2-40B4-BE49-F238E27FC236}">
                <a16:creationId xmlns:a16="http://schemas.microsoft.com/office/drawing/2014/main" id="{FC57123B-1B9E-909E-8324-46E30693B1D5}"/>
              </a:ext>
            </a:extLst>
          </p:cNvPr>
          <p:cNvSpPr>
            <a:spLocks noGrp="1"/>
          </p:cNvSpPr>
          <p:nvPr>
            <p:ph type="sldNum" sz="quarter" idx="10"/>
          </p:nvPr>
        </p:nvSpPr>
        <p:spPr/>
        <p:txBody>
          <a:bodyPr/>
          <a:lstStyle/>
          <a:p>
            <a:fld id="{B84E5364-383C-4D49-8034-99B316933CED}" type="slidenum">
              <a:rPr lang="ru-RU" smtClean="0"/>
              <a:t>11</a:t>
            </a:fld>
            <a:endParaRPr lang="ru-RU"/>
          </a:p>
        </p:txBody>
      </p:sp>
    </p:spTree>
    <p:extLst>
      <p:ext uri="{BB962C8B-B14F-4D97-AF65-F5344CB8AC3E}">
        <p14:creationId xmlns:p14="http://schemas.microsoft.com/office/powerpoint/2010/main" val="37411202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6876B8-EC4A-222F-AD03-2D6411079157}"/>
            </a:ext>
          </a:extLst>
        </p:cNvPr>
        <p:cNvGrpSpPr/>
        <p:nvPr/>
      </p:nvGrpSpPr>
      <p:grpSpPr>
        <a:xfrm>
          <a:off x="0" y="0"/>
          <a:ext cx="0" cy="0"/>
          <a:chOff x="0" y="0"/>
          <a:chExt cx="0" cy="0"/>
        </a:xfrm>
      </p:grpSpPr>
      <p:sp>
        <p:nvSpPr>
          <p:cNvPr id="2" name="Образ слайда 1">
            <a:extLst>
              <a:ext uri="{FF2B5EF4-FFF2-40B4-BE49-F238E27FC236}">
                <a16:creationId xmlns:a16="http://schemas.microsoft.com/office/drawing/2014/main" id="{5C2389E5-0FC0-907F-805D-6EE403CBE22B}"/>
              </a:ext>
            </a:extLst>
          </p:cNvPr>
          <p:cNvSpPr>
            <a:spLocks noGrp="1" noRot="1" noChangeAspect="1"/>
          </p:cNvSpPr>
          <p:nvPr>
            <p:ph type="sldImg"/>
          </p:nvPr>
        </p:nvSpPr>
        <p:spPr/>
      </p:sp>
      <p:sp>
        <p:nvSpPr>
          <p:cNvPr id="3" name="Заметки 2">
            <a:extLst>
              <a:ext uri="{FF2B5EF4-FFF2-40B4-BE49-F238E27FC236}">
                <a16:creationId xmlns:a16="http://schemas.microsoft.com/office/drawing/2014/main" id="{A19BA4FE-778C-9EDD-07CF-9F15EFE9E036}"/>
              </a:ext>
            </a:extLst>
          </p:cNvPr>
          <p:cNvSpPr>
            <a:spLocks noGrp="1"/>
          </p:cNvSpPr>
          <p:nvPr>
            <p:ph type="body" idx="1"/>
          </p:nvPr>
        </p:nvSpPr>
        <p:spPr/>
        <p:txBody>
          <a:bodyPr/>
          <a:lstStyle/>
          <a:p>
            <a:endParaRPr lang="ru-RU"/>
          </a:p>
        </p:txBody>
      </p:sp>
      <p:sp>
        <p:nvSpPr>
          <p:cNvPr id="4" name="Номер слайда 3">
            <a:extLst>
              <a:ext uri="{FF2B5EF4-FFF2-40B4-BE49-F238E27FC236}">
                <a16:creationId xmlns:a16="http://schemas.microsoft.com/office/drawing/2014/main" id="{ED5E33D9-E6A6-1079-6B4E-745B26A06CE6}"/>
              </a:ext>
            </a:extLst>
          </p:cNvPr>
          <p:cNvSpPr>
            <a:spLocks noGrp="1"/>
          </p:cNvSpPr>
          <p:nvPr>
            <p:ph type="sldNum" sz="quarter" idx="10"/>
          </p:nvPr>
        </p:nvSpPr>
        <p:spPr/>
        <p:txBody>
          <a:bodyPr/>
          <a:lstStyle/>
          <a:p>
            <a:fld id="{B84E5364-383C-4D49-8034-99B316933CED}" type="slidenum">
              <a:rPr lang="ru-RU" smtClean="0"/>
              <a:t>12</a:t>
            </a:fld>
            <a:endParaRPr lang="ru-RU"/>
          </a:p>
        </p:txBody>
      </p:sp>
    </p:spTree>
    <p:extLst>
      <p:ext uri="{BB962C8B-B14F-4D97-AF65-F5344CB8AC3E}">
        <p14:creationId xmlns:p14="http://schemas.microsoft.com/office/powerpoint/2010/main" val="384442138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23351C-7401-216B-F203-E2BFB81AE092}"/>
            </a:ext>
          </a:extLst>
        </p:cNvPr>
        <p:cNvGrpSpPr/>
        <p:nvPr/>
      </p:nvGrpSpPr>
      <p:grpSpPr>
        <a:xfrm>
          <a:off x="0" y="0"/>
          <a:ext cx="0" cy="0"/>
          <a:chOff x="0" y="0"/>
          <a:chExt cx="0" cy="0"/>
        </a:xfrm>
      </p:grpSpPr>
      <p:sp>
        <p:nvSpPr>
          <p:cNvPr id="2" name="Образ слайда 1">
            <a:extLst>
              <a:ext uri="{FF2B5EF4-FFF2-40B4-BE49-F238E27FC236}">
                <a16:creationId xmlns:a16="http://schemas.microsoft.com/office/drawing/2014/main" id="{4DE70A07-15D9-11E0-1B68-7610D8E4EEAB}"/>
              </a:ext>
            </a:extLst>
          </p:cNvPr>
          <p:cNvSpPr>
            <a:spLocks noGrp="1" noRot="1" noChangeAspect="1"/>
          </p:cNvSpPr>
          <p:nvPr>
            <p:ph type="sldImg"/>
          </p:nvPr>
        </p:nvSpPr>
        <p:spPr/>
      </p:sp>
      <p:sp>
        <p:nvSpPr>
          <p:cNvPr id="3" name="Заметки 2">
            <a:extLst>
              <a:ext uri="{FF2B5EF4-FFF2-40B4-BE49-F238E27FC236}">
                <a16:creationId xmlns:a16="http://schemas.microsoft.com/office/drawing/2014/main" id="{24CFFDA2-A160-F669-471B-C41E9C378B13}"/>
              </a:ext>
            </a:extLst>
          </p:cNvPr>
          <p:cNvSpPr>
            <a:spLocks noGrp="1"/>
          </p:cNvSpPr>
          <p:nvPr>
            <p:ph type="body" idx="1"/>
          </p:nvPr>
        </p:nvSpPr>
        <p:spPr/>
        <p:txBody>
          <a:bodyPr/>
          <a:lstStyle/>
          <a:p>
            <a:endParaRPr lang="ru-RU"/>
          </a:p>
        </p:txBody>
      </p:sp>
      <p:sp>
        <p:nvSpPr>
          <p:cNvPr id="4" name="Номер слайда 3">
            <a:extLst>
              <a:ext uri="{FF2B5EF4-FFF2-40B4-BE49-F238E27FC236}">
                <a16:creationId xmlns:a16="http://schemas.microsoft.com/office/drawing/2014/main" id="{4336950C-C45D-FB95-4BD0-AC8B232744BB}"/>
              </a:ext>
            </a:extLst>
          </p:cNvPr>
          <p:cNvSpPr>
            <a:spLocks noGrp="1"/>
          </p:cNvSpPr>
          <p:nvPr>
            <p:ph type="sldNum" sz="quarter" idx="10"/>
          </p:nvPr>
        </p:nvSpPr>
        <p:spPr/>
        <p:txBody>
          <a:bodyPr/>
          <a:lstStyle/>
          <a:p>
            <a:fld id="{B84E5364-383C-4D49-8034-99B316933CED}" type="slidenum">
              <a:rPr lang="ru-RU" smtClean="0"/>
              <a:t>13</a:t>
            </a:fld>
            <a:endParaRPr lang="ru-RU"/>
          </a:p>
        </p:txBody>
      </p:sp>
    </p:spTree>
    <p:extLst>
      <p:ext uri="{BB962C8B-B14F-4D97-AF65-F5344CB8AC3E}">
        <p14:creationId xmlns:p14="http://schemas.microsoft.com/office/powerpoint/2010/main" val="278775689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0F4B17-A0B8-AECE-D5E2-CDCCB67FACB0}"/>
            </a:ext>
          </a:extLst>
        </p:cNvPr>
        <p:cNvGrpSpPr/>
        <p:nvPr/>
      </p:nvGrpSpPr>
      <p:grpSpPr>
        <a:xfrm>
          <a:off x="0" y="0"/>
          <a:ext cx="0" cy="0"/>
          <a:chOff x="0" y="0"/>
          <a:chExt cx="0" cy="0"/>
        </a:xfrm>
      </p:grpSpPr>
      <p:sp>
        <p:nvSpPr>
          <p:cNvPr id="2" name="Образ слайда 1">
            <a:extLst>
              <a:ext uri="{FF2B5EF4-FFF2-40B4-BE49-F238E27FC236}">
                <a16:creationId xmlns:a16="http://schemas.microsoft.com/office/drawing/2014/main" id="{38B5E529-653E-F721-39E5-52602CC0C5E5}"/>
              </a:ext>
            </a:extLst>
          </p:cNvPr>
          <p:cNvSpPr>
            <a:spLocks noGrp="1" noRot="1" noChangeAspect="1"/>
          </p:cNvSpPr>
          <p:nvPr>
            <p:ph type="sldImg"/>
          </p:nvPr>
        </p:nvSpPr>
        <p:spPr/>
      </p:sp>
      <p:sp>
        <p:nvSpPr>
          <p:cNvPr id="3" name="Заметки 2">
            <a:extLst>
              <a:ext uri="{FF2B5EF4-FFF2-40B4-BE49-F238E27FC236}">
                <a16:creationId xmlns:a16="http://schemas.microsoft.com/office/drawing/2014/main" id="{3FE7FC6A-02F4-D977-20D8-2313D98500A9}"/>
              </a:ext>
            </a:extLst>
          </p:cNvPr>
          <p:cNvSpPr>
            <a:spLocks noGrp="1"/>
          </p:cNvSpPr>
          <p:nvPr>
            <p:ph type="body" idx="1"/>
          </p:nvPr>
        </p:nvSpPr>
        <p:spPr/>
        <p:txBody>
          <a:bodyPr/>
          <a:lstStyle/>
          <a:p>
            <a:endParaRPr lang="ru-RU"/>
          </a:p>
        </p:txBody>
      </p:sp>
      <p:sp>
        <p:nvSpPr>
          <p:cNvPr id="4" name="Номер слайда 3">
            <a:extLst>
              <a:ext uri="{FF2B5EF4-FFF2-40B4-BE49-F238E27FC236}">
                <a16:creationId xmlns:a16="http://schemas.microsoft.com/office/drawing/2014/main" id="{9D5F82B2-E61A-C390-3CC9-108DA9530C66}"/>
              </a:ext>
            </a:extLst>
          </p:cNvPr>
          <p:cNvSpPr>
            <a:spLocks noGrp="1"/>
          </p:cNvSpPr>
          <p:nvPr>
            <p:ph type="sldNum" sz="quarter" idx="10"/>
          </p:nvPr>
        </p:nvSpPr>
        <p:spPr/>
        <p:txBody>
          <a:bodyPr/>
          <a:lstStyle/>
          <a:p>
            <a:fld id="{B84E5364-383C-4D49-8034-99B316933CED}" type="slidenum">
              <a:rPr lang="ru-RU" smtClean="0"/>
              <a:t>14</a:t>
            </a:fld>
            <a:endParaRPr lang="ru-RU"/>
          </a:p>
        </p:txBody>
      </p:sp>
    </p:spTree>
    <p:extLst>
      <p:ext uri="{BB962C8B-B14F-4D97-AF65-F5344CB8AC3E}">
        <p14:creationId xmlns:p14="http://schemas.microsoft.com/office/powerpoint/2010/main" val="268885204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3AD016-5E28-BB71-F534-0083CB23693F}"/>
            </a:ext>
          </a:extLst>
        </p:cNvPr>
        <p:cNvGrpSpPr/>
        <p:nvPr/>
      </p:nvGrpSpPr>
      <p:grpSpPr>
        <a:xfrm>
          <a:off x="0" y="0"/>
          <a:ext cx="0" cy="0"/>
          <a:chOff x="0" y="0"/>
          <a:chExt cx="0" cy="0"/>
        </a:xfrm>
      </p:grpSpPr>
      <p:sp>
        <p:nvSpPr>
          <p:cNvPr id="2" name="Образ слайда 1">
            <a:extLst>
              <a:ext uri="{FF2B5EF4-FFF2-40B4-BE49-F238E27FC236}">
                <a16:creationId xmlns:a16="http://schemas.microsoft.com/office/drawing/2014/main" id="{115B0D19-3866-2D98-0674-45F514940C06}"/>
              </a:ext>
            </a:extLst>
          </p:cNvPr>
          <p:cNvSpPr>
            <a:spLocks noGrp="1" noRot="1" noChangeAspect="1"/>
          </p:cNvSpPr>
          <p:nvPr>
            <p:ph type="sldImg"/>
          </p:nvPr>
        </p:nvSpPr>
        <p:spPr/>
      </p:sp>
      <p:sp>
        <p:nvSpPr>
          <p:cNvPr id="3" name="Заметки 2">
            <a:extLst>
              <a:ext uri="{FF2B5EF4-FFF2-40B4-BE49-F238E27FC236}">
                <a16:creationId xmlns:a16="http://schemas.microsoft.com/office/drawing/2014/main" id="{EB18F32B-4592-DA7F-280F-C42DDC9BABFE}"/>
              </a:ext>
            </a:extLst>
          </p:cNvPr>
          <p:cNvSpPr>
            <a:spLocks noGrp="1"/>
          </p:cNvSpPr>
          <p:nvPr>
            <p:ph type="body" idx="1"/>
          </p:nvPr>
        </p:nvSpPr>
        <p:spPr/>
        <p:txBody>
          <a:bodyPr/>
          <a:lstStyle/>
          <a:p>
            <a:endParaRPr lang="ru-RU"/>
          </a:p>
        </p:txBody>
      </p:sp>
      <p:sp>
        <p:nvSpPr>
          <p:cNvPr id="4" name="Номер слайда 3">
            <a:extLst>
              <a:ext uri="{FF2B5EF4-FFF2-40B4-BE49-F238E27FC236}">
                <a16:creationId xmlns:a16="http://schemas.microsoft.com/office/drawing/2014/main" id="{0DC05E0A-E02A-B872-09D5-38F2F9A928A9}"/>
              </a:ext>
            </a:extLst>
          </p:cNvPr>
          <p:cNvSpPr>
            <a:spLocks noGrp="1"/>
          </p:cNvSpPr>
          <p:nvPr>
            <p:ph type="sldNum" sz="quarter" idx="10"/>
          </p:nvPr>
        </p:nvSpPr>
        <p:spPr/>
        <p:txBody>
          <a:bodyPr/>
          <a:lstStyle/>
          <a:p>
            <a:fld id="{B84E5364-383C-4D49-8034-99B316933CED}" type="slidenum">
              <a:rPr lang="ru-RU" smtClean="0"/>
              <a:t>15</a:t>
            </a:fld>
            <a:endParaRPr lang="ru-RU"/>
          </a:p>
        </p:txBody>
      </p:sp>
    </p:spTree>
    <p:extLst>
      <p:ext uri="{BB962C8B-B14F-4D97-AF65-F5344CB8AC3E}">
        <p14:creationId xmlns:p14="http://schemas.microsoft.com/office/powerpoint/2010/main" val="285700138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994CB5-41E4-A3B9-A8EF-8F54351AE521}"/>
            </a:ext>
          </a:extLst>
        </p:cNvPr>
        <p:cNvGrpSpPr/>
        <p:nvPr/>
      </p:nvGrpSpPr>
      <p:grpSpPr>
        <a:xfrm>
          <a:off x="0" y="0"/>
          <a:ext cx="0" cy="0"/>
          <a:chOff x="0" y="0"/>
          <a:chExt cx="0" cy="0"/>
        </a:xfrm>
      </p:grpSpPr>
      <p:sp>
        <p:nvSpPr>
          <p:cNvPr id="2" name="Образ слайда 1">
            <a:extLst>
              <a:ext uri="{FF2B5EF4-FFF2-40B4-BE49-F238E27FC236}">
                <a16:creationId xmlns:a16="http://schemas.microsoft.com/office/drawing/2014/main" id="{BD3A5BFA-021D-9D66-42B2-EA5005C90143}"/>
              </a:ext>
            </a:extLst>
          </p:cNvPr>
          <p:cNvSpPr>
            <a:spLocks noGrp="1" noRot="1" noChangeAspect="1"/>
          </p:cNvSpPr>
          <p:nvPr>
            <p:ph type="sldImg"/>
          </p:nvPr>
        </p:nvSpPr>
        <p:spPr/>
      </p:sp>
      <p:sp>
        <p:nvSpPr>
          <p:cNvPr id="3" name="Заметки 2">
            <a:extLst>
              <a:ext uri="{FF2B5EF4-FFF2-40B4-BE49-F238E27FC236}">
                <a16:creationId xmlns:a16="http://schemas.microsoft.com/office/drawing/2014/main" id="{D6DFA8DB-0855-8A41-E23E-D8507C801461}"/>
              </a:ext>
            </a:extLst>
          </p:cNvPr>
          <p:cNvSpPr>
            <a:spLocks noGrp="1"/>
          </p:cNvSpPr>
          <p:nvPr>
            <p:ph type="body" idx="1"/>
          </p:nvPr>
        </p:nvSpPr>
        <p:spPr/>
        <p:txBody>
          <a:bodyPr/>
          <a:lstStyle/>
          <a:p>
            <a:endParaRPr lang="ru-RU"/>
          </a:p>
        </p:txBody>
      </p:sp>
      <p:sp>
        <p:nvSpPr>
          <p:cNvPr id="4" name="Номер слайда 3">
            <a:extLst>
              <a:ext uri="{FF2B5EF4-FFF2-40B4-BE49-F238E27FC236}">
                <a16:creationId xmlns:a16="http://schemas.microsoft.com/office/drawing/2014/main" id="{FBFA70A1-6D61-5651-BEB1-BFD25E98758F}"/>
              </a:ext>
            </a:extLst>
          </p:cNvPr>
          <p:cNvSpPr>
            <a:spLocks noGrp="1"/>
          </p:cNvSpPr>
          <p:nvPr>
            <p:ph type="sldNum" sz="quarter" idx="10"/>
          </p:nvPr>
        </p:nvSpPr>
        <p:spPr/>
        <p:txBody>
          <a:bodyPr/>
          <a:lstStyle/>
          <a:p>
            <a:fld id="{B84E5364-383C-4D49-8034-99B316933CED}" type="slidenum">
              <a:rPr lang="ru-RU" smtClean="0"/>
              <a:t>16</a:t>
            </a:fld>
            <a:endParaRPr lang="ru-RU"/>
          </a:p>
        </p:txBody>
      </p:sp>
    </p:spTree>
    <p:extLst>
      <p:ext uri="{BB962C8B-B14F-4D97-AF65-F5344CB8AC3E}">
        <p14:creationId xmlns:p14="http://schemas.microsoft.com/office/powerpoint/2010/main" val="330354218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7AEC32B-E9BB-726C-E89C-C44DB3DE9A55}"/>
            </a:ext>
          </a:extLst>
        </p:cNvPr>
        <p:cNvGrpSpPr/>
        <p:nvPr/>
      </p:nvGrpSpPr>
      <p:grpSpPr>
        <a:xfrm>
          <a:off x="0" y="0"/>
          <a:ext cx="0" cy="0"/>
          <a:chOff x="0" y="0"/>
          <a:chExt cx="0" cy="0"/>
        </a:xfrm>
      </p:grpSpPr>
      <p:sp>
        <p:nvSpPr>
          <p:cNvPr id="2" name="Образ слайда 1">
            <a:extLst>
              <a:ext uri="{FF2B5EF4-FFF2-40B4-BE49-F238E27FC236}">
                <a16:creationId xmlns:a16="http://schemas.microsoft.com/office/drawing/2014/main" id="{1C35965F-6682-2CAE-D3FF-FF5B214E3A51}"/>
              </a:ext>
            </a:extLst>
          </p:cNvPr>
          <p:cNvSpPr>
            <a:spLocks noGrp="1" noRot="1" noChangeAspect="1"/>
          </p:cNvSpPr>
          <p:nvPr>
            <p:ph type="sldImg"/>
          </p:nvPr>
        </p:nvSpPr>
        <p:spPr/>
      </p:sp>
      <p:sp>
        <p:nvSpPr>
          <p:cNvPr id="3" name="Заметки 2">
            <a:extLst>
              <a:ext uri="{FF2B5EF4-FFF2-40B4-BE49-F238E27FC236}">
                <a16:creationId xmlns:a16="http://schemas.microsoft.com/office/drawing/2014/main" id="{C9DCC466-DD88-A9A8-B8E1-7D5359E999F1}"/>
              </a:ext>
            </a:extLst>
          </p:cNvPr>
          <p:cNvSpPr>
            <a:spLocks noGrp="1"/>
          </p:cNvSpPr>
          <p:nvPr>
            <p:ph type="body" idx="1"/>
          </p:nvPr>
        </p:nvSpPr>
        <p:spPr/>
        <p:txBody>
          <a:bodyPr/>
          <a:lstStyle/>
          <a:p>
            <a:endParaRPr lang="ru-RU"/>
          </a:p>
        </p:txBody>
      </p:sp>
      <p:sp>
        <p:nvSpPr>
          <p:cNvPr id="4" name="Номер слайда 3">
            <a:extLst>
              <a:ext uri="{FF2B5EF4-FFF2-40B4-BE49-F238E27FC236}">
                <a16:creationId xmlns:a16="http://schemas.microsoft.com/office/drawing/2014/main" id="{FE7814CB-B35B-3913-BC94-3F448B10841C}"/>
              </a:ext>
            </a:extLst>
          </p:cNvPr>
          <p:cNvSpPr>
            <a:spLocks noGrp="1"/>
          </p:cNvSpPr>
          <p:nvPr>
            <p:ph type="sldNum" sz="quarter" idx="10"/>
          </p:nvPr>
        </p:nvSpPr>
        <p:spPr/>
        <p:txBody>
          <a:bodyPr/>
          <a:lstStyle/>
          <a:p>
            <a:fld id="{B84E5364-383C-4D49-8034-99B316933CED}" type="slidenum">
              <a:rPr lang="ru-RU" smtClean="0"/>
              <a:t>17</a:t>
            </a:fld>
            <a:endParaRPr lang="ru-RU"/>
          </a:p>
        </p:txBody>
      </p:sp>
    </p:spTree>
    <p:extLst>
      <p:ext uri="{BB962C8B-B14F-4D97-AF65-F5344CB8AC3E}">
        <p14:creationId xmlns:p14="http://schemas.microsoft.com/office/powerpoint/2010/main" val="168562634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306E5A-9081-638C-A4B8-670DB0A2D34D}"/>
            </a:ext>
          </a:extLst>
        </p:cNvPr>
        <p:cNvGrpSpPr/>
        <p:nvPr/>
      </p:nvGrpSpPr>
      <p:grpSpPr>
        <a:xfrm>
          <a:off x="0" y="0"/>
          <a:ext cx="0" cy="0"/>
          <a:chOff x="0" y="0"/>
          <a:chExt cx="0" cy="0"/>
        </a:xfrm>
      </p:grpSpPr>
      <p:sp>
        <p:nvSpPr>
          <p:cNvPr id="2" name="Образ слайда 1">
            <a:extLst>
              <a:ext uri="{FF2B5EF4-FFF2-40B4-BE49-F238E27FC236}">
                <a16:creationId xmlns:a16="http://schemas.microsoft.com/office/drawing/2014/main" id="{97B9457D-2D18-2975-503F-7E11760BB24D}"/>
              </a:ext>
            </a:extLst>
          </p:cNvPr>
          <p:cNvSpPr>
            <a:spLocks noGrp="1" noRot="1" noChangeAspect="1"/>
          </p:cNvSpPr>
          <p:nvPr>
            <p:ph type="sldImg"/>
          </p:nvPr>
        </p:nvSpPr>
        <p:spPr/>
      </p:sp>
      <p:sp>
        <p:nvSpPr>
          <p:cNvPr id="3" name="Заметки 2">
            <a:extLst>
              <a:ext uri="{FF2B5EF4-FFF2-40B4-BE49-F238E27FC236}">
                <a16:creationId xmlns:a16="http://schemas.microsoft.com/office/drawing/2014/main" id="{DCA6F44D-545F-0BA8-BF75-9B13759C7ECC}"/>
              </a:ext>
            </a:extLst>
          </p:cNvPr>
          <p:cNvSpPr>
            <a:spLocks noGrp="1"/>
          </p:cNvSpPr>
          <p:nvPr>
            <p:ph type="body" idx="1"/>
          </p:nvPr>
        </p:nvSpPr>
        <p:spPr/>
        <p:txBody>
          <a:bodyPr/>
          <a:lstStyle/>
          <a:p>
            <a:endParaRPr lang="ru-RU"/>
          </a:p>
        </p:txBody>
      </p:sp>
      <p:sp>
        <p:nvSpPr>
          <p:cNvPr id="4" name="Номер слайда 3">
            <a:extLst>
              <a:ext uri="{FF2B5EF4-FFF2-40B4-BE49-F238E27FC236}">
                <a16:creationId xmlns:a16="http://schemas.microsoft.com/office/drawing/2014/main" id="{1B3AC16D-F34D-2814-F01A-0486C15F2BC5}"/>
              </a:ext>
            </a:extLst>
          </p:cNvPr>
          <p:cNvSpPr>
            <a:spLocks noGrp="1"/>
          </p:cNvSpPr>
          <p:nvPr>
            <p:ph type="sldNum" sz="quarter" idx="10"/>
          </p:nvPr>
        </p:nvSpPr>
        <p:spPr/>
        <p:txBody>
          <a:bodyPr/>
          <a:lstStyle/>
          <a:p>
            <a:fld id="{B84E5364-383C-4D49-8034-99B316933CED}" type="slidenum">
              <a:rPr lang="ru-RU" smtClean="0"/>
              <a:t>18</a:t>
            </a:fld>
            <a:endParaRPr lang="ru-RU"/>
          </a:p>
        </p:txBody>
      </p:sp>
    </p:spTree>
    <p:extLst>
      <p:ext uri="{BB962C8B-B14F-4D97-AF65-F5344CB8AC3E}">
        <p14:creationId xmlns:p14="http://schemas.microsoft.com/office/powerpoint/2010/main" val="181540541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9210C2F-F679-AD30-FA70-C51F871607D6}"/>
            </a:ext>
          </a:extLst>
        </p:cNvPr>
        <p:cNvGrpSpPr/>
        <p:nvPr/>
      </p:nvGrpSpPr>
      <p:grpSpPr>
        <a:xfrm>
          <a:off x="0" y="0"/>
          <a:ext cx="0" cy="0"/>
          <a:chOff x="0" y="0"/>
          <a:chExt cx="0" cy="0"/>
        </a:xfrm>
      </p:grpSpPr>
      <p:sp>
        <p:nvSpPr>
          <p:cNvPr id="2" name="Образ слайда 1">
            <a:extLst>
              <a:ext uri="{FF2B5EF4-FFF2-40B4-BE49-F238E27FC236}">
                <a16:creationId xmlns:a16="http://schemas.microsoft.com/office/drawing/2014/main" id="{EF0ADECF-A166-56FC-F20E-CDBDEF98F93E}"/>
              </a:ext>
            </a:extLst>
          </p:cNvPr>
          <p:cNvSpPr>
            <a:spLocks noGrp="1" noRot="1" noChangeAspect="1"/>
          </p:cNvSpPr>
          <p:nvPr>
            <p:ph type="sldImg"/>
          </p:nvPr>
        </p:nvSpPr>
        <p:spPr/>
      </p:sp>
      <p:sp>
        <p:nvSpPr>
          <p:cNvPr id="3" name="Заметки 2">
            <a:extLst>
              <a:ext uri="{FF2B5EF4-FFF2-40B4-BE49-F238E27FC236}">
                <a16:creationId xmlns:a16="http://schemas.microsoft.com/office/drawing/2014/main" id="{92FA29ED-AEAA-1860-6F8F-E430EF21B411}"/>
              </a:ext>
            </a:extLst>
          </p:cNvPr>
          <p:cNvSpPr>
            <a:spLocks noGrp="1"/>
          </p:cNvSpPr>
          <p:nvPr>
            <p:ph type="body" idx="1"/>
          </p:nvPr>
        </p:nvSpPr>
        <p:spPr/>
        <p:txBody>
          <a:bodyPr/>
          <a:lstStyle/>
          <a:p>
            <a:endParaRPr lang="ru-RU"/>
          </a:p>
        </p:txBody>
      </p:sp>
      <p:sp>
        <p:nvSpPr>
          <p:cNvPr id="4" name="Номер слайда 3">
            <a:extLst>
              <a:ext uri="{FF2B5EF4-FFF2-40B4-BE49-F238E27FC236}">
                <a16:creationId xmlns:a16="http://schemas.microsoft.com/office/drawing/2014/main" id="{ABBF2AA1-34FE-FE02-6F73-6D5110A030A1}"/>
              </a:ext>
            </a:extLst>
          </p:cNvPr>
          <p:cNvSpPr>
            <a:spLocks noGrp="1"/>
          </p:cNvSpPr>
          <p:nvPr>
            <p:ph type="sldNum" sz="quarter" idx="10"/>
          </p:nvPr>
        </p:nvSpPr>
        <p:spPr/>
        <p:txBody>
          <a:bodyPr/>
          <a:lstStyle/>
          <a:p>
            <a:fld id="{B84E5364-383C-4D49-8034-99B316933CED}" type="slidenum">
              <a:rPr lang="ru-RU" smtClean="0"/>
              <a:t>19</a:t>
            </a:fld>
            <a:endParaRPr lang="ru-RU"/>
          </a:p>
        </p:txBody>
      </p:sp>
    </p:spTree>
    <p:extLst>
      <p:ext uri="{BB962C8B-B14F-4D97-AF65-F5344CB8AC3E}">
        <p14:creationId xmlns:p14="http://schemas.microsoft.com/office/powerpoint/2010/main" val="68321226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342DC2-3EC3-95CC-3037-84296AA36470}"/>
            </a:ext>
          </a:extLst>
        </p:cNvPr>
        <p:cNvGrpSpPr/>
        <p:nvPr/>
      </p:nvGrpSpPr>
      <p:grpSpPr>
        <a:xfrm>
          <a:off x="0" y="0"/>
          <a:ext cx="0" cy="0"/>
          <a:chOff x="0" y="0"/>
          <a:chExt cx="0" cy="0"/>
        </a:xfrm>
      </p:grpSpPr>
      <p:sp>
        <p:nvSpPr>
          <p:cNvPr id="2" name="Образ слайда 1">
            <a:extLst>
              <a:ext uri="{FF2B5EF4-FFF2-40B4-BE49-F238E27FC236}">
                <a16:creationId xmlns:a16="http://schemas.microsoft.com/office/drawing/2014/main" id="{4EF4F8AE-781A-2BF1-9584-67F874D642B6}"/>
              </a:ext>
            </a:extLst>
          </p:cNvPr>
          <p:cNvSpPr>
            <a:spLocks noGrp="1" noRot="1" noChangeAspect="1"/>
          </p:cNvSpPr>
          <p:nvPr>
            <p:ph type="sldImg"/>
          </p:nvPr>
        </p:nvSpPr>
        <p:spPr/>
      </p:sp>
      <p:sp>
        <p:nvSpPr>
          <p:cNvPr id="3" name="Заметки 2">
            <a:extLst>
              <a:ext uri="{FF2B5EF4-FFF2-40B4-BE49-F238E27FC236}">
                <a16:creationId xmlns:a16="http://schemas.microsoft.com/office/drawing/2014/main" id="{875F12C9-CEF6-8254-527E-AD41339385E7}"/>
              </a:ext>
            </a:extLst>
          </p:cNvPr>
          <p:cNvSpPr>
            <a:spLocks noGrp="1"/>
          </p:cNvSpPr>
          <p:nvPr>
            <p:ph type="body" idx="1"/>
          </p:nvPr>
        </p:nvSpPr>
        <p:spPr/>
        <p:txBody>
          <a:bodyPr/>
          <a:lstStyle/>
          <a:p>
            <a:endParaRPr lang="ru-RU"/>
          </a:p>
        </p:txBody>
      </p:sp>
      <p:sp>
        <p:nvSpPr>
          <p:cNvPr id="4" name="Номер слайда 3">
            <a:extLst>
              <a:ext uri="{FF2B5EF4-FFF2-40B4-BE49-F238E27FC236}">
                <a16:creationId xmlns:a16="http://schemas.microsoft.com/office/drawing/2014/main" id="{7F087AC9-DDE8-348E-C62F-0ABAAEE93982}"/>
              </a:ext>
            </a:extLst>
          </p:cNvPr>
          <p:cNvSpPr>
            <a:spLocks noGrp="1"/>
          </p:cNvSpPr>
          <p:nvPr>
            <p:ph type="sldNum" sz="quarter" idx="10"/>
          </p:nvPr>
        </p:nvSpPr>
        <p:spPr/>
        <p:txBody>
          <a:bodyPr/>
          <a:lstStyle/>
          <a:p>
            <a:fld id="{B84E5364-383C-4D49-8034-99B316933CED}" type="slidenum">
              <a:rPr lang="ru-RU" smtClean="0"/>
              <a:t>2</a:t>
            </a:fld>
            <a:endParaRPr lang="ru-RU"/>
          </a:p>
        </p:txBody>
      </p:sp>
    </p:spTree>
    <p:extLst>
      <p:ext uri="{BB962C8B-B14F-4D97-AF65-F5344CB8AC3E}">
        <p14:creationId xmlns:p14="http://schemas.microsoft.com/office/powerpoint/2010/main" val="59621761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DAD138-3B9D-F8B7-593A-0890D2227D93}"/>
            </a:ext>
          </a:extLst>
        </p:cNvPr>
        <p:cNvGrpSpPr/>
        <p:nvPr/>
      </p:nvGrpSpPr>
      <p:grpSpPr>
        <a:xfrm>
          <a:off x="0" y="0"/>
          <a:ext cx="0" cy="0"/>
          <a:chOff x="0" y="0"/>
          <a:chExt cx="0" cy="0"/>
        </a:xfrm>
      </p:grpSpPr>
      <p:sp>
        <p:nvSpPr>
          <p:cNvPr id="2" name="Образ слайда 1">
            <a:extLst>
              <a:ext uri="{FF2B5EF4-FFF2-40B4-BE49-F238E27FC236}">
                <a16:creationId xmlns:a16="http://schemas.microsoft.com/office/drawing/2014/main" id="{2224C445-210A-39BC-9AFB-B0F13B5B38A4}"/>
              </a:ext>
            </a:extLst>
          </p:cNvPr>
          <p:cNvSpPr>
            <a:spLocks noGrp="1" noRot="1" noChangeAspect="1"/>
          </p:cNvSpPr>
          <p:nvPr>
            <p:ph type="sldImg"/>
          </p:nvPr>
        </p:nvSpPr>
        <p:spPr/>
      </p:sp>
      <p:sp>
        <p:nvSpPr>
          <p:cNvPr id="3" name="Заметки 2">
            <a:extLst>
              <a:ext uri="{FF2B5EF4-FFF2-40B4-BE49-F238E27FC236}">
                <a16:creationId xmlns:a16="http://schemas.microsoft.com/office/drawing/2014/main" id="{8A321D20-5E83-A0F9-0B94-501288B91230}"/>
              </a:ext>
            </a:extLst>
          </p:cNvPr>
          <p:cNvSpPr>
            <a:spLocks noGrp="1"/>
          </p:cNvSpPr>
          <p:nvPr>
            <p:ph type="body" idx="1"/>
          </p:nvPr>
        </p:nvSpPr>
        <p:spPr/>
        <p:txBody>
          <a:bodyPr/>
          <a:lstStyle/>
          <a:p>
            <a:endParaRPr lang="ru-RU"/>
          </a:p>
        </p:txBody>
      </p:sp>
      <p:sp>
        <p:nvSpPr>
          <p:cNvPr id="4" name="Номер слайда 3">
            <a:extLst>
              <a:ext uri="{FF2B5EF4-FFF2-40B4-BE49-F238E27FC236}">
                <a16:creationId xmlns:a16="http://schemas.microsoft.com/office/drawing/2014/main" id="{85285182-12D6-7C4D-E9BB-6A33C24F6E03}"/>
              </a:ext>
            </a:extLst>
          </p:cNvPr>
          <p:cNvSpPr>
            <a:spLocks noGrp="1"/>
          </p:cNvSpPr>
          <p:nvPr>
            <p:ph type="sldNum" sz="quarter" idx="10"/>
          </p:nvPr>
        </p:nvSpPr>
        <p:spPr/>
        <p:txBody>
          <a:bodyPr/>
          <a:lstStyle/>
          <a:p>
            <a:fld id="{B84E5364-383C-4D49-8034-99B316933CED}" type="slidenum">
              <a:rPr lang="ru-RU" smtClean="0"/>
              <a:t>20</a:t>
            </a:fld>
            <a:endParaRPr lang="ru-RU"/>
          </a:p>
        </p:txBody>
      </p:sp>
    </p:spTree>
    <p:extLst>
      <p:ext uri="{BB962C8B-B14F-4D97-AF65-F5344CB8AC3E}">
        <p14:creationId xmlns:p14="http://schemas.microsoft.com/office/powerpoint/2010/main" val="14963601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386AB30-CFD5-E448-B564-23774E187C74}"/>
            </a:ext>
          </a:extLst>
        </p:cNvPr>
        <p:cNvGrpSpPr/>
        <p:nvPr/>
      </p:nvGrpSpPr>
      <p:grpSpPr>
        <a:xfrm>
          <a:off x="0" y="0"/>
          <a:ext cx="0" cy="0"/>
          <a:chOff x="0" y="0"/>
          <a:chExt cx="0" cy="0"/>
        </a:xfrm>
      </p:grpSpPr>
      <p:sp>
        <p:nvSpPr>
          <p:cNvPr id="2" name="Образ слайда 1">
            <a:extLst>
              <a:ext uri="{FF2B5EF4-FFF2-40B4-BE49-F238E27FC236}">
                <a16:creationId xmlns:a16="http://schemas.microsoft.com/office/drawing/2014/main" id="{3480B8E0-2040-C589-43AB-3C5DE3F69742}"/>
              </a:ext>
            </a:extLst>
          </p:cNvPr>
          <p:cNvSpPr>
            <a:spLocks noGrp="1" noRot="1" noChangeAspect="1"/>
          </p:cNvSpPr>
          <p:nvPr>
            <p:ph type="sldImg"/>
          </p:nvPr>
        </p:nvSpPr>
        <p:spPr/>
      </p:sp>
      <p:sp>
        <p:nvSpPr>
          <p:cNvPr id="3" name="Заметки 2">
            <a:extLst>
              <a:ext uri="{FF2B5EF4-FFF2-40B4-BE49-F238E27FC236}">
                <a16:creationId xmlns:a16="http://schemas.microsoft.com/office/drawing/2014/main" id="{129206F0-6699-5F07-F929-3888653D1B1E}"/>
              </a:ext>
            </a:extLst>
          </p:cNvPr>
          <p:cNvSpPr>
            <a:spLocks noGrp="1"/>
          </p:cNvSpPr>
          <p:nvPr>
            <p:ph type="body" idx="1"/>
          </p:nvPr>
        </p:nvSpPr>
        <p:spPr/>
        <p:txBody>
          <a:bodyPr/>
          <a:lstStyle/>
          <a:p>
            <a:endParaRPr lang="ru-RU"/>
          </a:p>
        </p:txBody>
      </p:sp>
      <p:sp>
        <p:nvSpPr>
          <p:cNvPr id="4" name="Номер слайда 3">
            <a:extLst>
              <a:ext uri="{FF2B5EF4-FFF2-40B4-BE49-F238E27FC236}">
                <a16:creationId xmlns:a16="http://schemas.microsoft.com/office/drawing/2014/main" id="{C38C0ABD-BC48-29C4-5592-9C3F234FC27C}"/>
              </a:ext>
            </a:extLst>
          </p:cNvPr>
          <p:cNvSpPr>
            <a:spLocks noGrp="1"/>
          </p:cNvSpPr>
          <p:nvPr>
            <p:ph type="sldNum" sz="quarter" idx="10"/>
          </p:nvPr>
        </p:nvSpPr>
        <p:spPr/>
        <p:txBody>
          <a:bodyPr/>
          <a:lstStyle/>
          <a:p>
            <a:fld id="{B84E5364-383C-4D49-8034-99B316933CED}" type="slidenum">
              <a:rPr lang="ru-RU" smtClean="0"/>
              <a:t>21</a:t>
            </a:fld>
            <a:endParaRPr lang="ru-RU"/>
          </a:p>
        </p:txBody>
      </p:sp>
    </p:spTree>
    <p:extLst>
      <p:ext uri="{BB962C8B-B14F-4D97-AF65-F5344CB8AC3E}">
        <p14:creationId xmlns:p14="http://schemas.microsoft.com/office/powerpoint/2010/main" val="50759466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A2B892-3EA4-9911-BDB8-BEAEA512D401}"/>
            </a:ext>
          </a:extLst>
        </p:cNvPr>
        <p:cNvGrpSpPr/>
        <p:nvPr/>
      </p:nvGrpSpPr>
      <p:grpSpPr>
        <a:xfrm>
          <a:off x="0" y="0"/>
          <a:ext cx="0" cy="0"/>
          <a:chOff x="0" y="0"/>
          <a:chExt cx="0" cy="0"/>
        </a:xfrm>
      </p:grpSpPr>
      <p:sp>
        <p:nvSpPr>
          <p:cNvPr id="2" name="Образ слайда 1">
            <a:extLst>
              <a:ext uri="{FF2B5EF4-FFF2-40B4-BE49-F238E27FC236}">
                <a16:creationId xmlns:a16="http://schemas.microsoft.com/office/drawing/2014/main" id="{FAC0FE3E-863B-11AE-E098-FFD823BFCAE9}"/>
              </a:ext>
            </a:extLst>
          </p:cNvPr>
          <p:cNvSpPr>
            <a:spLocks noGrp="1" noRot="1" noChangeAspect="1"/>
          </p:cNvSpPr>
          <p:nvPr>
            <p:ph type="sldImg"/>
          </p:nvPr>
        </p:nvSpPr>
        <p:spPr/>
      </p:sp>
      <p:sp>
        <p:nvSpPr>
          <p:cNvPr id="3" name="Заметки 2">
            <a:extLst>
              <a:ext uri="{FF2B5EF4-FFF2-40B4-BE49-F238E27FC236}">
                <a16:creationId xmlns:a16="http://schemas.microsoft.com/office/drawing/2014/main" id="{19DB14A7-5FDD-0433-C05C-EF795F2AFB83}"/>
              </a:ext>
            </a:extLst>
          </p:cNvPr>
          <p:cNvSpPr>
            <a:spLocks noGrp="1"/>
          </p:cNvSpPr>
          <p:nvPr>
            <p:ph type="body" idx="1"/>
          </p:nvPr>
        </p:nvSpPr>
        <p:spPr/>
        <p:txBody>
          <a:bodyPr/>
          <a:lstStyle/>
          <a:p>
            <a:endParaRPr lang="ru-RU"/>
          </a:p>
        </p:txBody>
      </p:sp>
      <p:sp>
        <p:nvSpPr>
          <p:cNvPr id="4" name="Номер слайда 3">
            <a:extLst>
              <a:ext uri="{FF2B5EF4-FFF2-40B4-BE49-F238E27FC236}">
                <a16:creationId xmlns:a16="http://schemas.microsoft.com/office/drawing/2014/main" id="{EDC90A44-2BED-1DA8-506D-C19DC47A031D}"/>
              </a:ext>
            </a:extLst>
          </p:cNvPr>
          <p:cNvSpPr>
            <a:spLocks noGrp="1"/>
          </p:cNvSpPr>
          <p:nvPr>
            <p:ph type="sldNum" sz="quarter" idx="10"/>
          </p:nvPr>
        </p:nvSpPr>
        <p:spPr/>
        <p:txBody>
          <a:bodyPr/>
          <a:lstStyle/>
          <a:p>
            <a:fld id="{B84E5364-383C-4D49-8034-99B316933CED}" type="slidenum">
              <a:rPr lang="ru-RU" smtClean="0"/>
              <a:t>22</a:t>
            </a:fld>
            <a:endParaRPr lang="ru-RU"/>
          </a:p>
        </p:txBody>
      </p:sp>
    </p:spTree>
    <p:extLst>
      <p:ext uri="{BB962C8B-B14F-4D97-AF65-F5344CB8AC3E}">
        <p14:creationId xmlns:p14="http://schemas.microsoft.com/office/powerpoint/2010/main" val="189692620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04B26A3-9287-04DA-5C1C-682E39F8CA9F}"/>
            </a:ext>
          </a:extLst>
        </p:cNvPr>
        <p:cNvGrpSpPr/>
        <p:nvPr/>
      </p:nvGrpSpPr>
      <p:grpSpPr>
        <a:xfrm>
          <a:off x="0" y="0"/>
          <a:ext cx="0" cy="0"/>
          <a:chOff x="0" y="0"/>
          <a:chExt cx="0" cy="0"/>
        </a:xfrm>
      </p:grpSpPr>
      <p:sp>
        <p:nvSpPr>
          <p:cNvPr id="2" name="Образ слайда 1">
            <a:extLst>
              <a:ext uri="{FF2B5EF4-FFF2-40B4-BE49-F238E27FC236}">
                <a16:creationId xmlns:a16="http://schemas.microsoft.com/office/drawing/2014/main" id="{0B24D67F-20F6-27CF-7443-19A883A7527E}"/>
              </a:ext>
            </a:extLst>
          </p:cNvPr>
          <p:cNvSpPr>
            <a:spLocks noGrp="1" noRot="1" noChangeAspect="1"/>
          </p:cNvSpPr>
          <p:nvPr>
            <p:ph type="sldImg"/>
          </p:nvPr>
        </p:nvSpPr>
        <p:spPr/>
      </p:sp>
      <p:sp>
        <p:nvSpPr>
          <p:cNvPr id="3" name="Заметки 2">
            <a:extLst>
              <a:ext uri="{FF2B5EF4-FFF2-40B4-BE49-F238E27FC236}">
                <a16:creationId xmlns:a16="http://schemas.microsoft.com/office/drawing/2014/main" id="{F39114A2-997B-9F33-22F0-27197494EA2C}"/>
              </a:ext>
            </a:extLst>
          </p:cNvPr>
          <p:cNvSpPr>
            <a:spLocks noGrp="1"/>
          </p:cNvSpPr>
          <p:nvPr>
            <p:ph type="body" idx="1"/>
          </p:nvPr>
        </p:nvSpPr>
        <p:spPr/>
        <p:txBody>
          <a:bodyPr/>
          <a:lstStyle/>
          <a:p>
            <a:endParaRPr lang="ru-RU"/>
          </a:p>
        </p:txBody>
      </p:sp>
      <p:sp>
        <p:nvSpPr>
          <p:cNvPr id="4" name="Номер слайда 3">
            <a:extLst>
              <a:ext uri="{FF2B5EF4-FFF2-40B4-BE49-F238E27FC236}">
                <a16:creationId xmlns:a16="http://schemas.microsoft.com/office/drawing/2014/main" id="{4A835CC4-1421-878C-7813-4C570F389B49}"/>
              </a:ext>
            </a:extLst>
          </p:cNvPr>
          <p:cNvSpPr>
            <a:spLocks noGrp="1"/>
          </p:cNvSpPr>
          <p:nvPr>
            <p:ph type="sldNum" sz="quarter" idx="10"/>
          </p:nvPr>
        </p:nvSpPr>
        <p:spPr/>
        <p:txBody>
          <a:bodyPr/>
          <a:lstStyle/>
          <a:p>
            <a:fld id="{B84E5364-383C-4D49-8034-99B316933CED}" type="slidenum">
              <a:rPr lang="ru-RU" smtClean="0"/>
              <a:t>3</a:t>
            </a:fld>
            <a:endParaRPr lang="ru-RU"/>
          </a:p>
        </p:txBody>
      </p:sp>
    </p:spTree>
    <p:extLst>
      <p:ext uri="{BB962C8B-B14F-4D97-AF65-F5344CB8AC3E}">
        <p14:creationId xmlns:p14="http://schemas.microsoft.com/office/powerpoint/2010/main" val="12247637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9B867DE-59AB-807A-3190-361C7D5BC63C}"/>
            </a:ext>
          </a:extLst>
        </p:cNvPr>
        <p:cNvGrpSpPr/>
        <p:nvPr/>
      </p:nvGrpSpPr>
      <p:grpSpPr>
        <a:xfrm>
          <a:off x="0" y="0"/>
          <a:ext cx="0" cy="0"/>
          <a:chOff x="0" y="0"/>
          <a:chExt cx="0" cy="0"/>
        </a:xfrm>
      </p:grpSpPr>
      <p:sp>
        <p:nvSpPr>
          <p:cNvPr id="2" name="Образ слайда 1">
            <a:extLst>
              <a:ext uri="{FF2B5EF4-FFF2-40B4-BE49-F238E27FC236}">
                <a16:creationId xmlns:a16="http://schemas.microsoft.com/office/drawing/2014/main" id="{E6ED97E3-756D-5268-A60F-B3D81BA22A65}"/>
              </a:ext>
            </a:extLst>
          </p:cNvPr>
          <p:cNvSpPr>
            <a:spLocks noGrp="1" noRot="1" noChangeAspect="1"/>
          </p:cNvSpPr>
          <p:nvPr>
            <p:ph type="sldImg"/>
          </p:nvPr>
        </p:nvSpPr>
        <p:spPr/>
      </p:sp>
      <p:sp>
        <p:nvSpPr>
          <p:cNvPr id="3" name="Заметки 2">
            <a:extLst>
              <a:ext uri="{FF2B5EF4-FFF2-40B4-BE49-F238E27FC236}">
                <a16:creationId xmlns:a16="http://schemas.microsoft.com/office/drawing/2014/main" id="{9CE3DAA5-EEF3-3E26-62F3-D39055EF3A77}"/>
              </a:ext>
            </a:extLst>
          </p:cNvPr>
          <p:cNvSpPr>
            <a:spLocks noGrp="1"/>
          </p:cNvSpPr>
          <p:nvPr>
            <p:ph type="body" idx="1"/>
          </p:nvPr>
        </p:nvSpPr>
        <p:spPr/>
        <p:txBody>
          <a:bodyPr/>
          <a:lstStyle/>
          <a:p>
            <a:endParaRPr lang="ru-RU"/>
          </a:p>
        </p:txBody>
      </p:sp>
      <p:sp>
        <p:nvSpPr>
          <p:cNvPr id="4" name="Номер слайда 3">
            <a:extLst>
              <a:ext uri="{FF2B5EF4-FFF2-40B4-BE49-F238E27FC236}">
                <a16:creationId xmlns:a16="http://schemas.microsoft.com/office/drawing/2014/main" id="{FCCC0BFD-2A3A-D3ED-4DF4-7050F4587226}"/>
              </a:ext>
            </a:extLst>
          </p:cNvPr>
          <p:cNvSpPr>
            <a:spLocks noGrp="1"/>
          </p:cNvSpPr>
          <p:nvPr>
            <p:ph type="sldNum" sz="quarter" idx="10"/>
          </p:nvPr>
        </p:nvSpPr>
        <p:spPr/>
        <p:txBody>
          <a:bodyPr/>
          <a:lstStyle/>
          <a:p>
            <a:fld id="{B84E5364-383C-4D49-8034-99B316933CED}" type="slidenum">
              <a:rPr lang="ru-RU" smtClean="0"/>
              <a:t>4</a:t>
            </a:fld>
            <a:endParaRPr lang="ru-RU"/>
          </a:p>
        </p:txBody>
      </p:sp>
    </p:spTree>
    <p:extLst>
      <p:ext uri="{BB962C8B-B14F-4D97-AF65-F5344CB8AC3E}">
        <p14:creationId xmlns:p14="http://schemas.microsoft.com/office/powerpoint/2010/main" val="385032934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3EE8F7-7222-9D75-6988-9FFB453AC67C}"/>
            </a:ext>
          </a:extLst>
        </p:cNvPr>
        <p:cNvGrpSpPr/>
        <p:nvPr/>
      </p:nvGrpSpPr>
      <p:grpSpPr>
        <a:xfrm>
          <a:off x="0" y="0"/>
          <a:ext cx="0" cy="0"/>
          <a:chOff x="0" y="0"/>
          <a:chExt cx="0" cy="0"/>
        </a:xfrm>
      </p:grpSpPr>
      <p:sp>
        <p:nvSpPr>
          <p:cNvPr id="2" name="Образ слайда 1">
            <a:extLst>
              <a:ext uri="{FF2B5EF4-FFF2-40B4-BE49-F238E27FC236}">
                <a16:creationId xmlns:a16="http://schemas.microsoft.com/office/drawing/2014/main" id="{D20BB22D-C1B2-9AA6-2D3D-96520FB88DD0}"/>
              </a:ext>
            </a:extLst>
          </p:cNvPr>
          <p:cNvSpPr>
            <a:spLocks noGrp="1" noRot="1" noChangeAspect="1"/>
          </p:cNvSpPr>
          <p:nvPr>
            <p:ph type="sldImg"/>
          </p:nvPr>
        </p:nvSpPr>
        <p:spPr/>
      </p:sp>
      <p:sp>
        <p:nvSpPr>
          <p:cNvPr id="3" name="Заметки 2">
            <a:extLst>
              <a:ext uri="{FF2B5EF4-FFF2-40B4-BE49-F238E27FC236}">
                <a16:creationId xmlns:a16="http://schemas.microsoft.com/office/drawing/2014/main" id="{CF450C71-DC88-64B3-6DE8-936D7B98FC67}"/>
              </a:ext>
            </a:extLst>
          </p:cNvPr>
          <p:cNvSpPr>
            <a:spLocks noGrp="1"/>
          </p:cNvSpPr>
          <p:nvPr>
            <p:ph type="body" idx="1"/>
          </p:nvPr>
        </p:nvSpPr>
        <p:spPr/>
        <p:txBody>
          <a:bodyPr/>
          <a:lstStyle/>
          <a:p>
            <a:endParaRPr lang="ru-RU"/>
          </a:p>
        </p:txBody>
      </p:sp>
      <p:sp>
        <p:nvSpPr>
          <p:cNvPr id="4" name="Номер слайда 3">
            <a:extLst>
              <a:ext uri="{FF2B5EF4-FFF2-40B4-BE49-F238E27FC236}">
                <a16:creationId xmlns:a16="http://schemas.microsoft.com/office/drawing/2014/main" id="{F4349F02-6694-2E52-2594-0DBD714E3AA1}"/>
              </a:ext>
            </a:extLst>
          </p:cNvPr>
          <p:cNvSpPr>
            <a:spLocks noGrp="1"/>
          </p:cNvSpPr>
          <p:nvPr>
            <p:ph type="sldNum" sz="quarter" idx="10"/>
          </p:nvPr>
        </p:nvSpPr>
        <p:spPr/>
        <p:txBody>
          <a:bodyPr/>
          <a:lstStyle/>
          <a:p>
            <a:fld id="{B84E5364-383C-4D49-8034-99B316933CED}" type="slidenum">
              <a:rPr lang="ru-RU" smtClean="0"/>
              <a:t>5</a:t>
            </a:fld>
            <a:endParaRPr lang="ru-RU"/>
          </a:p>
        </p:txBody>
      </p:sp>
    </p:spTree>
    <p:extLst>
      <p:ext uri="{BB962C8B-B14F-4D97-AF65-F5344CB8AC3E}">
        <p14:creationId xmlns:p14="http://schemas.microsoft.com/office/powerpoint/2010/main" val="297933566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8DEB17-23C0-91D9-C484-641B24EECCFF}"/>
            </a:ext>
          </a:extLst>
        </p:cNvPr>
        <p:cNvGrpSpPr/>
        <p:nvPr/>
      </p:nvGrpSpPr>
      <p:grpSpPr>
        <a:xfrm>
          <a:off x="0" y="0"/>
          <a:ext cx="0" cy="0"/>
          <a:chOff x="0" y="0"/>
          <a:chExt cx="0" cy="0"/>
        </a:xfrm>
      </p:grpSpPr>
      <p:sp>
        <p:nvSpPr>
          <p:cNvPr id="2" name="Образ слайда 1">
            <a:extLst>
              <a:ext uri="{FF2B5EF4-FFF2-40B4-BE49-F238E27FC236}">
                <a16:creationId xmlns:a16="http://schemas.microsoft.com/office/drawing/2014/main" id="{E10B8593-BCDD-9F63-5EA1-DE864CCD1779}"/>
              </a:ext>
            </a:extLst>
          </p:cNvPr>
          <p:cNvSpPr>
            <a:spLocks noGrp="1" noRot="1" noChangeAspect="1"/>
          </p:cNvSpPr>
          <p:nvPr>
            <p:ph type="sldImg"/>
          </p:nvPr>
        </p:nvSpPr>
        <p:spPr/>
      </p:sp>
      <p:sp>
        <p:nvSpPr>
          <p:cNvPr id="3" name="Заметки 2">
            <a:extLst>
              <a:ext uri="{FF2B5EF4-FFF2-40B4-BE49-F238E27FC236}">
                <a16:creationId xmlns:a16="http://schemas.microsoft.com/office/drawing/2014/main" id="{2B3BC301-9CC7-D3EF-D20A-238AE4FF2434}"/>
              </a:ext>
            </a:extLst>
          </p:cNvPr>
          <p:cNvSpPr>
            <a:spLocks noGrp="1"/>
          </p:cNvSpPr>
          <p:nvPr>
            <p:ph type="body" idx="1"/>
          </p:nvPr>
        </p:nvSpPr>
        <p:spPr/>
        <p:txBody>
          <a:bodyPr/>
          <a:lstStyle/>
          <a:p>
            <a:endParaRPr lang="ru-RU"/>
          </a:p>
        </p:txBody>
      </p:sp>
      <p:sp>
        <p:nvSpPr>
          <p:cNvPr id="4" name="Номер слайда 3">
            <a:extLst>
              <a:ext uri="{FF2B5EF4-FFF2-40B4-BE49-F238E27FC236}">
                <a16:creationId xmlns:a16="http://schemas.microsoft.com/office/drawing/2014/main" id="{49D819A1-BA64-E7DB-62A6-E6489D19CBF0}"/>
              </a:ext>
            </a:extLst>
          </p:cNvPr>
          <p:cNvSpPr>
            <a:spLocks noGrp="1"/>
          </p:cNvSpPr>
          <p:nvPr>
            <p:ph type="sldNum" sz="quarter" idx="10"/>
          </p:nvPr>
        </p:nvSpPr>
        <p:spPr/>
        <p:txBody>
          <a:bodyPr/>
          <a:lstStyle/>
          <a:p>
            <a:fld id="{B84E5364-383C-4D49-8034-99B316933CED}" type="slidenum">
              <a:rPr lang="ru-RU" smtClean="0"/>
              <a:t>6</a:t>
            </a:fld>
            <a:endParaRPr lang="ru-RU"/>
          </a:p>
        </p:txBody>
      </p:sp>
    </p:spTree>
    <p:extLst>
      <p:ext uri="{BB962C8B-B14F-4D97-AF65-F5344CB8AC3E}">
        <p14:creationId xmlns:p14="http://schemas.microsoft.com/office/powerpoint/2010/main" val="63551072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67FE66-7456-B040-16F0-AC71F9800528}"/>
            </a:ext>
          </a:extLst>
        </p:cNvPr>
        <p:cNvGrpSpPr/>
        <p:nvPr/>
      </p:nvGrpSpPr>
      <p:grpSpPr>
        <a:xfrm>
          <a:off x="0" y="0"/>
          <a:ext cx="0" cy="0"/>
          <a:chOff x="0" y="0"/>
          <a:chExt cx="0" cy="0"/>
        </a:xfrm>
      </p:grpSpPr>
      <p:sp>
        <p:nvSpPr>
          <p:cNvPr id="2" name="Образ слайда 1">
            <a:extLst>
              <a:ext uri="{FF2B5EF4-FFF2-40B4-BE49-F238E27FC236}">
                <a16:creationId xmlns:a16="http://schemas.microsoft.com/office/drawing/2014/main" id="{F0E6654D-4A8A-5E9A-9304-761543480A08}"/>
              </a:ext>
            </a:extLst>
          </p:cNvPr>
          <p:cNvSpPr>
            <a:spLocks noGrp="1" noRot="1" noChangeAspect="1"/>
          </p:cNvSpPr>
          <p:nvPr>
            <p:ph type="sldImg"/>
          </p:nvPr>
        </p:nvSpPr>
        <p:spPr/>
      </p:sp>
      <p:sp>
        <p:nvSpPr>
          <p:cNvPr id="3" name="Заметки 2">
            <a:extLst>
              <a:ext uri="{FF2B5EF4-FFF2-40B4-BE49-F238E27FC236}">
                <a16:creationId xmlns:a16="http://schemas.microsoft.com/office/drawing/2014/main" id="{B45F8B6B-3A71-5C50-AE27-C55942CD71BD}"/>
              </a:ext>
            </a:extLst>
          </p:cNvPr>
          <p:cNvSpPr>
            <a:spLocks noGrp="1"/>
          </p:cNvSpPr>
          <p:nvPr>
            <p:ph type="body" idx="1"/>
          </p:nvPr>
        </p:nvSpPr>
        <p:spPr/>
        <p:txBody>
          <a:bodyPr/>
          <a:lstStyle/>
          <a:p>
            <a:endParaRPr lang="ru-RU"/>
          </a:p>
        </p:txBody>
      </p:sp>
      <p:sp>
        <p:nvSpPr>
          <p:cNvPr id="4" name="Номер слайда 3">
            <a:extLst>
              <a:ext uri="{FF2B5EF4-FFF2-40B4-BE49-F238E27FC236}">
                <a16:creationId xmlns:a16="http://schemas.microsoft.com/office/drawing/2014/main" id="{35AA5472-152D-4D23-01CF-97E5E6C27CB0}"/>
              </a:ext>
            </a:extLst>
          </p:cNvPr>
          <p:cNvSpPr>
            <a:spLocks noGrp="1"/>
          </p:cNvSpPr>
          <p:nvPr>
            <p:ph type="sldNum" sz="quarter" idx="10"/>
          </p:nvPr>
        </p:nvSpPr>
        <p:spPr/>
        <p:txBody>
          <a:bodyPr/>
          <a:lstStyle/>
          <a:p>
            <a:fld id="{B84E5364-383C-4D49-8034-99B316933CED}" type="slidenum">
              <a:rPr lang="ru-RU" smtClean="0"/>
              <a:t>7</a:t>
            </a:fld>
            <a:endParaRPr lang="ru-RU"/>
          </a:p>
        </p:txBody>
      </p:sp>
    </p:spTree>
    <p:extLst>
      <p:ext uri="{BB962C8B-B14F-4D97-AF65-F5344CB8AC3E}">
        <p14:creationId xmlns:p14="http://schemas.microsoft.com/office/powerpoint/2010/main" val="350147833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7D88F21-48F0-8DDF-C040-EAA749D7F813}"/>
            </a:ext>
          </a:extLst>
        </p:cNvPr>
        <p:cNvGrpSpPr/>
        <p:nvPr/>
      </p:nvGrpSpPr>
      <p:grpSpPr>
        <a:xfrm>
          <a:off x="0" y="0"/>
          <a:ext cx="0" cy="0"/>
          <a:chOff x="0" y="0"/>
          <a:chExt cx="0" cy="0"/>
        </a:xfrm>
      </p:grpSpPr>
      <p:sp>
        <p:nvSpPr>
          <p:cNvPr id="2" name="Образ слайда 1">
            <a:extLst>
              <a:ext uri="{FF2B5EF4-FFF2-40B4-BE49-F238E27FC236}">
                <a16:creationId xmlns:a16="http://schemas.microsoft.com/office/drawing/2014/main" id="{AD3049F6-CE2A-E454-9CD9-692708C05789}"/>
              </a:ext>
            </a:extLst>
          </p:cNvPr>
          <p:cNvSpPr>
            <a:spLocks noGrp="1" noRot="1" noChangeAspect="1"/>
          </p:cNvSpPr>
          <p:nvPr>
            <p:ph type="sldImg"/>
          </p:nvPr>
        </p:nvSpPr>
        <p:spPr/>
      </p:sp>
      <p:sp>
        <p:nvSpPr>
          <p:cNvPr id="3" name="Заметки 2">
            <a:extLst>
              <a:ext uri="{FF2B5EF4-FFF2-40B4-BE49-F238E27FC236}">
                <a16:creationId xmlns:a16="http://schemas.microsoft.com/office/drawing/2014/main" id="{B762FFCB-32EA-FADB-65C8-88EA3EFBC296}"/>
              </a:ext>
            </a:extLst>
          </p:cNvPr>
          <p:cNvSpPr>
            <a:spLocks noGrp="1"/>
          </p:cNvSpPr>
          <p:nvPr>
            <p:ph type="body" idx="1"/>
          </p:nvPr>
        </p:nvSpPr>
        <p:spPr/>
        <p:txBody>
          <a:bodyPr/>
          <a:lstStyle/>
          <a:p>
            <a:endParaRPr lang="ru-RU"/>
          </a:p>
        </p:txBody>
      </p:sp>
      <p:sp>
        <p:nvSpPr>
          <p:cNvPr id="4" name="Номер слайда 3">
            <a:extLst>
              <a:ext uri="{FF2B5EF4-FFF2-40B4-BE49-F238E27FC236}">
                <a16:creationId xmlns:a16="http://schemas.microsoft.com/office/drawing/2014/main" id="{20596C1C-50D6-96CE-CB4C-AFF10C98AC36}"/>
              </a:ext>
            </a:extLst>
          </p:cNvPr>
          <p:cNvSpPr>
            <a:spLocks noGrp="1"/>
          </p:cNvSpPr>
          <p:nvPr>
            <p:ph type="sldNum" sz="quarter" idx="10"/>
          </p:nvPr>
        </p:nvSpPr>
        <p:spPr/>
        <p:txBody>
          <a:bodyPr/>
          <a:lstStyle/>
          <a:p>
            <a:fld id="{B84E5364-383C-4D49-8034-99B316933CED}" type="slidenum">
              <a:rPr lang="ru-RU" smtClean="0"/>
              <a:t>8</a:t>
            </a:fld>
            <a:endParaRPr lang="ru-RU"/>
          </a:p>
        </p:txBody>
      </p:sp>
    </p:spTree>
    <p:extLst>
      <p:ext uri="{BB962C8B-B14F-4D97-AF65-F5344CB8AC3E}">
        <p14:creationId xmlns:p14="http://schemas.microsoft.com/office/powerpoint/2010/main" val="15203348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981C813-7A7A-1A3B-1307-FE1C489930FC}"/>
            </a:ext>
          </a:extLst>
        </p:cNvPr>
        <p:cNvGrpSpPr/>
        <p:nvPr/>
      </p:nvGrpSpPr>
      <p:grpSpPr>
        <a:xfrm>
          <a:off x="0" y="0"/>
          <a:ext cx="0" cy="0"/>
          <a:chOff x="0" y="0"/>
          <a:chExt cx="0" cy="0"/>
        </a:xfrm>
      </p:grpSpPr>
      <p:sp>
        <p:nvSpPr>
          <p:cNvPr id="2" name="Образ слайда 1">
            <a:extLst>
              <a:ext uri="{FF2B5EF4-FFF2-40B4-BE49-F238E27FC236}">
                <a16:creationId xmlns:a16="http://schemas.microsoft.com/office/drawing/2014/main" id="{9A3E13B1-BC3A-790C-4BAA-F9213BAC04B4}"/>
              </a:ext>
            </a:extLst>
          </p:cNvPr>
          <p:cNvSpPr>
            <a:spLocks noGrp="1" noRot="1" noChangeAspect="1"/>
          </p:cNvSpPr>
          <p:nvPr>
            <p:ph type="sldImg"/>
          </p:nvPr>
        </p:nvSpPr>
        <p:spPr/>
      </p:sp>
      <p:sp>
        <p:nvSpPr>
          <p:cNvPr id="3" name="Заметки 2">
            <a:extLst>
              <a:ext uri="{FF2B5EF4-FFF2-40B4-BE49-F238E27FC236}">
                <a16:creationId xmlns:a16="http://schemas.microsoft.com/office/drawing/2014/main" id="{5FD1C3AC-302F-3D21-F1A6-6D8E26531387}"/>
              </a:ext>
            </a:extLst>
          </p:cNvPr>
          <p:cNvSpPr>
            <a:spLocks noGrp="1"/>
          </p:cNvSpPr>
          <p:nvPr>
            <p:ph type="body" idx="1"/>
          </p:nvPr>
        </p:nvSpPr>
        <p:spPr/>
        <p:txBody>
          <a:bodyPr/>
          <a:lstStyle/>
          <a:p>
            <a:endParaRPr lang="ru-RU"/>
          </a:p>
        </p:txBody>
      </p:sp>
      <p:sp>
        <p:nvSpPr>
          <p:cNvPr id="4" name="Номер слайда 3">
            <a:extLst>
              <a:ext uri="{FF2B5EF4-FFF2-40B4-BE49-F238E27FC236}">
                <a16:creationId xmlns:a16="http://schemas.microsoft.com/office/drawing/2014/main" id="{A20D9371-E8F8-3B4E-A2A1-B7775C6E5CEC}"/>
              </a:ext>
            </a:extLst>
          </p:cNvPr>
          <p:cNvSpPr>
            <a:spLocks noGrp="1"/>
          </p:cNvSpPr>
          <p:nvPr>
            <p:ph type="sldNum" sz="quarter" idx="10"/>
          </p:nvPr>
        </p:nvSpPr>
        <p:spPr/>
        <p:txBody>
          <a:bodyPr/>
          <a:lstStyle/>
          <a:p>
            <a:fld id="{B84E5364-383C-4D49-8034-99B316933CED}" type="slidenum">
              <a:rPr lang="ru-RU" smtClean="0"/>
              <a:t>9</a:t>
            </a:fld>
            <a:endParaRPr lang="ru-RU"/>
          </a:p>
        </p:txBody>
      </p:sp>
    </p:spTree>
    <p:extLst>
      <p:ext uri="{BB962C8B-B14F-4D97-AF65-F5344CB8AC3E}">
        <p14:creationId xmlns:p14="http://schemas.microsoft.com/office/powerpoint/2010/main" val="367968944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Титул1 синий заголовок">
    <p:spTree>
      <p:nvGrpSpPr>
        <p:cNvPr id="1" name=""/>
        <p:cNvGrpSpPr/>
        <p:nvPr/>
      </p:nvGrpSpPr>
      <p:grpSpPr>
        <a:xfrm>
          <a:off x="0" y="0"/>
          <a:ext cx="0" cy="0"/>
          <a:chOff x="0" y="0"/>
          <a:chExt cx="0" cy="0"/>
        </a:xfrm>
      </p:grpSpPr>
      <p:pic>
        <p:nvPicPr>
          <p:cNvPr id="3" name="Рисунок 2"/>
          <p:cNvPicPr>
            <a:picLocks noChangeAspect="1"/>
          </p:cNvPicPr>
          <p:nvPr userDrawn="1"/>
        </p:nvPicPr>
        <p:blipFill rotWithShape="1">
          <a:blip r:embed="rId2" cstate="print">
            <a:extLst>
              <a:ext uri="{28A0092B-C50C-407E-A947-70E740481C1C}">
                <a14:useLocalDpi xmlns:a14="http://schemas.microsoft.com/office/drawing/2010/main" val="0"/>
              </a:ext>
            </a:extLst>
          </a:blip>
          <a:srcRect t="81480"/>
          <a:stretch/>
        </p:blipFill>
        <p:spPr>
          <a:xfrm>
            <a:off x="0" y="5700079"/>
            <a:ext cx="9144000" cy="1185401"/>
          </a:xfrm>
          <a:prstGeom prst="rect">
            <a:avLst/>
          </a:prstGeom>
          <a:effectLst/>
        </p:spPr>
      </p:pic>
      <p:sp>
        <p:nvSpPr>
          <p:cNvPr id="11" name="Рисунок 10"/>
          <p:cNvSpPr>
            <a:spLocks noGrp="1"/>
          </p:cNvSpPr>
          <p:nvPr>
            <p:ph type="pic" sz="quarter" idx="13" hasCustomPrompt="1"/>
          </p:nvPr>
        </p:nvSpPr>
        <p:spPr>
          <a:xfrm>
            <a:off x="6701040" y="3717040"/>
            <a:ext cx="1620000" cy="2160000"/>
          </a:xfrm>
          <a:ln w="3175">
            <a:solidFill>
              <a:schemeClr val="bg1">
                <a:lumMod val="85000"/>
              </a:schemeClr>
            </a:solidFill>
          </a:ln>
          <a:effectLst/>
        </p:spPr>
        <p:txBody>
          <a:bodyPr/>
          <a:lstStyle>
            <a:lvl1pPr marL="0" indent="0" algn="ctr">
              <a:buNone/>
              <a:defRPr sz="1600" b="0">
                <a:ln w="6350">
                  <a:noFill/>
                </a:ln>
                <a:solidFill>
                  <a:srgbClr val="004E88"/>
                </a:solidFill>
                <a:effectLst/>
                <a:latin typeface="Microsoft Sans Serif" panose="020B0604020202020204" pitchFamily="34" charset="0"/>
                <a:cs typeface="Microsoft Sans Serif" panose="020B0604020202020204" pitchFamily="34" charset="0"/>
              </a:defRPr>
            </a:lvl1pPr>
          </a:lstStyle>
          <a:p>
            <a:r>
              <a:rPr lang="ru-RU" dirty="0"/>
              <a:t>ФОТО здесь</a:t>
            </a:r>
          </a:p>
        </p:txBody>
      </p:sp>
      <p:sp>
        <p:nvSpPr>
          <p:cNvPr id="8" name="Rectangle 7"/>
          <p:cNvSpPr/>
          <p:nvPr/>
        </p:nvSpPr>
        <p:spPr>
          <a:xfrm>
            <a:off x="0" y="0"/>
            <a:ext cx="9144000" cy="980660"/>
          </a:xfrm>
          <a:prstGeom prst="rect">
            <a:avLst/>
          </a:prstGeom>
          <a:solidFill>
            <a:srgbClr val="0066B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latin typeface="Franklin Gothic Medium Cond" pitchFamily="34" charset="0"/>
            </a:endParaRPr>
          </a:p>
        </p:txBody>
      </p:sp>
      <p:sp>
        <p:nvSpPr>
          <p:cNvPr id="12" name="TextBox 11"/>
          <p:cNvSpPr txBox="1"/>
          <p:nvPr userDrawn="1"/>
        </p:nvSpPr>
        <p:spPr>
          <a:xfrm>
            <a:off x="1052540" y="197943"/>
            <a:ext cx="8091459" cy="584775"/>
          </a:xfrm>
          <a:prstGeom prst="rect">
            <a:avLst/>
          </a:prstGeom>
          <a:noFill/>
        </p:spPr>
        <p:txBody>
          <a:bodyPr wrap="square" rtlCol="0">
            <a:spAutoFit/>
          </a:bodyPr>
          <a:lstStyle/>
          <a:p>
            <a:pPr algn="l"/>
            <a:r>
              <a:rPr lang="ru-RU" sz="1600" b="0" dirty="0">
                <a:solidFill>
                  <a:schemeClr val="bg1"/>
                </a:solidFill>
                <a:effectLst/>
                <a:latin typeface="Arial Narrow" pitchFamily="34" charset="0"/>
              </a:rPr>
              <a:t>ПРИВОЛЖСКИЙ ИНСТИТУТ </a:t>
            </a:r>
          </a:p>
          <a:p>
            <a:pPr algn="l"/>
            <a:r>
              <a:rPr lang="ru-RU" sz="1600" b="0" dirty="0">
                <a:solidFill>
                  <a:schemeClr val="bg1"/>
                </a:solidFill>
                <a:effectLst/>
                <a:latin typeface="Arial Narrow" pitchFamily="34" charset="0"/>
              </a:rPr>
              <a:t>ПОВЫШЕНИЯ КВАЛИФИКАЦИИ ФНС РОССИИ</a:t>
            </a:r>
          </a:p>
        </p:txBody>
      </p:sp>
      <p:sp>
        <p:nvSpPr>
          <p:cNvPr id="20" name="TextBox 19"/>
          <p:cNvSpPr txBox="1"/>
          <p:nvPr userDrawn="1"/>
        </p:nvSpPr>
        <p:spPr>
          <a:xfrm>
            <a:off x="3999568" y="6453420"/>
            <a:ext cx="1762021" cy="369332"/>
          </a:xfrm>
          <a:prstGeom prst="rect">
            <a:avLst/>
          </a:prstGeom>
          <a:noFill/>
        </p:spPr>
        <p:txBody>
          <a:bodyPr wrap="square" rtlCol="0">
            <a:spAutoFit/>
          </a:bodyPr>
          <a:lstStyle>
            <a:defPPr>
              <a:defRPr lang="ru-RU"/>
            </a:defPPr>
            <a:lvl1pPr algn="ctr">
              <a:defRPr b="0">
                <a:solidFill>
                  <a:schemeClr val="bg1"/>
                </a:solidFill>
                <a:effectLst>
                  <a:outerShdw blurRad="38100" dist="38100" dir="2700000" algn="tl">
                    <a:srgbClr val="000000">
                      <a:alpha val="43137"/>
                    </a:srgbClr>
                  </a:outerShdw>
                </a:effectLst>
                <a:latin typeface="Arial Narrow" pitchFamily="34" charset="0"/>
              </a:defRPr>
            </a:lvl1pPr>
          </a:lstStyle>
          <a:p>
            <a:pPr lvl="0"/>
            <a:r>
              <a:rPr lang="ru-RU" dirty="0">
                <a:effectLst/>
              </a:rPr>
              <a:t>Нижний Новгород</a:t>
            </a:r>
          </a:p>
        </p:txBody>
      </p:sp>
      <p:sp>
        <p:nvSpPr>
          <p:cNvPr id="14" name="Текст 13"/>
          <p:cNvSpPr>
            <a:spLocks noGrp="1"/>
          </p:cNvSpPr>
          <p:nvPr>
            <p:ph type="body" sz="quarter" idx="15" hasCustomPrompt="1"/>
          </p:nvPr>
        </p:nvSpPr>
        <p:spPr>
          <a:xfrm>
            <a:off x="2411413" y="4221110"/>
            <a:ext cx="4289627" cy="1655763"/>
          </a:xfrm>
        </p:spPr>
        <p:txBody>
          <a:bodyPr anchor="b"/>
          <a:lstStyle>
            <a:lvl1pPr marL="0" indent="0" algn="r">
              <a:buNone/>
              <a:defRPr sz="2000">
                <a:solidFill>
                  <a:srgbClr val="004E88"/>
                </a:solidFill>
                <a:latin typeface="Microsoft Sans Serif" panose="020B0604020202020204" pitchFamily="34" charset="0"/>
                <a:cs typeface="Microsoft Sans Serif" panose="020B0604020202020204" pitchFamily="34" charset="0"/>
              </a:defRPr>
            </a:lvl1pPr>
            <a:lvl2pPr marL="266700" indent="-266700" algn="l">
              <a:defRPr sz="1800">
                <a:solidFill>
                  <a:srgbClr val="004070"/>
                </a:solidFill>
              </a:defRPr>
            </a:lvl2pPr>
            <a:lvl3pPr marL="266700" indent="-266700" algn="l">
              <a:defRPr sz="1800">
                <a:solidFill>
                  <a:srgbClr val="004070"/>
                </a:solidFill>
              </a:defRPr>
            </a:lvl3pPr>
            <a:lvl5pPr marL="1143000" indent="0">
              <a:buNone/>
              <a:defRPr sz="1800">
                <a:solidFill>
                  <a:srgbClr val="004070"/>
                </a:solidFill>
              </a:defRPr>
            </a:lvl5pPr>
          </a:lstStyle>
          <a:p>
            <a:pPr lvl="0"/>
            <a:r>
              <a:rPr lang="ru-RU" dirty="0"/>
              <a:t>ФИО, Должность, Кафедра</a:t>
            </a:r>
          </a:p>
        </p:txBody>
      </p:sp>
      <p:pic>
        <p:nvPicPr>
          <p:cNvPr id="4" name="Рисунок 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7380" y="71440"/>
            <a:ext cx="837781" cy="837781"/>
          </a:xfrm>
          <a:prstGeom prst="rect">
            <a:avLst/>
          </a:prstGeom>
        </p:spPr>
      </p:pic>
      <p:sp>
        <p:nvSpPr>
          <p:cNvPr id="2" name="Title 1"/>
          <p:cNvSpPr>
            <a:spLocks noGrp="1"/>
          </p:cNvSpPr>
          <p:nvPr>
            <p:ph type="ctrTitle" hasCustomPrompt="1"/>
          </p:nvPr>
        </p:nvSpPr>
        <p:spPr>
          <a:xfrm>
            <a:off x="107380" y="1070794"/>
            <a:ext cx="8929240" cy="3150150"/>
          </a:xfrm>
          <a:ln>
            <a:noFill/>
          </a:ln>
          <a:effectLst/>
        </p:spPr>
        <p:txBody>
          <a:bodyPr anchor="t">
            <a:noAutofit/>
          </a:bodyPr>
          <a:lstStyle>
            <a:lvl1pPr algn="ctr">
              <a:defRPr sz="4400">
                <a:ln>
                  <a:noFill/>
                </a:ln>
                <a:solidFill>
                  <a:srgbClr val="004E88"/>
                </a:solidFill>
                <a:effectLst/>
              </a:defRPr>
            </a:lvl1pPr>
          </a:lstStyle>
          <a:p>
            <a:r>
              <a:rPr lang="ru-RU" dirty="0"/>
              <a:t>Название презентации</a:t>
            </a:r>
            <a:endParaRPr lang="en-US" dirty="0"/>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Титул2 оранжевый заголовок">
    <p:spTree>
      <p:nvGrpSpPr>
        <p:cNvPr id="1" name=""/>
        <p:cNvGrpSpPr/>
        <p:nvPr/>
      </p:nvGrpSpPr>
      <p:grpSpPr>
        <a:xfrm>
          <a:off x="0" y="0"/>
          <a:ext cx="0" cy="0"/>
          <a:chOff x="0" y="0"/>
          <a:chExt cx="0" cy="0"/>
        </a:xfrm>
      </p:grpSpPr>
      <p:pic>
        <p:nvPicPr>
          <p:cNvPr id="3" name="Рисунок 2"/>
          <p:cNvPicPr>
            <a:picLocks noChangeAspect="1"/>
          </p:cNvPicPr>
          <p:nvPr userDrawn="1"/>
        </p:nvPicPr>
        <p:blipFill rotWithShape="1">
          <a:blip r:embed="rId2" cstate="print">
            <a:extLst>
              <a:ext uri="{28A0092B-C50C-407E-A947-70E740481C1C}">
                <a14:useLocalDpi xmlns:a14="http://schemas.microsoft.com/office/drawing/2010/main" val="0"/>
              </a:ext>
            </a:extLst>
          </a:blip>
          <a:srcRect t="81480"/>
          <a:stretch/>
        </p:blipFill>
        <p:spPr>
          <a:xfrm>
            <a:off x="0" y="5700079"/>
            <a:ext cx="9144000" cy="1185401"/>
          </a:xfrm>
          <a:prstGeom prst="rect">
            <a:avLst/>
          </a:prstGeom>
          <a:effectLst/>
        </p:spPr>
      </p:pic>
      <p:sp>
        <p:nvSpPr>
          <p:cNvPr id="11" name="Рисунок 10"/>
          <p:cNvSpPr>
            <a:spLocks noGrp="1"/>
          </p:cNvSpPr>
          <p:nvPr>
            <p:ph type="pic" sz="quarter" idx="13" hasCustomPrompt="1"/>
          </p:nvPr>
        </p:nvSpPr>
        <p:spPr>
          <a:xfrm>
            <a:off x="6701040" y="3717040"/>
            <a:ext cx="1620000" cy="2160000"/>
          </a:xfrm>
          <a:ln w="3175">
            <a:solidFill>
              <a:schemeClr val="bg1">
                <a:lumMod val="85000"/>
              </a:schemeClr>
            </a:solidFill>
          </a:ln>
          <a:effectLst/>
        </p:spPr>
        <p:txBody>
          <a:bodyPr/>
          <a:lstStyle>
            <a:lvl1pPr marL="0" indent="0" algn="ctr">
              <a:buNone/>
              <a:defRPr sz="1600" b="0">
                <a:ln w="6350">
                  <a:noFill/>
                </a:ln>
                <a:solidFill>
                  <a:srgbClr val="004E88"/>
                </a:solidFill>
                <a:effectLst/>
                <a:latin typeface="Microsoft Sans Serif" panose="020B0604020202020204" pitchFamily="34" charset="0"/>
                <a:cs typeface="Microsoft Sans Serif" panose="020B0604020202020204" pitchFamily="34" charset="0"/>
              </a:defRPr>
            </a:lvl1pPr>
          </a:lstStyle>
          <a:p>
            <a:r>
              <a:rPr lang="ru-RU" dirty="0"/>
              <a:t>ФОТО здесь</a:t>
            </a:r>
          </a:p>
        </p:txBody>
      </p:sp>
      <p:sp>
        <p:nvSpPr>
          <p:cNvPr id="8" name="Rectangle 7"/>
          <p:cNvSpPr/>
          <p:nvPr/>
        </p:nvSpPr>
        <p:spPr>
          <a:xfrm>
            <a:off x="0" y="0"/>
            <a:ext cx="9144000" cy="980660"/>
          </a:xfrm>
          <a:prstGeom prst="rect">
            <a:avLst/>
          </a:prstGeom>
          <a:solidFill>
            <a:srgbClr val="0066B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latin typeface="Franklin Gothic Medium Cond" pitchFamily="34" charset="0"/>
            </a:endParaRPr>
          </a:p>
        </p:txBody>
      </p:sp>
      <p:sp>
        <p:nvSpPr>
          <p:cNvPr id="12" name="TextBox 11"/>
          <p:cNvSpPr txBox="1"/>
          <p:nvPr userDrawn="1"/>
        </p:nvSpPr>
        <p:spPr>
          <a:xfrm>
            <a:off x="1052540" y="197943"/>
            <a:ext cx="8091459" cy="584775"/>
          </a:xfrm>
          <a:prstGeom prst="rect">
            <a:avLst/>
          </a:prstGeom>
          <a:noFill/>
        </p:spPr>
        <p:txBody>
          <a:bodyPr wrap="square" rtlCol="0">
            <a:spAutoFit/>
          </a:bodyPr>
          <a:lstStyle/>
          <a:p>
            <a:pPr algn="l"/>
            <a:r>
              <a:rPr lang="ru-RU" sz="1600" b="0" dirty="0">
                <a:solidFill>
                  <a:schemeClr val="bg1"/>
                </a:solidFill>
                <a:effectLst/>
                <a:latin typeface="Arial Narrow" pitchFamily="34" charset="0"/>
              </a:rPr>
              <a:t>ПРИВОЛЖСКИЙ ИНСТИТУТ </a:t>
            </a:r>
          </a:p>
          <a:p>
            <a:pPr algn="l"/>
            <a:r>
              <a:rPr lang="ru-RU" sz="1600" b="0" dirty="0">
                <a:solidFill>
                  <a:schemeClr val="bg1"/>
                </a:solidFill>
                <a:effectLst/>
                <a:latin typeface="Arial Narrow" pitchFamily="34" charset="0"/>
              </a:rPr>
              <a:t>ПОВЫШЕНИЯ КВАЛИФИКАЦИИ ФНС РОССИИ</a:t>
            </a:r>
          </a:p>
        </p:txBody>
      </p:sp>
      <p:sp>
        <p:nvSpPr>
          <p:cNvPr id="20" name="TextBox 19"/>
          <p:cNvSpPr txBox="1"/>
          <p:nvPr userDrawn="1"/>
        </p:nvSpPr>
        <p:spPr>
          <a:xfrm>
            <a:off x="3999568" y="6453420"/>
            <a:ext cx="1762021" cy="369332"/>
          </a:xfrm>
          <a:prstGeom prst="rect">
            <a:avLst/>
          </a:prstGeom>
          <a:noFill/>
        </p:spPr>
        <p:txBody>
          <a:bodyPr wrap="square" rtlCol="0">
            <a:spAutoFit/>
          </a:bodyPr>
          <a:lstStyle>
            <a:defPPr>
              <a:defRPr lang="ru-RU"/>
            </a:defPPr>
            <a:lvl1pPr algn="ctr">
              <a:defRPr b="0">
                <a:solidFill>
                  <a:schemeClr val="bg1"/>
                </a:solidFill>
                <a:effectLst>
                  <a:outerShdw blurRad="38100" dist="38100" dir="2700000" algn="tl">
                    <a:srgbClr val="000000">
                      <a:alpha val="43137"/>
                    </a:srgbClr>
                  </a:outerShdw>
                </a:effectLst>
                <a:latin typeface="Arial Narrow" pitchFamily="34" charset="0"/>
              </a:defRPr>
            </a:lvl1pPr>
          </a:lstStyle>
          <a:p>
            <a:pPr lvl="0"/>
            <a:r>
              <a:rPr lang="ru-RU" dirty="0">
                <a:effectLst/>
              </a:rPr>
              <a:t>Нижний Новгород</a:t>
            </a:r>
          </a:p>
        </p:txBody>
      </p:sp>
      <p:sp>
        <p:nvSpPr>
          <p:cNvPr id="14" name="Текст 13"/>
          <p:cNvSpPr>
            <a:spLocks noGrp="1"/>
          </p:cNvSpPr>
          <p:nvPr>
            <p:ph type="body" sz="quarter" idx="15" hasCustomPrompt="1"/>
          </p:nvPr>
        </p:nvSpPr>
        <p:spPr>
          <a:xfrm>
            <a:off x="2411413" y="4221110"/>
            <a:ext cx="4289627" cy="1655763"/>
          </a:xfrm>
        </p:spPr>
        <p:txBody>
          <a:bodyPr anchor="b"/>
          <a:lstStyle>
            <a:lvl1pPr marL="0" indent="0" algn="r">
              <a:buNone/>
              <a:defRPr sz="2000">
                <a:solidFill>
                  <a:srgbClr val="004E88"/>
                </a:solidFill>
                <a:latin typeface="Microsoft Sans Serif" panose="020B0604020202020204" pitchFamily="34" charset="0"/>
                <a:cs typeface="Microsoft Sans Serif" panose="020B0604020202020204" pitchFamily="34" charset="0"/>
              </a:defRPr>
            </a:lvl1pPr>
            <a:lvl2pPr marL="266700" indent="-266700" algn="l">
              <a:defRPr sz="1800">
                <a:solidFill>
                  <a:srgbClr val="004070"/>
                </a:solidFill>
              </a:defRPr>
            </a:lvl2pPr>
            <a:lvl3pPr marL="266700" indent="-266700" algn="l">
              <a:defRPr sz="1800">
                <a:solidFill>
                  <a:srgbClr val="004070"/>
                </a:solidFill>
              </a:defRPr>
            </a:lvl3pPr>
            <a:lvl5pPr marL="1143000" indent="0">
              <a:buNone/>
              <a:defRPr sz="1800">
                <a:solidFill>
                  <a:srgbClr val="004070"/>
                </a:solidFill>
              </a:defRPr>
            </a:lvl5pPr>
          </a:lstStyle>
          <a:p>
            <a:pPr lvl="0"/>
            <a:r>
              <a:rPr lang="ru-RU" dirty="0"/>
              <a:t>ФИО, Должность, Кафедра</a:t>
            </a:r>
          </a:p>
        </p:txBody>
      </p:sp>
      <p:pic>
        <p:nvPicPr>
          <p:cNvPr id="4" name="Рисунок 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7380" y="71440"/>
            <a:ext cx="837781" cy="837781"/>
          </a:xfrm>
          <a:prstGeom prst="rect">
            <a:avLst/>
          </a:prstGeom>
        </p:spPr>
      </p:pic>
      <p:sp>
        <p:nvSpPr>
          <p:cNvPr id="2" name="Title 1"/>
          <p:cNvSpPr>
            <a:spLocks noGrp="1"/>
          </p:cNvSpPr>
          <p:nvPr>
            <p:ph type="ctrTitle" hasCustomPrompt="1"/>
          </p:nvPr>
        </p:nvSpPr>
        <p:spPr>
          <a:xfrm>
            <a:off x="107380" y="1070794"/>
            <a:ext cx="8929240" cy="3150150"/>
          </a:xfrm>
          <a:ln>
            <a:noFill/>
          </a:ln>
          <a:effectLst/>
        </p:spPr>
        <p:txBody>
          <a:bodyPr anchor="t">
            <a:noAutofit/>
          </a:bodyPr>
          <a:lstStyle>
            <a:lvl1pPr algn="ctr">
              <a:defRPr sz="4400">
                <a:ln>
                  <a:noFill/>
                </a:ln>
                <a:solidFill>
                  <a:srgbClr val="FA6500"/>
                </a:solidFill>
                <a:effectLst/>
              </a:defRPr>
            </a:lvl1pPr>
          </a:lstStyle>
          <a:p>
            <a:r>
              <a:rPr lang="ru-RU" dirty="0"/>
              <a:t>Название презентации</a:t>
            </a:r>
            <a:endParaRPr lang="en-US" dirty="0"/>
          </a:p>
        </p:txBody>
      </p:sp>
    </p:spTree>
    <p:extLst>
      <p:ext uri="{BB962C8B-B14F-4D97-AF65-F5344CB8AC3E}">
        <p14:creationId xmlns:p14="http://schemas.microsoft.com/office/powerpoint/2010/main" val="17382630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Основной слайд2">
    <p:spTree>
      <p:nvGrpSpPr>
        <p:cNvPr id="1" name=""/>
        <p:cNvGrpSpPr/>
        <p:nvPr/>
      </p:nvGrpSpPr>
      <p:grpSpPr>
        <a:xfrm>
          <a:off x="0" y="0"/>
          <a:ext cx="0" cy="0"/>
          <a:chOff x="0" y="0"/>
          <a:chExt cx="0" cy="0"/>
        </a:xfrm>
      </p:grpSpPr>
      <p:sp>
        <p:nvSpPr>
          <p:cNvPr id="2" name="Title 1"/>
          <p:cNvSpPr>
            <a:spLocks noGrp="1"/>
          </p:cNvSpPr>
          <p:nvPr>
            <p:ph type="title"/>
          </p:nvPr>
        </p:nvSpPr>
        <p:spPr>
          <a:xfrm>
            <a:off x="182388" y="692620"/>
            <a:ext cx="8784000" cy="792110"/>
          </a:xfrm>
        </p:spPr>
        <p:txBody>
          <a:bodyPr>
            <a:normAutofit/>
          </a:bodyPr>
          <a:lstStyle>
            <a:lvl1pPr algn="ctr">
              <a:defRPr sz="3600" b="0">
                <a:solidFill>
                  <a:srgbClr val="004E88"/>
                </a:solidFill>
              </a:defRPr>
            </a:lvl1pPr>
          </a:lstStyle>
          <a:p>
            <a:r>
              <a:rPr lang="ru-RU" dirty="0"/>
              <a:t>Образец заголовка</a:t>
            </a:r>
            <a:endParaRPr lang="en-US" dirty="0"/>
          </a:p>
        </p:txBody>
      </p:sp>
      <p:sp>
        <p:nvSpPr>
          <p:cNvPr id="3" name="Content Placeholder 2"/>
          <p:cNvSpPr>
            <a:spLocks noGrp="1"/>
          </p:cNvSpPr>
          <p:nvPr>
            <p:ph idx="1"/>
          </p:nvPr>
        </p:nvSpPr>
        <p:spPr>
          <a:xfrm>
            <a:off x="182388" y="1628750"/>
            <a:ext cx="8784000" cy="3888540"/>
          </a:xfrm>
        </p:spPr>
        <p:txBody>
          <a:bodyPr anchor="t">
            <a:noAutofit/>
          </a:bodyPr>
          <a:lstStyle>
            <a:lvl1pPr>
              <a:buClr>
                <a:srgbClr val="FA6500"/>
              </a:buClr>
              <a:defRPr sz="2800">
                <a:solidFill>
                  <a:srgbClr val="004E88"/>
                </a:solidFill>
              </a:defRPr>
            </a:lvl1pPr>
            <a:lvl2pPr>
              <a:buClr>
                <a:srgbClr val="FA6500"/>
              </a:buClr>
              <a:defRPr sz="2400">
                <a:solidFill>
                  <a:srgbClr val="004E88"/>
                </a:solidFill>
              </a:defRPr>
            </a:lvl2pPr>
            <a:lvl3pPr>
              <a:buClr>
                <a:srgbClr val="FA6500"/>
              </a:buClr>
              <a:defRPr sz="2400">
                <a:solidFill>
                  <a:srgbClr val="004E88"/>
                </a:solidFill>
              </a:defRPr>
            </a:lvl3pPr>
            <a:lvl4pPr>
              <a:buClr>
                <a:srgbClr val="FA6500"/>
              </a:buClr>
              <a:defRPr sz="2000">
                <a:solidFill>
                  <a:srgbClr val="004E88"/>
                </a:solidFill>
              </a:defRPr>
            </a:lvl4pPr>
            <a:lvl5pPr>
              <a:buClr>
                <a:srgbClr val="FA6500"/>
              </a:buClr>
              <a:defRPr sz="2000">
                <a:solidFill>
                  <a:srgbClr val="004E88"/>
                </a:solidFill>
              </a:defRPr>
            </a:lvl5pPr>
          </a:lstStyle>
          <a:p>
            <a:pPr lvl="0"/>
            <a:r>
              <a:rPr lang="ru-RU" dirty="0"/>
              <a:t>Образец текста</a:t>
            </a:r>
          </a:p>
          <a:p>
            <a:pPr lvl="1"/>
            <a:r>
              <a:rPr lang="ru-RU" dirty="0"/>
              <a:t>Второй уровень</a:t>
            </a:r>
          </a:p>
          <a:p>
            <a:pPr lvl="2"/>
            <a:r>
              <a:rPr lang="ru-RU" dirty="0"/>
              <a:t>Третий уровень</a:t>
            </a:r>
          </a:p>
          <a:p>
            <a:pPr lvl="3"/>
            <a:r>
              <a:rPr lang="ru-RU" dirty="0"/>
              <a:t>Четвертый уровень</a:t>
            </a:r>
          </a:p>
          <a:p>
            <a:pPr lvl="4"/>
            <a:r>
              <a:rPr lang="ru-RU" dirty="0"/>
              <a:t>Пятый уровень</a:t>
            </a:r>
            <a:endParaRPr lang="en-US" dirty="0"/>
          </a:p>
        </p:txBody>
      </p:sp>
      <p:sp>
        <p:nvSpPr>
          <p:cNvPr id="11" name="Rectangle 7"/>
          <p:cNvSpPr/>
          <p:nvPr userDrawn="1"/>
        </p:nvSpPr>
        <p:spPr>
          <a:xfrm>
            <a:off x="0" y="0"/>
            <a:ext cx="9144000" cy="332570"/>
          </a:xfrm>
          <a:prstGeom prst="rect">
            <a:avLst/>
          </a:prstGeom>
          <a:solidFill>
            <a:srgbClr val="0066B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latin typeface="Franklin Gothic Medium Cond" pitchFamily="34" charset="0"/>
            </a:endParaRPr>
          </a:p>
        </p:txBody>
      </p:sp>
      <p:sp>
        <p:nvSpPr>
          <p:cNvPr id="12" name="TextBox 11"/>
          <p:cNvSpPr txBox="1"/>
          <p:nvPr userDrawn="1"/>
        </p:nvSpPr>
        <p:spPr>
          <a:xfrm>
            <a:off x="323413" y="27786"/>
            <a:ext cx="8353157" cy="276999"/>
          </a:xfrm>
          <a:prstGeom prst="rect">
            <a:avLst/>
          </a:prstGeom>
          <a:noFill/>
        </p:spPr>
        <p:txBody>
          <a:bodyPr wrap="square" rtlCol="0">
            <a:spAutoFit/>
          </a:bodyPr>
          <a:lstStyle/>
          <a:p>
            <a:pPr algn="l"/>
            <a:r>
              <a:rPr lang="ru-RU" sz="1200" b="0" dirty="0">
                <a:solidFill>
                  <a:schemeClr val="bg1"/>
                </a:solidFill>
                <a:effectLst/>
                <a:latin typeface="Arial Narrow" pitchFamily="34" charset="0"/>
              </a:rPr>
              <a:t>Приволжский Институт повышения квалификации ФНС России</a:t>
            </a:r>
          </a:p>
        </p:txBody>
      </p:sp>
      <p:sp>
        <p:nvSpPr>
          <p:cNvPr id="16" name="TextBox 15"/>
          <p:cNvSpPr txBox="1"/>
          <p:nvPr userDrawn="1"/>
        </p:nvSpPr>
        <p:spPr>
          <a:xfrm>
            <a:off x="8460540" y="6156098"/>
            <a:ext cx="611449" cy="369332"/>
          </a:xfrm>
          <a:prstGeom prst="rect">
            <a:avLst/>
          </a:prstGeom>
          <a:noFill/>
        </p:spPr>
        <p:txBody>
          <a:bodyPr wrap="square" rtlCol="0">
            <a:spAutoFit/>
          </a:bodyPr>
          <a:lstStyle/>
          <a:p>
            <a:pPr algn="r"/>
            <a:fld id="{550FB50B-C426-4715-BEE4-021F2EA88C50}" type="slidenum">
              <a:rPr lang="ru-RU" smtClean="0">
                <a:solidFill>
                  <a:srgbClr val="004E88"/>
                </a:solidFill>
                <a:latin typeface="Microsoft Sans Serif" panose="020B0604020202020204" pitchFamily="34" charset="0"/>
                <a:cs typeface="Microsoft Sans Serif" panose="020B0604020202020204" pitchFamily="34" charset="0"/>
              </a:rPr>
              <a:pPr algn="r"/>
              <a:t>‹#›</a:t>
            </a:fld>
            <a:endParaRPr lang="ru-RU" dirty="0">
              <a:solidFill>
                <a:srgbClr val="004E88"/>
              </a:solidFill>
              <a:latin typeface="Microsoft Sans Serif" panose="020B0604020202020204" pitchFamily="34" charset="0"/>
              <a:cs typeface="Microsoft Sans Serif" panose="020B0604020202020204" pitchFamily="34" charset="0"/>
            </a:endParaRPr>
          </a:p>
        </p:txBody>
      </p:sp>
      <p:pic>
        <p:nvPicPr>
          <p:cNvPr id="17" name="Рисунок 1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2002" y="12397"/>
            <a:ext cx="251408" cy="307777"/>
          </a:xfrm>
          <a:prstGeom prst="rect">
            <a:avLst/>
          </a:prstGeom>
        </p:spPr>
      </p:pic>
    </p:spTree>
    <p:extLst>
      <p:ext uri="{BB962C8B-B14F-4D97-AF65-F5344CB8AC3E}">
        <p14:creationId xmlns:p14="http://schemas.microsoft.com/office/powerpoint/2010/main" val="21653629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Основной слайд1">
    <p:spTree>
      <p:nvGrpSpPr>
        <p:cNvPr id="1" name=""/>
        <p:cNvGrpSpPr/>
        <p:nvPr/>
      </p:nvGrpSpPr>
      <p:grpSpPr>
        <a:xfrm>
          <a:off x="0" y="0"/>
          <a:ext cx="0" cy="0"/>
          <a:chOff x="0" y="0"/>
          <a:chExt cx="0" cy="0"/>
        </a:xfrm>
      </p:grpSpPr>
      <p:pic>
        <p:nvPicPr>
          <p:cNvPr id="29" name="Рисунок 28"/>
          <p:cNvPicPr>
            <a:picLocks noChangeAspect="1"/>
          </p:cNvPicPr>
          <p:nvPr userDrawn="1"/>
        </p:nvPicPr>
        <p:blipFill rotWithShape="1">
          <a:blip r:embed="rId2" cstate="print">
            <a:extLst>
              <a:ext uri="{28A0092B-C50C-407E-A947-70E740481C1C}">
                <a14:useLocalDpi xmlns:a14="http://schemas.microsoft.com/office/drawing/2010/main" val="0"/>
              </a:ext>
            </a:extLst>
          </a:blip>
          <a:srcRect t="81479" b="3376"/>
          <a:stretch/>
        </p:blipFill>
        <p:spPr>
          <a:xfrm>
            <a:off x="0" y="5916109"/>
            <a:ext cx="9144000" cy="969371"/>
          </a:xfrm>
          <a:prstGeom prst="rect">
            <a:avLst/>
          </a:prstGeom>
          <a:effectLst/>
        </p:spPr>
      </p:pic>
      <p:sp>
        <p:nvSpPr>
          <p:cNvPr id="12" name="Title 1"/>
          <p:cNvSpPr>
            <a:spLocks noGrp="1"/>
          </p:cNvSpPr>
          <p:nvPr>
            <p:ph type="title"/>
          </p:nvPr>
        </p:nvSpPr>
        <p:spPr>
          <a:xfrm>
            <a:off x="182388" y="692620"/>
            <a:ext cx="8784000" cy="792110"/>
          </a:xfrm>
        </p:spPr>
        <p:txBody>
          <a:bodyPr>
            <a:normAutofit/>
          </a:bodyPr>
          <a:lstStyle>
            <a:lvl1pPr algn="ctr">
              <a:defRPr sz="3600" b="0">
                <a:solidFill>
                  <a:srgbClr val="004E88"/>
                </a:solidFill>
              </a:defRPr>
            </a:lvl1pPr>
          </a:lstStyle>
          <a:p>
            <a:r>
              <a:rPr lang="ru-RU" dirty="0"/>
              <a:t>Образец заголовка</a:t>
            </a:r>
            <a:endParaRPr lang="en-US" dirty="0"/>
          </a:p>
        </p:txBody>
      </p:sp>
      <p:sp>
        <p:nvSpPr>
          <p:cNvPr id="16" name="Content Placeholder 2"/>
          <p:cNvSpPr>
            <a:spLocks noGrp="1"/>
          </p:cNvSpPr>
          <p:nvPr>
            <p:ph idx="1"/>
          </p:nvPr>
        </p:nvSpPr>
        <p:spPr>
          <a:xfrm>
            <a:off x="182388" y="1628750"/>
            <a:ext cx="8784000" cy="3888540"/>
          </a:xfrm>
        </p:spPr>
        <p:txBody>
          <a:bodyPr anchor="t">
            <a:noAutofit/>
          </a:bodyPr>
          <a:lstStyle>
            <a:lvl1pPr>
              <a:buClr>
                <a:srgbClr val="FA6500"/>
              </a:buClr>
              <a:defRPr sz="2800">
                <a:solidFill>
                  <a:srgbClr val="004E88"/>
                </a:solidFill>
              </a:defRPr>
            </a:lvl1pPr>
            <a:lvl2pPr>
              <a:buClr>
                <a:srgbClr val="FA6500"/>
              </a:buClr>
              <a:defRPr sz="2400">
                <a:solidFill>
                  <a:srgbClr val="004E88"/>
                </a:solidFill>
              </a:defRPr>
            </a:lvl2pPr>
            <a:lvl3pPr>
              <a:buClr>
                <a:srgbClr val="FA6500"/>
              </a:buClr>
              <a:defRPr sz="2400">
                <a:solidFill>
                  <a:srgbClr val="004E88"/>
                </a:solidFill>
              </a:defRPr>
            </a:lvl3pPr>
            <a:lvl4pPr>
              <a:buClr>
                <a:srgbClr val="FA6500"/>
              </a:buClr>
              <a:defRPr sz="2000">
                <a:solidFill>
                  <a:srgbClr val="004E88"/>
                </a:solidFill>
              </a:defRPr>
            </a:lvl4pPr>
            <a:lvl5pPr>
              <a:buClr>
                <a:srgbClr val="FA6500"/>
              </a:buClr>
              <a:defRPr sz="2000">
                <a:solidFill>
                  <a:srgbClr val="004E88"/>
                </a:solidFill>
              </a:defRPr>
            </a:lvl5pPr>
          </a:lstStyle>
          <a:p>
            <a:pPr lvl="0"/>
            <a:r>
              <a:rPr lang="ru-RU" dirty="0"/>
              <a:t>Образец текста</a:t>
            </a:r>
          </a:p>
          <a:p>
            <a:pPr lvl="1"/>
            <a:r>
              <a:rPr lang="ru-RU" dirty="0"/>
              <a:t>Второй уровень</a:t>
            </a:r>
          </a:p>
          <a:p>
            <a:pPr lvl="2"/>
            <a:r>
              <a:rPr lang="ru-RU" dirty="0"/>
              <a:t>Третий уровень</a:t>
            </a:r>
          </a:p>
          <a:p>
            <a:pPr lvl="3"/>
            <a:r>
              <a:rPr lang="ru-RU" dirty="0"/>
              <a:t>Четвертый уровень</a:t>
            </a:r>
          </a:p>
          <a:p>
            <a:pPr lvl="4"/>
            <a:r>
              <a:rPr lang="ru-RU" dirty="0"/>
              <a:t>Пятый уровень</a:t>
            </a:r>
            <a:endParaRPr lang="en-US" dirty="0"/>
          </a:p>
        </p:txBody>
      </p:sp>
      <p:sp>
        <p:nvSpPr>
          <p:cNvPr id="22" name="TextBox 21"/>
          <p:cNvSpPr txBox="1"/>
          <p:nvPr userDrawn="1"/>
        </p:nvSpPr>
        <p:spPr>
          <a:xfrm>
            <a:off x="8460540" y="6156098"/>
            <a:ext cx="611449" cy="369332"/>
          </a:xfrm>
          <a:prstGeom prst="rect">
            <a:avLst/>
          </a:prstGeom>
          <a:noFill/>
        </p:spPr>
        <p:txBody>
          <a:bodyPr wrap="square" rtlCol="0">
            <a:spAutoFit/>
          </a:bodyPr>
          <a:lstStyle/>
          <a:p>
            <a:pPr algn="r"/>
            <a:fld id="{550FB50B-C426-4715-BEE4-021F2EA88C50}" type="slidenum">
              <a:rPr lang="ru-RU" smtClean="0">
                <a:solidFill>
                  <a:srgbClr val="004E88"/>
                </a:solidFill>
                <a:latin typeface="Microsoft Sans Serif" panose="020B0604020202020204" pitchFamily="34" charset="0"/>
                <a:cs typeface="Microsoft Sans Serif" panose="020B0604020202020204" pitchFamily="34" charset="0"/>
              </a:rPr>
              <a:pPr algn="r"/>
              <a:t>‹#›</a:t>
            </a:fld>
            <a:endParaRPr lang="ru-RU" dirty="0">
              <a:solidFill>
                <a:srgbClr val="004E88"/>
              </a:solidFill>
              <a:latin typeface="Microsoft Sans Serif" panose="020B0604020202020204" pitchFamily="34" charset="0"/>
              <a:cs typeface="Microsoft Sans Serif" panose="020B0604020202020204" pitchFamily="34" charset="0"/>
            </a:endParaRPr>
          </a:p>
        </p:txBody>
      </p:sp>
      <p:sp>
        <p:nvSpPr>
          <p:cNvPr id="26" name="Rectangle 7"/>
          <p:cNvSpPr/>
          <p:nvPr userDrawn="1"/>
        </p:nvSpPr>
        <p:spPr>
          <a:xfrm>
            <a:off x="0" y="0"/>
            <a:ext cx="9144000" cy="332570"/>
          </a:xfrm>
          <a:prstGeom prst="rect">
            <a:avLst/>
          </a:prstGeom>
          <a:solidFill>
            <a:srgbClr val="0066BC"/>
          </a:solidFill>
          <a:ln>
            <a:noFill/>
          </a:ln>
          <a:effectLst>
            <a:outerShdw blurRad="254000" dist="38100" dir="2700000" sx="99000" sy="99000" algn="tl"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latin typeface="Franklin Gothic Medium Cond" pitchFamily="34" charset="0"/>
            </a:endParaRPr>
          </a:p>
        </p:txBody>
      </p:sp>
      <p:sp>
        <p:nvSpPr>
          <p:cNvPr id="27" name="TextBox 26"/>
          <p:cNvSpPr txBox="1"/>
          <p:nvPr userDrawn="1"/>
        </p:nvSpPr>
        <p:spPr>
          <a:xfrm>
            <a:off x="323413" y="27786"/>
            <a:ext cx="8353157" cy="276999"/>
          </a:xfrm>
          <a:prstGeom prst="rect">
            <a:avLst/>
          </a:prstGeom>
          <a:noFill/>
        </p:spPr>
        <p:txBody>
          <a:bodyPr wrap="square" rtlCol="0">
            <a:spAutoFit/>
          </a:bodyPr>
          <a:lstStyle/>
          <a:p>
            <a:pPr algn="l"/>
            <a:r>
              <a:rPr lang="ru-RU" sz="1200" b="0" dirty="0">
                <a:solidFill>
                  <a:schemeClr val="bg1"/>
                </a:solidFill>
                <a:effectLst/>
                <a:latin typeface="Arial Narrow" pitchFamily="34" charset="0"/>
              </a:rPr>
              <a:t>Приволжский Институт повышения квалификации ФНС России</a:t>
            </a:r>
          </a:p>
        </p:txBody>
      </p:sp>
      <p:pic>
        <p:nvPicPr>
          <p:cNvPr id="28" name="Рисунок 2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2002" y="12397"/>
            <a:ext cx="251408" cy="307777"/>
          </a:xfrm>
          <a:prstGeom prst="rect">
            <a:avLst/>
          </a:prstGeom>
        </p:spPr>
      </p:pic>
      <p:sp>
        <p:nvSpPr>
          <p:cNvPr id="30" name="TextBox 29"/>
          <p:cNvSpPr txBox="1"/>
          <p:nvPr userDrawn="1"/>
        </p:nvSpPr>
        <p:spPr>
          <a:xfrm>
            <a:off x="3999568" y="6608481"/>
            <a:ext cx="1762021" cy="276999"/>
          </a:xfrm>
          <a:prstGeom prst="rect">
            <a:avLst/>
          </a:prstGeom>
          <a:noFill/>
        </p:spPr>
        <p:txBody>
          <a:bodyPr wrap="square" rtlCol="0">
            <a:spAutoFit/>
          </a:bodyPr>
          <a:lstStyle>
            <a:defPPr>
              <a:defRPr lang="ru-RU"/>
            </a:defPPr>
            <a:lvl1pPr algn="ctr">
              <a:defRPr b="0">
                <a:solidFill>
                  <a:schemeClr val="bg1"/>
                </a:solidFill>
                <a:effectLst>
                  <a:outerShdw blurRad="38100" dist="38100" dir="2700000" algn="tl">
                    <a:srgbClr val="000000">
                      <a:alpha val="43137"/>
                    </a:srgbClr>
                  </a:outerShdw>
                </a:effectLst>
                <a:latin typeface="Arial Narrow" pitchFamily="34" charset="0"/>
              </a:defRPr>
            </a:lvl1pPr>
          </a:lstStyle>
          <a:p>
            <a:pPr lvl="0"/>
            <a:r>
              <a:rPr lang="ru-RU" sz="1200" dirty="0">
                <a:effectLst/>
              </a:rPr>
              <a:t>Нижний Новгород</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Рисунок на  весь экран">
    <p:spTree>
      <p:nvGrpSpPr>
        <p:cNvPr id="1" name=""/>
        <p:cNvGrpSpPr/>
        <p:nvPr/>
      </p:nvGrpSpPr>
      <p:grpSpPr>
        <a:xfrm>
          <a:off x="0" y="0"/>
          <a:ext cx="0" cy="0"/>
          <a:chOff x="0" y="0"/>
          <a:chExt cx="0" cy="0"/>
        </a:xfrm>
      </p:grpSpPr>
      <p:sp>
        <p:nvSpPr>
          <p:cNvPr id="4" name="TextBox 3"/>
          <p:cNvSpPr txBox="1"/>
          <p:nvPr userDrawn="1"/>
        </p:nvSpPr>
        <p:spPr>
          <a:xfrm>
            <a:off x="8460540" y="6156098"/>
            <a:ext cx="611449" cy="369332"/>
          </a:xfrm>
          <a:prstGeom prst="rect">
            <a:avLst/>
          </a:prstGeom>
          <a:noFill/>
        </p:spPr>
        <p:txBody>
          <a:bodyPr wrap="square" rtlCol="0">
            <a:spAutoFit/>
          </a:bodyPr>
          <a:lstStyle/>
          <a:p>
            <a:pPr algn="r"/>
            <a:fld id="{550FB50B-C426-4715-BEE4-021F2EA88C50}" type="slidenum">
              <a:rPr lang="ru-RU" smtClean="0">
                <a:solidFill>
                  <a:srgbClr val="004E88"/>
                </a:solidFill>
                <a:latin typeface="Microsoft Sans Serif" panose="020B0604020202020204" pitchFamily="34" charset="0"/>
                <a:cs typeface="Microsoft Sans Serif" panose="020B0604020202020204" pitchFamily="34" charset="0"/>
              </a:rPr>
              <a:pPr algn="r"/>
              <a:t>‹#›</a:t>
            </a:fld>
            <a:endParaRPr lang="ru-RU" dirty="0">
              <a:solidFill>
                <a:srgbClr val="004E88"/>
              </a:solidFill>
              <a:latin typeface="Microsoft Sans Serif" panose="020B0604020202020204" pitchFamily="34" charset="0"/>
              <a:cs typeface="Microsoft Sans Serif" panose="020B0604020202020204" pitchFamily="34" charset="0"/>
            </a:endParaRPr>
          </a:p>
        </p:txBody>
      </p:sp>
      <p:sp>
        <p:nvSpPr>
          <p:cNvPr id="3" name="Title 1"/>
          <p:cNvSpPr>
            <a:spLocks noGrp="1"/>
          </p:cNvSpPr>
          <p:nvPr>
            <p:ph type="title"/>
          </p:nvPr>
        </p:nvSpPr>
        <p:spPr>
          <a:xfrm>
            <a:off x="182388" y="692620"/>
            <a:ext cx="8784000" cy="792110"/>
          </a:xfrm>
        </p:spPr>
        <p:txBody>
          <a:bodyPr>
            <a:normAutofit/>
          </a:bodyPr>
          <a:lstStyle>
            <a:lvl1pPr algn="ctr">
              <a:defRPr sz="3600" b="0">
                <a:solidFill>
                  <a:srgbClr val="004E88"/>
                </a:solidFill>
              </a:defRPr>
            </a:lvl1pPr>
          </a:lstStyle>
          <a:p>
            <a:r>
              <a:rPr lang="ru-RU" dirty="0"/>
              <a:t>Образец заголовка</a:t>
            </a:r>
            <a:endParaRPr lang="en-US" dirty="0"/>
          </a:p>
        </p:txBody>
      </p:sp>
      <p:sp>
        <p:nvSpPr>
          <p:cNvPr id="5" name="Content Placeholder 2"/>
          <p:cNvSpPr>
            <a:spLocks noGrp="1"/>
          </p:cNvSpPr>
          <p:nvPr>
            <p:ph idx="1"/>
          </p:nvPr>
        </p:nvSpPr>
        <p:spPr>
          <a:xfrm>
            <a:off x="182388" y="1628750"/>
            <a:ext cx="8784000" cy="3888540"/>
          </a:xfrm>
        </p:spPr>
        <p:txBody>
          <a:bodyPr anchor="t">
            <a:noAutofit/>
          </a:bodyPr>
          <a:lstStyle>
            <a:lvl1pPr>
              <a:buClr>
                <a:srgbClr val="FA6500"/>
              </a:buClr>
              <a:defRPr sz="2800">
                <a:solidFill>
                  <a:srgbClr val="004E88"/>
                </a:solidFill>
              </a:defRPr>
            </a:lvl1pPr>
            <a:lvl2pPr>
              <a:buClr>
                <a:srgbClr val="FA6500"/>
              </a:buClr>
              <a:defRPr sz="2400">
                <a:solidFill>
                  <a:srgbClr val="004E88"/>
                </a:solidFill>
              </a:defRPr>
            </a:lvl2pPr>
            <a:lvl3pPr>
              <a:buClr>
                <a:srgbClr val="FA6500"/>
              </a:buClr>
              <a:defRPr sz="2400">
                <a:solidFill>
                  <a:srgbClr val="004E88"/>
                </a:solidFill>
              </a:defRPr>
            </a:lvl3pPr>
            <a:lvl4pPr>
              <a:buClr>
                <a:srgbClr val="FA6500"/>
              </a:buClr>
              <a:defRPr sz="2000">
                <a:solidFill>
                  <a:srgbClr val="004E88"/>
                </a:solidFill>
              </a:defRPr>
            </a:lvl4pPr>
            <a:lvl5pPr>
              <a:buClr>
                <a:srgbClr val="FA6500"/>
              </a:buClr>
              <a:defRPr sz="2000">
                <a:solidFill>
                  <a:srgbClr val="004E88"/>
                </a:solidFill>
              </a:defRPr>
            </a:lvl5pPr>
          </a:lstStyle>
          <a:p>
            <a:pPr lvl="0"/>
            <a:r>
              <a:rPr lang="ru-RU" dirty="0"/>
              <a:t>Образец текста</a:t>
            </a:r>
          </a:p>
          <a:p>
            <a:pPr lvl="1"/>
            <a:r>
              <a:rPr lang="ru-RU" dirty="0"/>
              <a:t>Второй уровень</a:t>
            </a:r>
          </a:p>
          <a:p>
            <a:pPr lvl="2"/>
            <a:r>
              <a:rPr lang="ru-RU" dirty="0"/>
              <a:t>Третий уровень</a:t>
            </a:r>
          </a:p>
          <a:p>
            <a:pPr lvl="3"/>
            <a:r>
              <a:rPr lang="ru-RU" dirty="0"/>
              <a:t>Четвертый уровень</a:t>
            </a:r>
          </a:p>
          <a:p>
            <a:pPr lvl="4"/>
            <a:r>
              <a:rPr lang="ru-RU" dirty="0"/>
              <a:t>Пятый уровень</a:t>
            </a:r>
            <a:endParaRPr lang="en-US" dirty="0"/>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80000" y="908650"/>
            <a:ext cx="8784000" cy="1368190"/>
          </a:xfrm>
          <a:prstGeom prst="rect">
            <a:avLst/>
          </a:prstGeom>
        </p:spPr>
        <p:txBody>
          <a:bodyPr vert="horz" lIns="91440" tIns="45720" rIns="91440" bIns="45720" rtlCol="0" anchor="ctr" anchorCtr="0">
            <a:normAutofit/>
          </a:bodyPr>
          <a:lstStyle/>
          <a:p>
            <a:r>
              <a:rPr lang="ru-RU" dirty="0"/>
              <a:t>Образец заголовка</a:t>
            </a:r>
            <a:endParaRPr lang="en-US" dirty="0"/>
          </a:p>
        </p:txBody>
      </p:sp>
      <p:sp>
        <p:nvSpPr>
          <p:cNvPr id="3" name="Text Placeholder 2"/>
          <p:cNvSpPr>
            <a:spLocks noGrp="1"/>
          </p:cNvSpPr>
          <p:nvPr>
            <p:ph type="body" idx="1"/>
          </p:nvPr>
        </p:nvSpPr>
        <p:spPr>
          <a:xfrm>
            <a:off x="180000" y="2276840"/>
            <a:ext cx="8784000" cy="2952410"/>
          </a:xfrm>
          <a:prstGeom prst="rect">
            <a:avLst/>
          </a:prstGeom>
        </p:spPr>
        <p:txBody>
          <a:bodyPr vert="horz" lIns="91440" tIns="45720" rIns="91440" bIns="45720" rtlCol="0" anchor="t" anchorCtr="0">
            <a:noAutofit/>
          </a:bodyPr>
          <a:lstStyle/>
          <a:p>
            <a:pPr lvl="0"/>
            <a:r>
              <a:rPr lang="ru-RU" dirty="0"/>
              <a:t>Образец текста</a:t>
            </a:r>
          </a:p>
          <a:p>
            <a:pPr lvl="1"/>
            <a:r>
              <a:rPr lang="ru-RU" dirty="0"/>
              <a:t>Второй уровень</a:t>
            </a:r>
          </a:p>
          <a:p>
            <a:pPr lvl="2"/>
            <a:r>
              <a:rPr lang="ru-RU" dirty="0"/>
              <a:t>Третий уровень</a:t>
            </a:r>
          </a:p>
          <a:p>
            <a:pPr lvl="3"/>
            <a:r>
              <a:rPr lang="ru-RU" dirty="0"/>
              <a:t>Четвертый уровень</a:t>
            </a:r>
          </a:p>
          <a:p>
            <a:pPr lvl="4"/>
            <a:r>
              <a:rPr lang="ru-RU" dirty="0"/>
              <a:t>Пятый уровень</a:t>
            </a:r>
            <a:endParaRPr lang="en-US" dirty="0"/>
          </a:p>
        </p:txBody>
      </p:sp>
      <p:sp>
        <p:nvSpPr>
          <p:cNvPr id="4" name="Date Placeholder 3"/>
          <p:cNvSpPr>
            <a:spLocks noGrp="1"/>
          </p:cNvSpPr>
          <p:nvPr>
            <p:ph type="dt" sz="half" idx="2"/>
          </p:nvPr>
        </p:nvSpPr>
        <p:spPr>
          <a:xfrm>
            <a:off x="6248400" y="6208776"/>
            <a:ext cx="2133600" cy="365125"/>
          </a:xfrm>
          <a:prstGeom prst="rect">
            <a:avLst/>
          </a:prstGeom>
        </p:spPr>
        <p:txBody>
          <a:bodyPr vert="horz" lIns="91440" tIns="45720" rIns="91440" bIns="45720" rtlCol="0" anchor="ctr"/>
          <a:lstStyle>
            <a:lvl1pPr algn="r">
              <a:defRPr sz="1200" b="1">
                <a:solidFill>
                  <a:schemeClr val="tx2">
                    <a:lumMod val="90000"/>
                    <a:lumOff val="10000"/>
                  </a:schemeClr>
                </a:solidFill>
                <a:latin typeface="+mn-lt"/>
              </a:defRPr>
            </a:lvl1pPr>
          </a:lstStyle>
          <a:p>
            <a:endParaRPr lang="ru-RU"/>
          </a:p>
        </p:txBody>
      </p:sp>
      <p:sp>
        <p:nvSpPr>
          <p:cNvPr id="5" name="Footer Placeholder 4"/>
          <p:cNvSpPr>
            <a:spLocks noGrp="1"/>
          </p:cNvSpPr>
          <p:nvPr>
            <p:ph type="ftr" sz="quarter" idx="3"/>
          </p:nvPr>
        </p:nvSpPr>
        <p:spPr>
          <a:xfrm>
            <a:off x="761999" y="6208776"/>
            <a:ext cx="4873869" cy="365125"/>
          </a:xfrm>
          <a:prstGeom prst="rect">
            <a:avLst/>
          </a:prstGeom>
        </p:spPr>
        <p:txBody>
          <a:bodyPr vert="horz" lIns="91440" tIns="45720" rIns="91440" bIns="45720" rtlCol="0" anchor="ctr"/>
          <a:lstStyle>
            <a:lvl1pPr algn="l">
              <a:defRPr sz="1200" b="1">
                <a:solidFill>
                  <a:schemeClr val="tx2">
                    <a:lumMod val="90000"/>
                    <a:lumOff val="10000"/>
                  </a:schemeClr>
                </a:solidFill>
              </a:defRPr>
            </a:lvl1pPr>
          </a:lstStyle>
          <a:p>
            <a:endParaRPr lang="ru-RU" dirty="0"/>
          </a:p>
        </p:txBody>
      </p:sp>
      <p:sp>
        <p:nvSpPr>
          <p:cNvPr id="6" name="Slide Number Placeholder 5"/>
          <p:cNvSpPr>
            <a:spLocks noGrp="1"/>
          </p:cNvSpPr>
          <p:nvPr>
            <p:ph type="sldNum" sz="quarter" idx="4"/>
          </p:nvPr>
        </p:nvSpPr>
        <p:spPr>
          <a:xfrm>
            <a:off x="7620000" y="5687568"/>
            <a:ext cx="762000" cy="365125"/>
          </a:xfrm>
          <a:prstGeom prst="rect">
            <a:avLst/>
          </a:prstGeom>
        </p:spPr>
        <p:txBody>
          <a:bodyPr vert="horz" lIns="91440" tIns="45720" rIns="91440" bIns="45720" rtlCol="0" anchor="ctr"/>
          <a:lstStyle>
            <a:lvl1pPr algn="r">
              <a:defRPr sz="2400">
                <a:solidFill>
                  <a:schemeClr val="tx1">
                    <a:lumMod val="85000"/>
                    <a:lumOff val="15000"/>
                  </a:schemeClr>
                </a:solidFill>
                <a:latin typeface="+mj-lt"/>
              </a:defRPr>
            </a:lvl1pPr>
          </a:lstStyle>
          <a:p>
            <a:fld id="{D40C6FC4-01C5-40DD-998A-0355B604F120}" type="slidenum">
              <a:rPr lang="ru-RU" smtClean="0"/>
              <a:t>‹#›</a:t>
            </a:fld>
            <a:endParaRPr lang="ru-RU"/>
          </a:p>
        </p:txBody>
      </p:sp>
    </p:spTree>
  </p:cSld>
  <p:clrMap bg1="lt1" tx1="dk1" bg2="lt2" tx2="dk2" accent1="accent1" accent2="accent2" accent3="accent3" accent4="accent4" accent5="accent5" accent6="accent6" hlink="hlink" folHlink="folHlink"/>
  <p:sldLayoutIdLst>
    <p:sldLayoutId id="2147483661" r:id="rId1"/>
    <p:sldLayoutId id="2147483671" r:id="rId2"/>
    <p:sldLayoutId id="2147483670" r:id="rId3"/>
    <p:sldLayoutId id="2147483662" r:id="rId4"/>
    <p:sldLayoutId id="2147483669" r:id="rId5"/>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txStyles>
    <p:titleStyle>
      <a:lvl1pPr algn="ctr" defTabSz="914400" rtl="0" eaLnBrk="1" latinLnBrk="0" hangingPunct="1">
        <a:spcBef>
          <a:spcPct val="0"/>
        </a:spcBef>
        <a:buNone/>
        <a:defRPr sz="5400" kern="1200">
          <a:solidFill>
            <a:srgbClr val="004E88"/>
          </a:solidFill>
          <a:latin typeface="Microsoft Sans Serif" panose="020B0604020202020204" pitchFamily="34" charset="0"/>
          <a:ea typeface="+mj-ea"/>
          <a:cs typeface="Microsoft Sans Serif" panose="020B0604020202020204" pitchFamily="34" charset="0"/>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4320" indent="-274320" algn="l" defTabSz="914400" rtl="0" eaLnBrk="1" latinLnBrk="0" hangingPunct="1">
        <a:spcBef>
          <a:spcPct val="20000"/>
        </a:spcBef>
        <a:buClr>
          <a:schemeClr val="accent1"/>
        </a:buClr>
        <a:buFont typeface="Arial" pitchFamily="34" charset="0"/>
        <a:buChar char="•"/>
        <a:defRPr sz="2800" kern="1200">
          <a:solidFill>
            <a:srgbClr val="002948"/>
          </a:solidFill>
          <a:latin typeface="Corbel" pitchFamily="34" charset="0"/>
          <a:ea typeface="+mn-ea"/>
          <a:cs typeface="+mn-cs"/>
        </a:defRPr>
      </a:lvl1pPr>
      <a:lvl2pPr marL="594360" indent="-274320" algn="l" defTabSz="914400" rtl="0" eaLnBrk="1" latinLnBrk="0" hangingPunct="1">
        <a:spcBef>
          <a:spcPct val="20000"/>
        </a:spcBef>
        <a:buClr>
          <a:schemeClr val="accent1"/>
        </a:buClr>
        <a:buFont typeface="Arial" pitchFamily="34" charset="0"/>
        <a:buChar char="•"/>
        <a:defRPr sz="2400" kern="1200">
          <a:solidFill>
            <a:srgbClr val="002948"/>
          </a:solidFill>
          <a:latin typeface="Corbel" pitchFamily="34" charset="0"/>
          <a:ea typeface="+mn-ea"/>
          <a:cs typeface="+mn-cs"/>
        </a:defRPr>
      </a:lvl2pPr>
      <a:lvl3pPr marL="868680" indent="-228600" algn="l" defTabSz="914400" rtl="0" eaLnBrk="1" latinLnBrk="0" hangingPunct="1">
        <a:spcBef>
          <a:spcPct val="20000"/>
        </a:spcBef>
        <a:buClr>
          <a:schemeClr val="accent1"/>
        </a:buClr>
        <a:buFont typeface="Arial" pitchFamily="34" charset="0"/>
        <a:buChar char="•"/>
        <a:defRPr sz="2400" kern="1200">
          <a:solidFill>
            <a:srgbClr val="002948"/>
          </a:solidFill>
          <a:latin typeface="Corbel" pitchFamily="34" charset="0"/>
          <a:ea typeface="+mn-ea"/>
          <a:cs typeface="+mn-cs"/>
        </a:defRPr>
      </a:lvl3pPr>
      <a:lvl4pPr marL="1143000" indent="-228600" algn="l" defTabSz="914400" rtl="0" eaLnBrk="1" latinLnBrk="0" hangingPunct="1">
        <a:spcBef>
          <a:spcPct val="20000"/>
        </a:spcBef>
        <a:buClr>
          <a:schemeClr val="accent1"/>
        </a:buClr>
        <a:buFont typeface="Arial" pitchFamily="34" charset="0"/>
        <a:buChar char="•"/>
        <a:defRPr sz="2000" kern="1200">
          <a:solidFill>
            <a:srgbClr val="002948"/>
          </a:solidFill>
          <a:latin typeface="Corbel" pitchFamily="34" charset="0"/>
          <a:ea typeface="+mn-ea"/>
          <a:cs typeface="+mn-cs"/>
        </a:defRPr>
      </a:lvl4pPr>
      <a:lvl5pPr marL="1371600" indent="-228600" algn="l" defTabSz="914400" rtl="0" eaLnBrk="1" latinLnBrk="0" hangingPunct="1">
        <a:spcBef>
          <a:spcPct val="20000"/>
        </a:spcBef>
        <a:buClr>
          <a:schemeClr val="accent1"/>
        </a:buClr>
        <a:buFont typeface="Arial" pitchFamily="34" charset="0"/>
        <a:buChar char="•"/>
        <a:defRPr sz="2000" kern="1200" baseline="0">
          <a:solidFill>
            <a:srgbClr val="002948"/>
          </a:solidFill>
          <a:latin typeface="Corbel" pitchFamily="34" charset="0"/>
          <a:ea typeface="+mn-ea"/>
          <a:cs typeface="+mn-cs"/>
        </a:defRPr>
      </a:lvl5pPr>
      <a:lvl6pPr marL="1645920" indent="-228600" algn="l" defTabSz="914400" rtl="0" eaLnBrk="1" latinLnBrk="0" hangingPunct="1">
        <a:spcBef>
          <a:spcPct val="20000"/>
        </a:spcBef>
        <a:buClr>
          <a:schemeClr val="accent1"/>
        </a:buClr>
        <a:buFont typeface="Arial" pitchFamily="34" charset="0"/>
        <a:buChar char="•"/>
        <a:defRPr sz="1600" kern="1200">
          <a:solidFill>
            <a:schemeClr val="tx2"/>
          </a:solidFill>
          <a:latin typeface="+mn-lt"/>
          <a:ea typeface="+mn-ea"/>
          <a:cs typeface="+mn-cs"/>
        </a:defRPr>
      </a:lvl6pPr>
      <a:lvl7pPr marL="1901952" indent="-228600" algn="l" defTabSz="914400" rtl="0" eaLnBrk="1" latinLnBrk="0" hangingPunct="1">
        <a:spcBef>
          <a:spcPct val="20000"/>
        </a:spcBef>
        <a:buClr>
          <a:schemeClr val="accent1"/>
        </a:buClr>
        <a:buFont typeface="Arial" pitchFamily="34" charset="0"/>
        <a:buChar char="•"/>
        <a:defRPr sz="1600" kern="1200">
          <a:solidFill>
            <a:schemeClr val="tx2"/>
          </a:solidFill>
          <a:latin typeface="+mn-lt"/>
          <a:ea typeface="+mn-ea"/>
          <a:cs typeface="+mn-cs"/>
        </a:defRPr>
      </a:lvl7pPr>
      <a:lvl8pPr marL="2194560" indent="-228600" algn="l" defTabSz="914400" rtl="0" eaLnBrk="1" latinLnBrk="0" hangingPunct="1">
        <a:spcBef>
          <a:spcPct val="20000"/>
        </a:spcBef>
        <a:buClr>
          <a:schemeClr val="accent1"/>
        </a:buClr>
        <a:buFont typeface="Arial" pitchFamily="34" charset="0"/>
        <a:buChar char="•"/>
        <a:defRPr sz="1600" kern="1200">
          <a:solidFill>
            <a:schemeClr val="tx2"/>
          </a:solidFill>
          <a:latin typeface="+mn-lt"/>
          <a:ea typeface="+mn-ea"/>
          <a:cs typeface="+mn-cs"/>
        </a:defRPr>
      </a:lvl8pPr>
      <a:lvl9pPr marL="2468880" indent="-228600" algn="l" defTabSz="914400" rtl="0" eaLnBrk="1" latinLnBrk="0" hangingPunct="1">
        <a:spcBef>
          <a:spcPct val="20000"/>
        </a:spcBef>
        <a:buClr>
          <a:schemeClr val="accent1"/>
        </a:buClr>
        <a:buFont typeface="Arial" pitchFamily="34" charset="0"/>
        <a:buChar char="•"/>
        <a:defRPr sz="16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4"/>
          <p:cNvSpPr>
            <a:spLocks noGrp="1"/>
          </p:cNvSpPr>
          <p:nvPr>
            <p:ph type="title"/>
          </p:nvPr>
        </p:nvSpPr>
        <p:spPr>
          <a:xfrm>
            <a:off x="182388" y="260560"/>
            <a:ext cx="8784000" cy="792110"/>
          </a:xfrm>
        </p:spPr>
        <p:txBody>
          <a:bodyPr>
            <a:normAutofit/>
          </a:bodyPr>
          <a:lstStyle/>
          <a:p>
            <a:r>
              <a:rPr lang="ru-RU" sz="2000" b="1" i="1" dirty="0">
                <a:solidFill>
                  <a:srgbClr val="FF0000"/>
                </a:solidFill>
              </a:rPr>
              <a:t>10.07.2026</a:t>
            </a:r>
          </a:p>
        </p:txBody>
      </p:sp>
      <p:sp>
        <p:nvSpPr>
          <p:cNvPr id="7" name="Текст 6"/>
          <p:cNvSpPr>
            <a:spLocks noGrp="1"/>
          </p:cNvSpPr>
          <p:nvPr>
            <p:ph idx="1"/>
          </p:nvPr>
        </p:nvSpPr>
        <p:spPr>
          <a:xfrm>
            <a:off x="182388" y="1052449"/>
            <a:ext cx="8784000" cy="3888540"/>
          </a:xfrm>
        </p:spPr>
        <p:txBody>
          <a:bodyPr/>
          <a:lstStyle/>
          <a:p>
            <a:pPr marL="0" indent="0">
              <a:buNone/>
            </a:pPr>
            <a:r>
              <a:rPr lang="ru-RU" b="1" i="1" dirty="0">
                <a:solidFill>
                  <a:srgbClr val="FF0000"/>
                </a:solidFill>
              </a:rPr>
              <a:t>ТЕМА</a:t>
            </a:r>
          </a:p>
          <a:p>
            <a:pPr marL="0" indent="0">
              <a:buNone/>
            </a:pPr>
            <a:r>
              <a:rPr lang="ru-RU" b="1" i="1" dirty="0">
                <a:solidFill>
                  <a:srgbClr val="FF0000"/>
                </a:solidFill>
              </a:rPr>
              <a:t>Что привлекает внимание налоговых органов при заключении договоров с плательщиками налога на профессиональный доход (самозанятыми). Арбитражная практика</a:t>
            </a:r>
            <a:endParaRPr lang="ru-RU" sz="2000" dirty="0"/>
          </a:p>
          <a:p>
            <a:pPr marL="0" indent="0" algn="r">
              <a:buNone/>
            </a:pPr>
            <a:endParaRPr lang="ru-RU" sz="2000" dirty="0"/>
          </a:p>
        </p:txBody>
      </p:sp>
    </p:spTree>
    <p:extLst>
      <p:ext uri="{BB962C8B-B14F-4D97-AF65-F5344CB8AC3E}">
        <p14:creationId xmlns:p14="http://schemas.microsoft.com/office/powerpoint/2010/main" val="29483470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37F0CA-C182-1D13-3783-87D3A037CD75}"/>
            </a:ext>
          </a:extLst>
        </p:cNvPr>
        <p:cNvGrpSpPr/>
        <p:nvPr/>
      </p:nvGrpSpPr>
      <p:grpSpPr>
        <a:xfrm>
          <a:off x="0" y="0"/>
          <a:ext cx="0" cy="0"/>
          <a:chOff x="0" y="0"/>
          <a:chExt cx="0" cy="0"/>
        </a:xfrm>
      </p:grpSpPr>
      <p:sp>
        <p:nvSpPr>
          <p:cNvPr id="7" name="Текст 6">
            <a:extLst>
              <a:ext uri="{FF2B5EF4-FFF2-40B4-BE49-F238E27FC236}">
                <a16:creationId xmlns:a16="http://schemas.microsoft.com/office/drawing/2014/main" id="{BD5C8813-4D84-9E83-AF4C-0E9374BDAF4E}"/>
              </a:ext>
            </a:extLst>
          </p:cNvPr>
          <p:cNvSpPr>
            <a:spLocks noGrp="1"/>
          </p:cNvSpPr>
          <p:nvPr>
            <p:ph idx="1"/>
          </p:nvPr>
        </p:nvSpPr>
        <p:spPr>
          <a:xfrm>
            <a:off x="228388" y="332570"/>
            <a:ext cx="8784000" cy="3888540"/>
          </a:xfrm>
        </p:spPr>
        <p:txBody>
          <a:bodyPr/>
          <a:lstStyle/>
          <a:p>
            <a:pPr marL="0" indent="0" algn="just">
              <a:lnSpc>
                <a:spcPct val="150000"/>
              </a:lnSpc>
              <a:spcBef>
                <a:spcPts val="0"/>
              </a:spcBef>
              <a:buSzPts val="1800"/>
              <a:buNone/>
            </a:pPr>
            <a:r>
              <a:rPr lang="ru-RU" sz="1800" dirty="0"/>
              <a:t>.</a:t>
            </a:r>
            <a:r>
              <a:rPr lang="ru-RU" sz="1800" b="1" dirty="0">
                <a:solidFill>
                  <a:srgbClr val="FF0000"/>
                </a:solidFill>
              </a:rPr>
              <a:t>- Постановление АС УО от 09.12.2025 года по делу № А71-900/202</a:t>
            </a:r>
            <a:endParaRPr lang="ru-RU" sz="1800" dirty="0"/>
          </a:p>
          <a:p>
            <a:pPr algn="just">
              <a:spcBef>
                <a:spcPts val="0"/>
              </a:spcBef>
              <a:buSzPts val="1800"/>
              <a:buFontTx/>
              <a:buChar char="-"/>
            </a:pPr>
            <a:r>
              <a:rPr lang="ru-RU" sz="1800" b="1" dirty="0"/>
              <a:t>подтверждена </a:t>
            </a:r>
            <a:r>
              <a:rPr lang="ru-RU" sz="1800" b="1" dirty="0">
                <a:highlight>
                  <a:srgbClr val="FFFF00"/>
                </a:highlight>
              </a:rPr>
              <a:t>организационная зависимость самозанятых от общества </a:t>
            </a:r>
            <a:r>
              <a:rPr lang="ru-RU" sz="1800" b="1" dirty="0"/>
              <a:t>(применение НПД и формирование чеков является обязательным условием заключения договора с заказчиком; </a:t>
            </a:r>
          </a:p>
          <a:p>
            <a:pPr algn="just">
              <a:spcBef>
                <a:spcPts val="0"/>
              </a:spcBef>
              <a:buSzPts val="1800"/>
              <a:buFontTx/>
              <a:buChar char="-"/>
            </a:pPr>
            <a:r>
              <a:rPr lang="ru-RU" sz="1800" b="1" dirty="0">
                <a:highlight>
                  <a:srgbClr val="FFFF00"/>
                </a:highlight>
              </a:rPr>
              <a:t>заказчик определяет режим работы плательщика НПД</a:t>
            </a:r>
            <a:r>
              <a:rPr lang="ru-RU" sz="1800" b="1" dirty="0"/>
              <a:t>, в том числе продолжительность рабочего дня (смены), времени отдыха; </a:t>
            </a:r>
          </a:p>
          <a:p>
            <a:pPr algn="just">
              <a:spcBef>
                <a:spcPts val="0"/>
              </a:spcBef>
              <a:buSzPts val="1800"/>
              <a:buFontTx/>
              <a:buChar char="-"/>
            </a:pPr>
            <a:r>
              <a:rPr lang="ru-RU" sz="1800" b="1" dirty="0">
                <a:highlight>
                  <a:srgbClr val="FFFF00"/>
                </a:highlight>
              </a:rPr>
              <a:t>имелся внутренний трудовой распорядок </a:t>
            </a:r>
            <a:r>
              <a:rPr lang="ru-RU" sz="1800" b="1" dirty="0"/>
              <a:t>(наличие количественного плана (минимальное количество сделок) на объем выполненных заявок, при соблюдении которого выплачивается 20% от наценки; </a:t>
            </a:r>
          </a:p>
          <a:p>
            <a:pPr algn="just">
              <a:spcBef>
                <a:spcPts val="0"/>
              </a:spcBef>
              <a:buSzPts val="1800"/>
              <a:buFontTx/>
              <a:buChar char="-"/>
            </a:pPr>
            <a:r>
              <a:rPr lang="ru-RU" sz="1800" b="1" dirty="0">
                <a:highlight>
                  <a:srgbClr val="FFFF00"/>
                </a:highlight>
              </a:rPr>
              <a:t>проводилось обучение с самозанятыми для работы в программе заказчика </a:t>
            </a:r>
            <a:r>
              <a:rPr lang="ru-RU" sz="1800" b="1" dirty="0"/>
              <a:t>путем видеосвязи и обучающих видеороликов), а также инфраструктурная зависимость (физические лица полностью выполняет работу с помощью материалов, инструментов и оборудования заказчика), что подтверждается условиями договоров, свидетельскими показаниями</a:t>
            </a:r>
          </a:p>
          <a:p>
            <a:pPr marL="0" indent="0" algn="just">
              <a:spcBef>
                <a:spcPts val="0"/>
              </a:spcBef>
              <a:buSzPts val="1800"/>
              <a:buNone/>
            </a:pPr>
            <a:endParaRPr lang="ru-RU" sz="1800" b="1" dirty="0"/>
          </a:p>
          <a:p>
            <a:pPr marL="0" indent="0" algn="just">
              <a:spcBef>
                <a:spcPts val="0"/>
              </a:spcBef>
              <a:buSzPts val="1800"/>
              <a:buNone/>
            </a:pPr>
            <a:r>
              <a:rPr lang="ru-RU" sz="1800" b="1" dirty="0"/>
              <a:t>Таким образом</a:t>
            </a:r>
            <a:r>
              <a:rPr lang="ru-RU" sz="1800" b="1" dirty="0">
                <a:highlight>
                  <a:srgbClr val="FFFF00"/>
                </a:highlight>
              </a:rPr>
              <a:t>, взаимоотношения между самозанятыми и обществом носили трудовой характер, трудовая функция выполнялась в дистанционной (удаленной) форме, порядок оплаты услуг самозанятому и учет оказываемых услуг, аналогичен порядку, установленному ТК РФ (аванс и окончательный расчет, факт оплаты в зависимости от объема выполненных работ), </a:t>
            </a:r>
            <a:r>
              <a:rPr lang="ru-RU" sz="1800" b="1" dirty="0"/>
              <a:t>в качестве самозанятых перечисленные выше физические лица в спорный период иным лицам аналогичных услуг не оказывали.</a:t>
            </a:r>
            <a:endParaRPr lang="ru-RU" sz="1800" b="1" dirty="0">
              <a:highlight>
                <a:srgbClr val="FFFF00"/>
              </a:highlight>
            </a:endParaRPr>
          </a:p>
        </p:txBody>
      </p:sp>
    </p:spTree>
    <p:extLst>
      <p:ext uri="{BB962C8B-B14F-4D97-AF65-F5344CB8AC3E}">
        <p14:creationId xmlns:p14="http://schemas.microsoft.com/office/powerpoint/2010/main" val="22217694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CF0D8F-A18E-A2B3-D6CE-F23DAF1F224A}"/>
            </a:ext>
          </a:extLst>
        </p:cNvPr>
        <p:cNvGrpSpPr/>
        <p:nvPr/>
      </p:nvGrpSpPr>
      <p:grpSpPr>
        <a:xfrm>
          <a:off x="0" y="0"/>
          <a:ext cx="0" cy="0"/>
          <a:chOff x="0" y="0"/>
          <a:chExt cx="0" cy="0"/>
        </a:xfrm>
      </p:grpSpPr>
      <p:sp>
        <p:nvSpPr>
          <p:cNvPr id="5" name="Заголовок 4">
            <a:extLst>
              <a:ext uri="{FF2B5EF4-FFF2-40B4-BE49-F238E27FC236}">
                <a16:creationId xmlns:a16="http://schemas.microsoft.com/office/drawing/2014/main" id="{DA174DEB-2F47-B7D4-1F89-C527DD88879D}"/>
              </a:ext>
            </a:extLst>
          </p:cNvPr>
          <p:cNvSpPr>
            <a:spLocks noGrp="1"/>
          </p:cNvSpPr>
          <p:nvPr>
            <p:ph type="title"/>
          </p:nvPr>
        </p:nvSpPr>
        <p:spPr>
          <a:xfrm>
            <a:off x="182388" y="260560"/>
            <a:ext cx="8784000" cy="792110"/>
          </a:xfrm>
        </p:spPr>
        <p:txBody>
          <a:bodyPr>
            <a:normAutofit fontScale="90000"/>
          </a:bodyPr>
          <a:lstStyle/>
          <a:p>
            <a:br>
              <a:rPr lang="ru-RU" sz="2000" b="1" i="1" dirty="0">
                <a:solidFill>
                  <a:srgbClr val="FF0000"/>
                </a:solidFill>
              </a:rPr>
            </a:br>
            <a:br>
              <a:rPr lang="ru-RU" sz="2000" b="1" i="1" dirty="0">
                <a:solidFill>
                  <a:srgbClr val="FF0000"/>
                </a:solidFill>
              </a:rPr>
            </a:br>
            <a:br>
              <a:rPr lang="ru-RU" sz="2000" b="1" i="1" dirty="0">
                <a:solidFill>
                  <a:srgbClr val="FF0000"/>
                </a:solidFill>
              </a:rPr>
            </a:br>
            <a:br>
              <a:rPr lang="ru-RU" sz="2000" b="1" i="1" dirty="0">
                <a:solidFill>
                  <a:srgbClr val="FF0000"/>
                </a:solidFill>
              </a:rPr>
            </a:br>
            <a:br>
              <a:rPr lang="ru-RU" sz="2000" b="1" i="1" dirty="0">
                <a:solidFill>
                  <a:srgbClr val="FF0000"/>
                </a:solidFill>
              </a:rPr>
            </a:br>
            <a:br>
              <a:rPr lang="ru-RU" sz="2000" b="1" i="1" dirty="0">
                <a:solidFill>
                  <a:srgbClr val="FF0000"/>
                </a:solidFill>
              </a:rPr>
            </a:br>
            <a:r>
              <a:rPr lang="ru-RU" sz="2000" b="1" i="1" dirty="0">
                <a:solidFill>
                  <a:srgbClr val="FF0000"/>
                </a:solidFill>
              </a:rPr>
              <a:t>Перечень ФНС для оценки системных рисков</a:t>
            </a:r>
            <a:br>
              <a:rPr lang="ru-RU" sz="2000" b="1" i="1" dirty="0">
                <a:solidFill>
                  <a:srgbClr val="FF0000"/>
                </a:solidFill>
              </a:rPr>
            </a:br>
            <a:r>
              <a:rPr lang="ru-RU" sz="2000" b="1" i="1" dirty="0">
                <a:solidFill>
                  <a:srgbClr val="FF0000"/>
                </a:solidFill>
              </a:rPr>
              <a:t>при работе с «самозанятыми»</a:t>
            </a:r>
            <a:br>
              <a:rPr lang="ru-RU" sz="2000" b="1" i="1" dirty="0">
                <a:solidFill>
                  <a:srgbClr val="FF0000"/>
                </a:solidFill>
              </a:rPr>
            </a:br>
            <a:br>
              <a:rPr lang="ru-RU" sz="2000" b="1" i="1" dirty="0">
                <a:solidFill>
                  <a:srgbClr val="FF0000"/>
                </a:solidFill>
              </a:rPr>
            </a:br>
            <a:br>
              <a:rPr lang="ru-RU" sz="2000" b="1" i="1" dirty="0">
                <a:solidFill>
                  <a:srgbClr val="FF0000"/>
                </a:solidFill>
              </a:rPr>
            </a:br>
            <a:br>
              <a:rPr lang="ru-RU" sz="2000" b="1" i="1" dirty="0">
                <a:solidFill>
                  <a:srgbClr val="FF0000"/>
                </a:solidFill>
              </a:rPr>
            </a:br>
            <a:br>
              <a:rPr lang="ru-RU" sz="2000" b="1" i="1" dirty="0">
                <a:solidFill>
                  <a:srgbClr val="FF0000"/>
                </a:solidFill>
              </a:rPr>
            </a:br>
            <a:br>
              <a:rPr lang="ru-RU" sz="2000" b="1" i="1" dirty="0">
                <a:solidFill>
                  <a:srgbClr val="FF0000"/>
                </a:solidFill>
              </a:rPr>
            </a:br>
            <a:br>
              <a:rPr lang="ru-RU" sz="2000" b="1" i="1" dirty="0">
                <a:solidFill>
                  <a:srgbClr val="FF0000"/>
                </a:solidFill>
              </a:rPr>
            </a:br>
            <a:r>
              <a:rPr lang="ru-RU" sz="2000" b="1" i="1" dirty="0">
                <a:solidFill>
                  <a:srgbClr val="FF0000"/>
                </a:solidFill>
              </a:rPr>
              <a:t> </a:t>
            </a:r>
          </a:p>
        </p:txBody>
      </p:sp>
      <p:sp>
        <p:nvSpPr>
          <p:cNvPr id="7" name="Текст 6">
            <a:extLst>
              <a:ext uri="{FF2B5EF4-FFF2-40B4-BE49-F238E27FC236}">
                <a16:creationId xmlns:a16="http://schemas.microsoft.com/office/drawing/2014/main" id="{0A5FD1F8-5D11-1564-E307-E948B3196D1A}"/>
              </a:ext>
            </a:extLst>
          </p:cNvPr>
          <p:cNvSpPr>
            <a:spLocks noGrp="1"/>
          </p:cNvSpPr>
          <p:nvPr>
            <p:ph idx="1"/>
          </p:nvPr>
        </p:nvSpPr>
        <p:spPr>
          <a:xfrm>
            <a:off x="182388" y="1052449"/>
            <a:ext cx="8784000" cy="3888540"/>
          </a:xfrm>
        </p:spPr>
        <p:txBody>
          <a:bodyPr/>
          <a:lstStyle/>
          <a:p>
            <a:pPr indent="450215" algn="just">
              <a:lnSpc>
                <a:spcPct val="200000"/>
              </a:lnSpc>
              <a:buNone/>
            </a:pPr>
            <a:r>
              <a:rPr lang="ru-RU" sz="1600" b="1" dirty="0">
                <a:solidFill>
                  <a:srgbClr val="FF0000"/>
                </a:solidFill>
              </a:rPr>
              <a:t>Системные риски оцениваются в соответствии с комплексом показателей:</a:t>
            </a:r>
          </a:p>
          <a:p>
            <a:pPr marL="0" indent="0" algn="just">
              <a:spcBef>
                <a:spcPts val="1200"/>
              </a:spcBef>
              <a:buSzPts val="1800"/>
              <a:buNone/>
            </a:pPr>
            <a:r>
              <a:rPr lang="ru-RU" sz="1600" b="1" dirty="0"/>
              <a:t>• «Продолжительность или постоянство работы с организацией»;</a:t>
            </a:r>
          </a:p>
          <a:p>
            <a:pPr marL="0" indent="0" algn="just">
              <a:spcBef>
                <a:spcPts val="1200"/>
              </a:spcBef>
              <a:buSzPts val="1800"/>
              <a:buNone/>
            </a:pPr>
            <a:r>
              <a:rPr lang="ru-RU" sz="1600" b="1" dirty="0"/>
              <a:t>• «Единственный источник дохода» и «Признаки зарплаты»;</a:t>
            </a:r>
          </a:p>
          <a:p>
            <a:pPr marL="0" indent="0" algn="just">
              <a:spcBef>
                <a:spcPts val="1200"/>
              </a:spcBef>
              <a:buSzPts val="1800"/>
              <a:buNone/>
            </a:pPr>
            <a:r>
              <a:rPr lang="ru-RU" sz="1600" b="1" dirty="0"/>
              <a:t>• «Массовая постановка на учет» и «Массовые регистрации дохода»;</a:t>
            </a:r>
          </a:p>
          <a:p>
            <a:pPr marL="0" indent="0" algn="just">
              <a:spcBef>
                <a:spcPts val="1200"/>
              </a:spcBef>
              <a:buSzPts val="1800"/>
              <a:buNone/>
            </a:pPr>
            <a:r>
              <a:rPr lang="ru-RU" sz="1600" b="1" dirty="0"/>
              <a:t>• «Наличие групповых переходов»;</a:t>
            </a:r>
          </a:p>
          <a:p>
            <a:pPr marL="0" indent="0" algn="just">
              <a:spcBef>
                <a:spcPts val="1200"/>
              </a:spcBef>
              <a:buSzPts val="1800"/>
              <a:buNone/>
            </a:pPr>
            <a:r>
              <a:rPr lang="ru-RU" sz="1600" b="1" dirty="0"/>
              <a:t>• «Периодичность выплат»;</a:t>
            </a:r>
          </a:p>
          <a:p>
            <a:pPr marL="0" indent="0" algn="just">
              <a:spcBef>
                <a:spcPts val="1200"/>
              </a:spcBef>
              <a:buSzPts val="1800"/>
              <a:buNone/>
            </a:pPr>
            <a:r>
              <a:rPr lang="ru-RU" sz="1600" b="1" dirty="0"/>
              <a:t>• «Прямые нарушения» </a:t>
            </a:r>
            <a:r>
              <a:rPr lang="ru-RU" sz="1600" dirty="0"/>
              <a:t>означает нарушение прямой нормы закона: запрет на оказание услуг</a:t>
            </a:r>
          </a:p>
          <a:p>
            <a:pPr marL="0" indent="0" algn="just">
              <a:spcBef>
                <a:spcPts val="1200"/>
              </a:spcBef>
              <a:buSzPts val="1800"/>
              <a:buNone/>
            </a:pPr>
            <a:r>
              <a:rPr lang="ru-RU" sz="1600" dirty="0"/>
              <a:t>плательщиками НПД бывшим (менее 2-х лет) работодателям</a:t>
            </a:r>
          </a:p>
          <a:p>
            <a:pPr algn="just">
              <a:spcBef>
                <a:spcPts val="1200"/>
              </a:spcBef>
              <a:buSzPts val="1800"/>
            </a:pPr>
            <a:endParaRPr lang="ru-RU" sz="1600" b="1" dirty="0"/>
          </a:p>
          <a:p>
            <a:pPr algn="just">
              <a:spcBef>
                <a:spcPts val="1200"/>
              </a:spcBef>
              <a:buSzPts val="1800"/>
            </a:pPr>
            <a:endParaRPr lang="ru-RU" sz="1600" b="1" dirty="0"/>
          </a:p>
          <a:p>
            <a:pPr algn="just">
              <a:lnSpc>
                <a:spcPct val="150000"/>
              </a:lnSpc>
              <a:buSzPts val="1800"/>
            </a:pPr>
            <a:endParaRPr lang="ru-RU" sz="2400" b="1" dirty="0"/>
          </a:p>
        </p:txBody>
      </p:sp>
    </p:spTree>
    <p:extLst>
      <p:ext uri="{BB962C8B-B14F-4D97-AF65-F5344CB8AC3E}">
        <p14:creationId xmlns:p14="http://schemas.microsoft.com/office/powerpoint/2010/main" val="3470366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AA1781-08BA-9962-0778-45C8ED87271E}"/>
            </a:ext>
          </a:extLst>
        </p:cNvPr>
        <p:cNvGrpSpPr/>
        <p:nvPr/>
      </p:nvGrpSpPr>
      <p:grpSpPr>
        <a:xfrm>
          <a:off x="0" y="0"/>
          <a:ext cx="0" cy="0"/>
          <a:chOff x="0" y="0"/>
          <a:chExt cx="0" cy="0"/>
        </a:xfrm>
      </p:grpSpPr>
      <p:sp>
        <p:nvSpPr>
          <p:cNvPr id="5" name="Заголовок 4">
            <a:extLst>
              <a:ext uri="{FF2B5EF4-FFF2-40B4-BE49-F238E27FC236}">
                <a16:creationId xmlns:a16="http://schemas.microsoft.com/office/drawing/2014/main" id="{E18ACBE4-F359-7F4E-7605-A76249BAA8FF}"/>
              </a:ext>
            </a:extLst>
          </p:cNvPr>
          <p:cNvSpPr>
            <a:spLocks noGrp="1"/>
          </p:cNvSpPr>
          <p:nvPr>
            <p:ph type="title"/>
          </p:nvPr>
        </p:nvSpPr>
        <p:spPr>
          <a:xfrm>
            <a:off x="182388" y="260560"/>
            <a:ext cx="8784000" cy="792110"/>
          </a:xfrm>
        </p:spPr>
        <p:txBody>
          <a:bodyPr>
            <a:normAutofit fontScale="90000"/>
          </a:bodyPr>
          <a:lstStyle/>
          <a:p>
            <a:br>
              <a:rPr lang="ru-RU" sz="2000" b="1" i="1" dirty="0">
                <a:solidFill>
                  <a:srgbClr val="FF0000"/>
                </a:solidFill>
              </a:rPr>
            </a:br>
            <a:br>
              <a:rPr lang="ru-RU" sz="2000" b="1" i="1" dirty="0">
                <a:solidFill>
                  <a:srgbClr val="FF0000"/>
                </a:solidFill>
              </a:rPr>
            </a:br>
            <a:br>
              <a:rPr lang="ru-RU" sz="2000" b="1" i="1" dirty="0">
                <a:solidFill>
                  <a:srgbClr val="FF0000"/>
                </a:solidFill>
              </a:rPr>
            </a:br>
            <a:br>
              <a:rPr lang="ru-RU" sz="2000" b="1" i="1" dirty="0">
                <a:solidFill>
                  <a:srgbClr val="FF0000"/>
                </a:solidFill>
              </a:rPr>
            </a:br>
            <a:br>
              <a:rPr lang="ru-RU" sz="2000" b="1" i="1" dirty="0">
                <a:solidFill>
                  <a:srgbClr val="FF0000"/>
                </a:solidFill>
              </a:rPr>
            </a:br>
            <a:br>
              <a:rPr lang="ru-RU" sz="2000" b="1" i="1" dirty="0">
                <a:solidFill>
                  <a:srgbClr val="FF0000"/>
                </a:solidFill>
              </a:rPr>
            </a:br>
            <a:r>
              <a:rPr lang="ru-RU" sz="2000" b="1" i="1" dirty="0">
                <a:solidFill>
                  <a:srgbClr val="FF0000"/>
                </a:solidFill>
              </a:rPr>
              <a:t>Договор с «самозанятым» бухгалтером</a:t>
            </a:r>
            <a:br>
              <a:rPr lang="ru-RU" sz="2000" b="1" i="1" dirty="0">
                <a:solidFill>
                  <a:srgbClr val="FF0000"/>
                </a:solidFill>
              </a:rPr>
            </a:br>
            <a:r>
              <a:rPr lang="ru-RU" sz="2000" b="1" i="1" dirty="0">
                <a:solidFill>
                  <a:srgbClr val="FF0000"/>
                </a:solidFill>
              </a:rPr>
              <a:t>переквалифицирован в трудовой</a:t>
            </a:r>
            <a:br>
              <a:rPr lang="ru-RU" sz="2000" b="1" i="1" dirty="0">
                <a:solidFill>
                  <a:srgbClr val="FF0000"/>
                </a:solidFill>
              </a:rPr>
            </a:br>
            <a:br>
              <a:rPr lang="ru-RU" sz="2000" b="1" i="1" dirty="0">
                <a:solidFill>
                  <a:srgbClr val="FF0000"/>
                </a:solidFill>
              </a:rPr>
            </a:br>
            <a:br>
              <a:rPr lang="ru-RU" sz="2000" b="1" i="1" dirty="0">
                <a:solidFill>
                  <a:srgbClr val="FF0000"/>
                </a:solidFill>
              </a:rPr>
            </a:br>
            <a:br>
              <a:rPr lang="ru-RU" sz="2000" b="1" i="1" dirty="0">
                <a:solidFill>
                  <a:srgbClr val="FF0000"/>
                </a:solidFill>
              </a:rPr>
            </a:br>
            <a:br>
              <a:rPr lang="ru-RU" sz="2000" b="1" i="1" dirty="0">
                <a:solidFill>
                  <a:srgbClr val="FF0000"/>
                </a:solidFill>
              </a:rPr>
            </a:br>
            <a:br>
              <a:rPr lang="ru-RU" sz="2000" b="1" i="1" dirty="0">
                <a:solidFill>
                  <a:srgbClr val="FF0000"/>
                </a:solidFill>
              </a:rPr>
            </a:br>
            <a:br>
              <a:rPr lang="ru-RU" sz="2000" b="1" i="1" dirty="0">
                <a:solidFill>
                  <a:srgbClr val="FF0000"/>
                </a:solidFill>
              </a:rPr>
            </a:br>
            <a:r>
              <a:rPr lang="ru-RU" sz="2000" b="1" i="1" dirty="0">
                <a:solidFill>
                  <a:srgbClr val="FF0000"/>
                </a:solidFill>
              </a:rPr>
              <a:t> </a:t>
            </a:r>
          </a:p>
        </p:txBody>
      </p:sp>
      <p:sp>
        <p:nvSpPr>
          <p:cNvPr id="7" name="Текст 6">
            <a:extLst>
              <a:ext uri="{FF2B5EF4-FFF2-40B4-BE49-F238E27FC236}">
                <a16:creationId xmlns:a16="http://schemas.microsoft.com/office/drawing/2014/main" id="{E5EAB9E4-B165-6FAF-3943-F9C316AFEF11}"/>
              </a:ext>
            </a:extLst>
          </p:cNvPr>
          <p:cNvSpPr>
            <a:spLocks noGrp="1"/>
          </p:cNvSpPr>
          <p:nvPr>
            <p:ph idx="1"/>
          </p:nvPr>
        </p:nvSpPr>
        <p:spPr>
          <a:xfrm>
            <a:off x="182388" y="1052449"/>
            <a:ext cx="8784000" cy="3888540"/>
          </a:xfrm>
        </p:spPr>
        <p:txBody>
          <a:bodyPr/>
          <a:lstStyle/>
          <a:p>
            <a:pPr indent="450215" algn="just">
              <a:lnSpc>
                <a:spcPct val="200000"/>
              </a:lnSpc>
              <a:buNone/>
            </a:pPr>
            <a:r>
              <a:rPr lang="ru-RU" sz="1600" b="1" dirty="0">
                <a:solidFill>
                  <a:srgbClr val="FF0000"/>
                </a:solidFill>
              </a:rPr>
              <a:t>Постановление АС ВСО от 02.09.2025 по делу № А69-2620/2024</a:t>
            </a:r>
          </a:p>
          <a:p>
            <a:pPr indent="450215" algn="just">
              <a:buNone/>
            </a:pPr>
            <a:r>
              <a:rPr lang="ru-RU" sz="1600" dirty="0"/>
              <a:t>Компания заключила договор оказания бухгалтерских услуг с физическим лицом, зарегистрированным как плательщик НПД. Налоговый орган в ходе камеральных проверок РСВ и 6-НДФЛ пришел к выводу, что фактически физическое лицо выполняло функции штатного бухгалтера: </a:t>
            </a:r>
          </a:p>
          <a:p>
            <a:pPr indent="450215" algn="just">
              <a:buNone/>
            </a:pPr>
            <a:r>
              <a:rPr lang="ru-RU" sz="1600" dirty="0"/>
              <a:t>•</a:t>
            </a:r>
            <a:r>
              <a:rPr lang="ru-RU" sz="1600" dirty="0">
                <a:solidFill>
                  <a:srgbClr val="FF0000"/>
                </a:solidFill>
              </a:rPr>
              <a:t>в договоре предусмотрено фактическое обеспечение выполнения соответствующих функций бухгалтера </a:t>
            </a:r>
            <a:r>
              <a:rPr lang="ru-RU" sz="1600" dirty="0"/>
              <a:t>в течение длительного периода времени, что соответствует определению и условиям бессрочного трудового договора; </a:t>
            </a:r>
          </a:p>
          <a:p>
            <a:pPr indent="450215" algn="just">
              <a:buNone/>
            </a:pPr>
            <a:r>
              <a:rPr lang="ru-RU" sz="1600" dirty="0"/>
              <a:t>•</a:t>
            </a:r>
            <a:r>
              <a:rPr lang="ru-RU" sz="1600" dirty="0">
                <a:solidFill>
                  <a:srgbClr val="FF0000"/>
                </a:solidFill>
              </a:rPr>
              <a:t>выплаты «самозанятому» </a:t>
            </a:r>
            <a:r>
              <a:rPr lang="ru-RU" sz="1600" dirty="0"/>
              <a:t>осуществлялись в дни перечисления денежных средств по реестрам в банк для выплаты зарплаты в адрес сотрудников общества, что свидетельствует о формировании единого фонда оплаты труда; </a:t>
            </a:r>
          </a:p>
          <a:p>
            <a:pPr indent="450215" algn="just">
              <a:buNone/>
            </a:pPr>
            <a:r>
              <a:rPr lang="ru-RU" sz="1600" dirty="0"/>
              <a:t>•для выполнения обязательств перед обществом «самозанятый» </a:t>
            </a:r>
            <a:r>
              <a:rPr lang="ru-RU" sz="1600" dirty="0">
                <a:solidFill>
                  <a:srgbClr val="FF0000"/>
                </a:solidFill>
              </a:rPr>
              <a:t>на безвозмездной основе </a:t>
            </a:r>
            <a:r>
              <a:rPr lang="ru-RU" sz="1600" dirty="0"/>
              <a:t>использовал компьютер общества, информационные базы налогоплательщика (система «1С»), что свидетельствует о наличии беспрепятственного неограниченного доступа к инфраструктуре последнего для выполнения трудовых функций; </a:t>
            </a:r>
          </a:p>
          <a:p>
            <a:pPr indent="450215" algn="just">
              <a:buNone/>
            </a:pPr>
            <a:r>
              <a:rPr lang="ru-RU" sz="1600" dirty="0"/>
              <a:t>•«</a:t>
            </a:r>
            <a:r>
              <a:rPr lang="ru-RU" sz="1600" dirty="0" err="1"/>
              <a:t>самозантый</a:t>
            </a:r>
            <a:r>
              <a:rPr lang="ru-RU" sz="1600" dirty="0"/>
              <a:t>»- </a:t>
            </a:r>
            <a:r>
              <a:rPr lang="ru-RU" sz="1600" dirty="0">
                <a:solidFill>
                  <a:srgbClr val="FF0000"/>
                </a:solidFill>
              </a:rPr>
              <a:t>бывший штатный бухгалтер общества</a:t>
            </a:r>
            <a:r>
              <a:rPr lang="ru-RU" sz="1600" dirty="0"/>
              <a:t>, получаемый от общества доход </a:t>
            </a:r>
            <a:r>
              <a:rPr lang="ru-RU" sz="1600" dirty="0">
                <a:solidFill>
                  <a:srgbClr val="FF0000"/>
                </a:solidFill>
              </a:rPr>
              <a:t>являлся единственным доходом данного физического лица </a:t>
            </a:r>
            <a:r>
              <a:rPr lang="ru-RU" sz="1600" dirty="0"/>
              <a:t>в период осуществления деятельности в качестве самозанятого</a:t>
            </a:r>
            <a:endParaRPr lang="ru-RU" sz="1600" b="1" dirty="0"/>
          </a:p>
          <a:p>
            <a:pPr algn="just">
              <a:spcBef>
                <a:spcPts val="1200"/>
              </a:spcBef>
              <a:buSzPts val="1800"/>
            </a:pPr>
            <a:endParaRPr lang="ru-RU" sz="1600" b="1" dirty="0"/>
          </a:p>
          <a:p>
            <a:pPr algn="just">
              <a:spcBef>
                <a:spcPts val="1200"/>
              </a:spcBef>
              <a:buSzPts val="1800"/>
            </a:pPr>
            <a:endParaRPr lang="ru-RU" sz="1600" b="1" dirty="0"/>
          </a:p>
          <a:p>
            <a:pPr algn="just">
              <a:spcBef>
                <a:spcPts val="1200"/>
              </a:spcBef>
              <a:buSzPts val="1800"/>
            </a:pPr>
            <a:endParaRPr lang="ru-RU" sz="1600" b="1" dirty="0"/>
          </a:p>
          <a:p>
            <a:pPr algn="just">
              <a:lnSpc>
                <a:spcPct val="150000"/>
              </a:lnSpc>
              <a:buSzPts val="1800"/>
            </a:pPr>
            <a:endParaRPr lang="ru-RU" sz="2400" b="1" dirty="0"/>
          </a:p>
        </p:txBody>
      </p:sp>
    </p:spTree>
    <p:extLst>
      <p:ext uri="{BB962C8B-B14F-4D97-AF65-F5344CB8AC3E}">
        <p14:creationId xmlns:p14="http://schemas.microsoft.com/office/powerpoint/2010/main" val="14749155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18F7D5-D95D-6E67-3CCF-FD289406AC7E}"/>
            </a:ext>
          </a:extLst>
        </p:cNvPr>
        <p:cNvGrpSpPr/>
        <p:nvPr/>
      </p:nvGrpSpPr>
      <p:grpSpPr>
        <a:xfrm>
          <a:off x="0" y="0"/>
          <a:ext cx="0" cy="0"/>
          <a:chOff x="0" y="0"/>
          <a:chExt cx="0" cy="0"/>
        </a:xfrm>
      </p:grpSpPr>
      <p:sp>
        <p:nvSpPr>
          <p:cNvPr id="7" name="Текст 6">
            <a:extLst>
              <a:ext uri="{FF2B5EF4-FFF2-40B4-BE49-F238E27FC236}">
                <a16:creationId xmlns:a16="http://schemas.microsoft.com/office/drawing/2014/main" id="{4051A747-C1D2-816C-CB2A-D88AC8CDE729}"/>
              </a:ext>
            </a:extLst>
          </p:cNvPr>
          <p:cNvSpPr>
            <a:spLocks noGrp="1"/>
          </p:cNvSpPr>
          <p:nvPr>
            <p:ph idx="1"/>
          </p:nvPr>
        </p:nvSpPr>
        <p:spPr>
          <a:xfrm>
            <a:off x="180000" y="260560"/>
            <a:ext cx="8784000" cy="3888540"/>
          </a:xfrm>
        </p:spPr>
        <p:txBody>
          <a:bodyPr/>
          <a:lstStyle/>
          <a:p>
            <a:pPr indent="450215" algn="just">
              <a:lnSpc>
                <a:spcPct val="150000"/>
              </a:lnSpc>
              <a:spcBef>
                <a:spcPts val="0"/>
              </a:spcBef>
              <a:buNone/>
            </a:pPr>
            <a:r>
              <a:rPr kumimoji="0" lang="ru-RU" sz="1800" b="1" i="1" u="none" strike="noStrike" kern="1200" cap="none" spc="0" normalizeH="0" baseline="0" noProof="0" dirty="0">
                <a:ln>
                  <a:noFill/>
                </a:ln>
                <a:solidFill>
                  <a:srgbClr val="FF0000"/>
                </a:solidFill>
                <a:effectLst/>
                <a:uLnTx/>
                <a:uFillTx/>
                <a:latin typeface="Microsoft Sans Serif" panose="020B0604020202020204" pitchFamily="34" charset="0"/>
                <a:ea typeface="+mj-ea"/>
                <a:cs typeface="Microsoft Sans Serif" panose="020B0604020202020204" pitchFamily="34" charset="0"/>
              </a:rPr>
              <a:t>Договоры с ИП на аренду транспортных средств </a:t>
            </a:r>
            <a:br>
              <a:rPr kumimoji="0" lang="ru-RU" sz="1800" b="1" i="1" u="none" strike="noStrike" kern="1200" cap="none" spc="0" normalizeH="0" baseline="0" noProof="0" dirty="0">
                <a:ln>
                  <a:noFill/>
                </a:ln>
                <a:solidFill>
                  <a:srgbClr val="FF0000"/>
                </a:solidFill>
                <a:effectLst/>
                <a:uLnTx/>
                <a:uFillTx/>
                <a:latin typeface="Microsoft Sans Serif" panose="020B0604020202020204" pitchFamily="34" charset="0"/>
                <a:ea typeface="+mj-ea"/>
                <a:cs typeface="Microsoft Sans Serif" panose="020B0604020202020204" pitchFamily="34" charset="0"/>
              </a:rPr>
            </a:br>
            <a:r>
              <a:rPr kumimoji="0" lang="ru-RU" sz="1800" b="1" i="1" u="none" strike="noStrike" kern="1200" cap="none" spc="0" normalizeH="0" baseline="0" noProof="0" dirty="0">
                <a:ln>
                  <a:noFill/>
                </a:ln>
                <a:solidFill>
                  <a:srgbClr val="FF0000"/>
                </a:solidFill>
                <a:effectLst/>
                <a:uLnTx/>
                <a:uFillTx/>
                <a:latin typeface="Microsoft Sans Serif" panose="020B0604020202020204" pitchFamily="34" charset="0"/>
                <a:ea typeface="+mj-ea"/>
                <a:cs typeface="Microsoft Sans Serif" panose="020B0604020202020204" pitchFamily="34" charset="0"/>
              </a:rPr>
              <a:t>сотрудников переквалифицированы в трудовые</a:t>
            </a:r>
          </a:p>
          <a:p>
            <a:pPr indent="450215" algn="just">
              <a:lnSpc>
                <a:spcPct val="150000"/>
              </a:lnSpc>
              <a:spcBef>
                <a:spcPts val="0"/>
              </a:spcBef>
              <a:buNone/>
            </a:pPr>
            <a:r>
              <a:rPr lang="ru-RU" sz="1800" b="1" dirty="0">
                <a:solidFill>
                  <a:srgbClr val="FF0000"/>
                </a:solidFill>
              </a:rPr>
              <a:t>Постановление АС Западно-Сибирского округа от 06.04.2026 по делу № А45-21001/2024</a:t>
            </a:r>
          </a:p>
          <a:p>
            <a:pPr indent="450215" algn="just">
              <a:spcBef>
                <a:spcPts val="0"/>
              </a:spcBef>
              <a:buNone/>
            </a:pPr>
            <a:r>
              <a:rPr lang="ru-RU" sz="1800" dirty="0"/>
              <a:t>В проверяемом периоде Учреждение осуществляло деятельность автошколы по подготовке водителей автотранспортных средств, в связи с чем были заключены трудовые договоры со следующими лицами (далее – работники): </a:t>
            </a:r>
          </a:p>
          <a:p>
            <a:pPr marL="560070" indent="-285750" algn="just">
              <a:spcBef>
                <a:spcPts val="0"/>
              </a:spcBef>
              <a:buFontTx/>
              <a:buChar char="-"/>
            </a:pPr>
            <a:r>
              <a:rPr lang="ru-RU" sz="1800" dirty="0"/>
              <a:t>Вершинин Юрий Николаевич; Веселов Виктор Михайлович; Иванов Андрей Владимирович, Леонов Юрий Геннадьевич, Федоров Игорь Анатольевич, Федоров Леонид Алексеевич, Фокин Александр Максимович, Фомин Виталий Анатольевич,</a:t>
            </a:r>
          </a:p>
          <a:p>
            <a:pPr marL="560070" indent="-285750" algn="just">
              <a:spcBef>
                <a:spcPts val="0"/>
              </a:spcBef>
              <a:buFontTx/>
              <a:buChar char="-"/>
            </a:pPr>
            <a:r>
              <a:rPr lang="ru-RU" sz="1800" dirty="0"/>
              <a:t> ИП Матвеев Борис Геннадьевич, ИП </a:t>
            </a:r>
            <a:r>
              <a:rPr lang="ru-RU" sz="1800" dirty="0" err="1"/>
              <a:t>Лепкович</a:t>
            </a:r>
            <a:r>
              <a:rPr lang="ru-RU" sz="1800" dirty="0"/>
              <a:t> Валентин Васильевич, ИП Ковалева Лилия Сергеевна, ИП </a:t>
            </a:r>
            <a:r>
              <a:rPr lang="ru-RU" sz="1800" dirty="0" err="1"/>
              <a:t>Шальнев</a:t>
            </a:r>
            <a:r>
              <a:rPr lang="ru-RU" sz="1800" dirty="0"/>
              <a:t> Вячеслав Анатольевич. </a:t>
            </a:r>
          </a:p>
          <a:p>
            <a:pPr indent="0" algn="just">
              <a:spcBef>
                <a:spcPts val="0"/>
              </a:spcBef>
              <a:buNone/>
            </a:pPr>
            <a:r>
              <a:rPr lang="ru-RU" sz="1800" dirty="0"/>
              <a:t>Кроме того, между Учреждением (арендатор) и работниками (арендодатели) заключены договоры аренды транспортных средств без экипажа (далее – договоры аренды). </a:t>
            </a:r>
            <a:r>
              <a:rPr lang="ru-RU" sz="1800" b="1" dirty="0">
                <a:highlight>
                  <a:srgbClr val="FFFF00"/>
                </a:highlight>
              </a:rPr>
              <a:t>Выплата Учреждением доходов работникам производилась как в рамках трудовых договоров, так и в рамках договоров аренды</a:t>
            </a:r>
            <a:r>
              <a:rPr lang="ru-RU" sz="1800" dirty="0"/>
              <a:t>.</a:t>
            </a:r>
            <a:endParaRPr lang="ru-RU" sz="1800" b="1" dirty="0"/>
          </a:p>
          <a:p>
            <a:pPr algn="just">
              <a:spcBef>
                <a:spcPts val="0"/>
              </a:spcBef>
              <a:buSzPts val="1800"/>
            </a:pPr>
            <a:endParaRPr lang="ru-RU" sz="1600" b="1" dirty="0"/>
          </a:p>
          <a:p>
            <a:pPr algn="just">
              <a:spcBef>
                <a:spcPts val="1200"/>
              </a:spcBef>
              <a:buSzPts val="1800"/>
            </a:pPr>
            <a:endParaRPr lang="ru-RU" sz="1600" b="1" dirty="0"/>
          </a:p>
          <a:p>
            <a:pPr algn="just">
              <a:lnSpc>
                <a:spcPct val="150000"/>
              </a:lnSpc>
              <a:buSzPts val="1800"/>
            </a:pPr>
            <a:endParaRPr lang="ru-RU" sz="2400" b="1" dirty="0"/>
          </a:p>
        </p:txBody>
      </p:sp>
    </p:spTree>
    <p:extLst>
      <p:ext uri="{BB962C8B-B14F-4D97-AF65-F5344CB8AC3E}">
        <p14:creationId xmlns:p14="http://schemas.microsoft.com/office/powerpoint/2010/main" val="34522182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913167-E51D-AF78-441C-187A816A97C6}"/>
            </a:ext>
          </a:extLst>
        </p:cNvPr>
        <p:cNvGrpSpPr/>
        <p:nvPr/>
      </p:nvGrpSpPr>
      <p:grpSpPr>
        <a:xfrm>
          <a:off x="0" y="0"/>
          <a:ext cx="0" cy="0"/>
          <a:chOff x="0" y="0"/>
          <a:chExt cx="0" cy="0"/>
        </a:xfrm>
      </p:grpSpPr>
      <p:sp>
        <p:nvSpPr>
          <p:cNvPr id="7" name="Текст 6">
            <a:extLst>
              <a:ext uri="{FF2B5EF4-FFF2-40B4-BE49-F238E27FC236}">
                <a16:creationId xmlns:a16="http://schemas.microsoft.com/office/drawing/2014/main" id="{5D6792F3-EAC8-8232-4FAB-B84E4D5380E3}"/>
              </a:ext>
            </a:extLst>
          </p:cNvPr>
          <p:cNvSpPr>
            <a:spLocks noGrp="1"/>
          </p:cNvSpPr>
          <p:nvPr>
            <p:ph idx="1"/>
          </p:nvPr>
        </p:nvSpPr>
        <p:spPr>
          <a:xfrm>
            <a:off x="107380" y="260560"/>
            <a:ext cx="8784000" cy="3888540"/>
          </a:xfrm>
        </p:spPr>
        <p:txBody>
          <a:bodyPr/>
          <a:lstStyle/>
          <a:p>
            <a:pPr indent="450215" algn="just">
              <a:lnSpc>
                <a:spcPct val="150000"/>
              </a:lnSpc>
              <a:spcBef>
                <a:spcPts val="0"/>
              </a:spcBef>
              <a:buNone/>
            </a:pPr>
            <a:r>
              <a:rPr lang="ru-RU" sz="1800" dirty="0"/>
              <a:t>Учреждением в качестве налогового агента совершены налоговые правонарушения, ответственность за которые предусмотрена пунктом 1 статьи 123 НК РФ (</a:t>
            </a:r>
            <a:r>
              <a:rPr lang="ru-RU" sz="1800" b="1" dirty="0">
                <a:highlight>
                  <a:srgbClr val="FFFF00"/>
                </a:highlight>
              </a:rPr>
              <a:t>неправомерное неудержание и неперечисление в установленный срок НДФЛ, подлежащего удержанию с сумм дохода, выплаченного </a:t>
            </a:r>
          </a:p>
          <a:p>
            <a:pPr indent="450215" algn="just">
              <a:lnSpc>
                <a:spcPct val="150000"/>
              </a:lnSpc>
              <a:spcBef>
                <a:spcPts val="0"/>
              </a:spcBef>
              <a:buNone/>
            </a:pPr>
            <a:r>
              <a:rPr lang="ru-RU" sz="1800" b="1" dirty="0">
                <a:highlight>
                  <a:srgbClr val="FFFF00"/>
                </a:highlight>
              </a:rPr>
              <a:t>ИП Ковалевой Л.С., ИП </a:t>
            </a:r>
            <a:r>
              <a:rPr lang="ru-RU" sz="1800" b="1" dirty="0" err="1">
                <a:highlight>
                  <a:srgbClr val="FFFF00"/>
                </a:highlight>
              </a:rPr>
              <a:t>Лепковичу</a:t>
            </a:r>
            <a:r>
              <a:rPr lang="ru-RU" sz="1800" b="1" dirty="0">
                <a:highlight>
                  <a:srgbClr val="FFFF00"/>
                </a:highlight>
              </a:rPr>
              <a:t> В.В., ИП Матвееву Б.Г.,</a:t>
            </a:r>
            <a:r>
              <a:rPr lang="ru-RU" sz="1600" dirty="0">
                <a:highlight>
                  <a:srgbClr val="FFFF00"/>
                </a:highlight>
              </a:rPr>
              <a:t> </a:t>
            </a:r>
            <a:r>
              <a:rPr lang="ru-RU" sz="1800" b="1" dirty="0">
                <a:highlight>
                  <a:srgbClr val="FFFF00"/>
                </a:highlight>
              </a:rPr>
              <a:t>ИП </a:t>
            </a:r>
            <a:r>
              <a:rPr lang="ru-RU" sz="1800" b="1" dirty="0" err="1">
                <a:highlight>
                  <a:srgbClr val="FFFF00"/>
                </a:highlight>
              </a:rPr>
              <a:t>Шальневу</a:t>
            </a:r>
            <a:r>
              <a:rPr lang="ru-RU" sz="1800" b="1" dirty="0">
                <a:highlight>
                  <a:srgbClr val="FFFF00"/>
                </a:highlight>
              </a:rPr>
              <a:t> В.А., </a:t>
            </a:r>
          </a:p>
          <a:p>
            <a:pPr indent="450215" algn="just">
              <a:lnSpc>
                <a:spcPct val="150000"/>
              </a:lnSpc>
              <a:spcBef>
                <a:spcPts val="0"/>
              </a:spcBef>
              <a:buNone/>
            </a:pPr>
            <a:r>
              <a:rPr lang="ru-RU" sz="1600" dirty="0"/>
              <a:t>в общем размере 623 779 руб., в том числе за 2019 год – 269 059 руб., за 2020 год – 354 720 руб.; пунктом 1 статьи 126.1 НК РФ (в нарушение пункта 2 статьи 230 НК РФ представлены расчеты по форме 6-НДФЛ, сведения по форме 2-НДФЛ за отчетные периоды 2019-2020 годов, </a:t>
            </a:r>
            <a:r>
              <a:rPr lang="ru-RU" sz="1600" b="1" dirty="0">
                <a:highlight>
                  <a:srgbClr val="FFFF00"/>
                </a:highlight>
              </a:rPr>
              <a:t>содержащие недостоверные сведения, а именно, не отражены доходы, выплаченные ИП Ковалевой Л.С., ИП </a:t>
            </a:r>
            <a:r>
              <a:rPr lang="ru-RU" sz="1600" b="1" dirty="0" err="1">
                <a:highlight>
                  <a:srgbClr val="FFFF00"/>
                </a:highlight>
              </a:rPr>
              <a:t>Лепковичу</a:t>
            </a:r>
            <a:r>
              <a:rPr lang="ru-RU" sz="1600" b="1" dirty="0">
                <a:highlight>
                  <a:srgbClr val="FFFF00"/>
                </a:highlight>
              </a:rPr>
              <a:t> В.В., ИП Матвееву Б.Г., ИП </a:t>
            </a:r>
            <a:r>
              <a:rPr lang="ru-RU" sz="1600" b="1" dirty="0" err="1">
                <a:highlight>
                  <a:srgbClr val="FFFF00"/>
                </a:highlight>
              </a:rPr>
              <a:t>Шальневу</a:t>
            </a:r>
            <a:r>
              <a:rPr lang="ru-RU" sz="1600" b="1" dirty="0">
                <a:highlight>
                  <a:srgbClr val="FFFF00"/>
                </a:highlight>
              </a:rPr>
              <a:t> В.А.); пунктом 3 статьи 122 НК РФ (нарушение положений статьи 54.1 НК РФ, выразившееся в неправомерном уменьшении базы для исчисления страховых взносов путем искажения правовой квалификации хозяйственных операций).</a:t>
            </a:r>
          </a:p>
          <a:p>
            <a:pPr algn="just">
              <a:spcBef>
                <a:spcPts val="1200"/>
              </a:spcBef>
              <a:buSzPts val="1800"/>
            </a:pPr>
            <a:endParaRPr lang="ru-RU" sz="1600" b="1" dirty="0"/>
          </a:p>
          <a:p>
            <a:pPr algn="just">
              <a:lnSpc>
                <a:spcPct val="150000"/>
              </a:lnSpc>
              <a:buSzPts val="1800"/>
            </a:pPr>
            <a:endParaRPr lang="ru-RU" sz="2400" b="1" dirty="0"/>
          </a:p>
        </p:txBody>
      </p:sp>
    </p:spTree>
    <p:extLst>
      <p:ext uri="{BB962C8B-B14F-4D97-AF65-F5344CB8AC3E}">
        <p14:creationId xmlns:p14="http://schemas.microsoft.com/office/powerpoint/2010/main" val="32555451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03307FE-65E2-8C6C-80FD-A0898C302BFA}"/>
            </a:ext>
          </a:extLst>
        </p:cNvPr>
        <p:cNvGrpSpPr/>
        <p:nvPr/>
      </p:nvGrpSpPr>
      <p:grpSpPr>
        <a:xfrm>
          <a:off x="0" y="0"/>
          <a:ext cx="0" cy="0"/>
          <a:chOff x="0" y="0"/>
          <a:chExt cx="0" cy="0"/>
        </a:xfrm>
      </p:grpSpPr>
      <p:sp>
        <p:nvSpPr>
          <p:cNvPr id="7" name="Текст 6">
            <a:extLst>
              <a:ext uri="{FF2B5EF4-FFF2-40B4-BE49-F238E27FC236}">
                <a16:creationId xmlns:a16="http://schemas.microsoft.com/office/drawing/2014/main" id="{E0E7EF22-E6D0-36F3-E3C0-2EC56EB87CC2}"/>
              </a:ext>
            </a:extLst>
          </p:cNvPr>
          <p:cNvSpPr>
            <a:spLocks noGrp="1"/>
          </p:cNvSpPr>
          <p:nvPr>
            <p:ph idx="1"/>
          </p:nvPr>
        </p:nvSpPr>
        <p:spPr>
          <a:xfrm>
            <a:off x="183019" y="836640"/>
            <a:ext cx="8784000" cy="3888540"/>
          </a:xfrm>
        </p:spPr>
        <p:txBody>
          <a:bodyPr/>
          <a:lstStyle/>
          <a:p>
            <a:pPr indent="450215" algn="just">
              <a:lnSpc>
                <a:spcPct val="150000"/>
              </a:lnSpc>
              <a:spcBef>
                <a:spcPts val="0"/>
              </a:spcBef>
              <a:buNone/>
            </a:pPr>
            <a:r>
              <a:rPr lang="ru-RU" sz="1800" dirty="0"/>
              <a:t>Учреждение «подменяло» выплаты дохода работникам в рамках трудовых отношений выплатами им по договорам аренды </a:t>
            </a:r>
            <a:r>
              <a:rPr lang="ru-RU" sz="1800" b="1" dirty="0">
                <a:highlight>
                  <a:srgbClr val="FFFF00"/>
                </a:highlight>
              </a:rPr>
              <a:t>с целью необоснованного уменьшения суммы подлежащих уплате страховых взносов за работников, а также суммы НДФЛ</a:t>
            </a:r>
            <a:r>
              <a:rPr lang="ru-RU" sz="1800" dirty="0"/>
              <a:t>, подлежащей перечислению в бюджет </a:t>
            </a:r>
            <a:r>
              <a:rPr lang="ru-RU" sz="1800" b="1" dirty="0">
                <a:solidFill>
                  <a:srgbClr val="FF0000"/>
                </a:solidFill>
                <a:highlight>
                  <a:srgbClr val="FFFF00"/>
                </a:highlight>
              </a:rPr>
              <a:t>с дохода</a:t>
            </a:r>
            <a:r>
              <a:rPr lang="ru-RU" sz="1800" dirty="0"/>
              <a:t>, </a:t>
            </a:r>
            <a:r>
              <a:rPr lang="ru-RU" sz="1800" b="1" dirty="0">
                <a:highlight>
                  <a:srgbClr val="FFFF00"/>
                </a:highlight>
              </a:rPr>
              <a:t>выплаченного работникам, предпринимателей. зарегистрированным в качестве индивидуальных</a:t>
            </a:r>
            <a:endParaRPr lang="ru-RU" sz="1600" b="1" dirty="0">
              <a:highlight>
                <a:srgbClr val="FFFF00"/>
              </a:highlight>
            </a:endParaRPr>
          </a:p>
          <a:p>
            <a:pPr algn="just">
              <a:lnSpc>
                <a:spcPct val="150000"/>
              </a:lnSpc>
              <a:buSzPts val="1800"/>
            </a:pPr>
            <a:endParaRPr lang="ru-RU" sz="2400" b="1" dirty="0"/>
          </a:p>
        </p:txBody>
      </p:sp>
    </p:spTree>
    <p:extLst>
      <p:ext uri="{BB962C8B-B14F-4D97-AF65-F5344CB8AC3E}">
        <p14:creationId xmlns:p14="http://schemas.microsoft.com/office/powerpoint/2010/main" val="10864724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6A4AA8-4621-6E0A-887B-22319DFAA10C}"/>
            </a:ext>
          </a:extLst>
        </p:cNvPr>
        <p:cNvGrpSpPr/>
        <p:nvPr/>
      </p:nvGrpSpPr>
      <p:grpSpPr>
        <a:xfrm>
          <a:off x="0" y="0"/>
          <a:ext cx="0" cy="0"/>
          <a:chOff x="0" y="0"/>
          <a:chExt cx="0" cy="0"/>
        </a:xfrm>
      </p:grpSpPr>
      <p:sp>
        <p:nvSpPr>
          <p:cNvPr id="7" name="Текст 6">
            <a:extLst>
              <a:ext uri="{FF2B5EF4-FFF2-40B4-BE49-F238E27FC236}">
                <a16:creationId xmlns:a16="http://schemas.microsoft.com/office/drawing/2014/main" id="{1C84F584-3BD0-4B12-EDB1-C51A4728F4BC}"/>
              </a:ext>
            </a:extLst>
          </p:cNvPr>
          <p:cNvSpPr>
            <a:spLocks noGrp="1"/>
          </p:cNvSpPr>
          <p:nvPr>
            <p:ph idx="1"/>
          </p:nvPr>
        </p:nvSpPr>
        <p:spPr>
          <a:xfrm>
            <a:off x="107380" y="116540"/>
            <a:ext cx="8784000" cy="3888540"/>
          </a:xfrm>
        </p:spPr>
        <p:txBody>
          <a:bodyPr/>
          <a:lstStyle/>
          <a:p>
            <a:pPr indent="450215" algn="just">
              <a:spcBef>
                <a:spcPts val="0"/>
              </a:spcBef>
              <a:buNone/>
            </a:pPr>
            <a:r>
              <a:rPr lang="ru-RU" sz="1600" dirty="0"/>
              <a:t>положениями договоров аренды закреплена обязанность арендодателя поддерживать надлежащее состояние арендованного транспортного средства и право арендодателя на использование транспортного средства в нерабочее время в личных целях; </a:t>
            </a:r>
          </a:p>
          <a:p>
            <a:pPr indent="450215" algn="just">
              <a:spcBef>
                <a:spcPts val="0"/>
              </a:spcBef>
              <a:buNone/>
            </a:pPr>
            <a:r>
              <a:rPr lang="ru-RU" sz="1600" dirty="0"/>
              <a:t>транспортные средства фактически не передавались Учреждению во временное владение и пользование, оставаясь в исключительном пользовании работников; техническое обслуживание транспортных средств осуществлялось самими работниками (арендодателями); </a:t>
            </a:r>
          </a:p>
          <a:p>
            <a:pPr indent="450215" algn="just">
              <a:spcBef>
                <a:spcPts val="0"/>
              </a:spcBef>
              <a:buNone/>
            </a:pPr>
            <a:r>
              <a:rPr lang="ru-RU" sz="1600" dirty="0"/>
              <a:t>регистрация работников в качестве индивидуальных предпринимателей была условием со стороны Учреждения; </a:t>
            </a:r>
          </a:p>
          <a:p>
            <a:pPr indent="450215" algn="just">
              <a:spcBef>
                <a:spcPts val="0"/>
              </a:spcBef>
              <a:buNone/>
            </a:pPr>
            <a:r>
              <a:rPr lang="ru-RU" sz="1600" dirty="0"/>
              <a:t>с работниками, зарегистрированными в качестве индивидуальных предпринимателей, Учреждением заключены трудовые договоры, по содержанию не отличающиеся от трудовых договоров, заключенных с работниками, не обладающими статусом индивидуальных предпринимателей; </a:t>
            </a:r>
          </a:p>
          <a:p>
            <a:pPr indent="450215" algn="just">
              <a:spcBef>
                <a:spcPts val="0"/>
              </a:spcBef>
              <a:buNone/>
            </a:pPr>
            <a:r>
              <a:rPr lang="ru-RU" sz="1600" dirty="0"/>
              <a:t>в проверяемом периоде работники, зарегистрированные в качестве индивидуальных предпринимателей, не осуществляли реальную предпринимательскую деятельность (в том числе у них отсутствовали иные контрагенты, открытые расчетные счета); </a:t>
            </a:r>
          </a:p>
          <a:p>
            <a:pPr indent="450215" algn="just">
              <a:spcBef>
                <a:spcPts val="0"/>
              </a:spcBef>
              <a:buNone/>
            </a:pPr>
            <a:r>
              <a:rPr lang="ru-RU" sz="1600" dirty="0"/>
              <a:t>в полисах ОСАГО работниками указывалась цель использования транспортного средства не «учебная езда», а «личная езда»; </a:t>
            </a:r>
          </a:p>
          <a:p>
            <a:pPr indent="450215" algn="just">
              <a:spcBef>
                <a:spcPts val="0"/>
              </a:spcBef>
              <a:buNone/>
            </a:pPr>
            <a:r>
              <a:rPr lang="ru-RU" sz="1600" dirty="0"/>
              <a:t>транспортные средства работников не передавались для использования другим сотрудникам Учреждения; заработная плата работников, установленная трудовыми договорами (постоянная часть в размере, приближенном к минимальному размеру оплаты труда), выплачивалась ежемесячно в фиксированном размере, зависела от количества фактически отработанного времени, в случаях, когда работник работал не весь месяц (в связи отпуском, больничным, отпуском без сохранения заработной платы), заработная плата начислялась только за фактически отработанные дни; положениями договоров аренды предусмотрено, что стоимость арендной платы зависит от количества отработанных часов;</a:t>
            </a:r>
            <a:endParaRPr lang="ru-RU" sz="2400" b="1" dirty="0"/>
          </a:p>
        </p:txBody>
      </p:sp>
    </p:spTree>
    <p:extLst>
      <p:ext uri="{BB962C8B-B14F-4D97-AF65-F5344CB8AC3E}">
        <p14:creationId xmlns:p14="http://schemas.microsoft.com/office/powerpoint/2010/main" val="20308602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80A754-9958-59F7-EAF8-3CFE6AF90BEF}"/>
            </a:ext>
          </a:extLst>
        </p:cNvPr>
        <p:cNvGrpSpPr/>
        <p:nvPr/>
      </p:nvGrpSpPr>
      <p:grpSpPr>
        <a:xfrm>
          <a:off x="0" y="0"/>
          <a:ext cx="0" cy="0"/>
          <a:chOff x="0" y="0"/>
          <a:chExt cx="0" cy="0"/>
        </a:xfrm>
      </p:grpSpPr>
      <p:sp>
        <p:nvSpPr>
          <p:cNvPr id="5" name="Заголовок 4">
            <a:extLst>
              <a:ext uri="{FF2B5EF4-FFF2-40B4-BE49-F238E27FC236}">
                <a16:creationId xmlns:a16="http://schemas.microsoft.com/office/drawing/2014/main" id="{7AF851C8-5895-6B3D-E79C-FAA0F74A952B}"/>
              </a:ext>
            </a:extLst>
          </p:cNvPr>
          <p:cNvSpPr>
            <a:spLocks noGrp="1"/>
          </p:cNvSpPr>
          <p:nvPr>
            <p:ph type="title"/>
          </p:nvPr>
        </p:nvSpPr>
        <p:spPr>
          <a:xfrm>
            <a:off x="182388" y="260560"/>
            <a:ext cx="8784000" cy="792110"/>
          </a:xfrm>
        </p:spPr>
        <p:txBody>
          <a:bodyPr>
            <a:normAutofit fontScale="90000"/>
          </a:bodyPr>
          <a:lstStyle/>
          <a:p>
            <a:br>
              <a:rPr lang="ru-RU" sz="2000" b="1" i="1" dirty="0">
                <a:solidFill>
                  <a:srgbClr val="FF0000"/>
                </a:solidFill>
              </a:rPr>
            </a:br>
            <a:br>
              <a:rPr lang="ru-RU" sz="2000" b="1" i="1" dirty="0">
                <a:solidFill>
                  <a:srgbClr val="FF0000"/>
                </a:solidFill>
              </a:rPr>
            </a:br>
            <a:br>
              <a:rPr lang="ru-RU" sz="2000" b="1" i="1" dirty="0">
                <a:solidFill>
                  <a:srgbClr val="FF0000"/>
                </a:solidFill>
              </a:rPr>
            </a:br>
            <a:br>
              <a:rPr lang="ru-RU" sz="2000" b="1" i="1" dirty="0">
                <a:solidFill>
                  <a:srgbClr val="FF0000"/>
                </a:solidFill>
              </a:rPr>
            </a:br>
            <a:br>
              <a:rPr lang="ru-RU" sz="2000" b="1" i="1" dirty="0">
                <a:solidFill>
                  <a:srgbClr val="FF0000"/>
                </a:solidFill>
              </a:rPr>
            </a:br>
            <a:br>
              <a:rPr lang="ru-RU" sz="2000" b="1" i="1" dirty="0">
                <a:solidFill>
                  <a:srgbClr val="FF0000"/>
                </a:solidFill>
              </a:rPr>
            </a:br>
            <a:r>
              <a:rPr lang="ru-RU" sz="2000" b="1" i="1" dirty="0">
                <a:solidFill>
                  <a:srgbClr val="FF0000"/>
                </a:solidFill>
              </a:rPr>
              <a:t>Из самозанятых в трудовые: начисленный НДФЛ уменьшен на сумму НПД</a:t>
            </a:r>
            <a:br>
              <a:rPr lang="ru-RU" sz="2000" b="1" i="1" dirty="0">
                <a:solidFill>
                  <a:srgbClr val="FF0000"/>
                </a:solidFill>
              </a:rPr>
            </a:br>
            <a:br>
              <a:rPr lang="ru-RU" sz="2000" b="1" i="1" dirty="0">
                <a:solidFill>
                  <a:srgbClr val="FF0000"/>
                </a:solidFill>
              </a:rPr>
            </a:br>
            <a:br>
              <a:rPr lang="ru-RU" sz="2000" b="1" i="1" dirty="0">
                <a:solidFill>
                  <a:srgbClr val="FF0000"/>
                </a:solidFill>
              </a:rPr>
            </a:br>
            <a:br>
              <a:rPr lang="ru-RU" sz="2000" b="1" i="1" dirty="0">
                <a:solidFill>
                  <a:srgbClr val="FF0000"/>
                </a:solidFill>
              </a:rPr>
            </a:br>
            <a:br>
              <a:rPr lang="ru-RU" sz="2000" b="1" i="1" dirty="0">
                <a:solidFill>
                  <a:srgbClr val="FF0000"/>
                </a:solidFill>
              </a:rPr>
            </a:br>
            <a:r>
              <a:rPr lang="ru-RU" sz="2000" b="1" i="1" dirty="0">
                <a:solidFill>
                  <a:srgbClr val="FF0000"/>
                </a:solidFill>
              </a:rPr>
              <a:t> </a:t>
            </a:r>
          </a:p>
        </p:txBody>
      </p:sp>
      <p:sp>
        <p:nvSpPr>
          <p:cNvPr id="7" name="Текст 6">
            <a:extLst>
              <a:ext uri="{FF2B5EF4-FFF2-40B4-BE49-F238E27FC236}">
                <a16:creationId xmlns:a16="http://schemas.microsoft.com/office/drawing/2014/main" id="{91204C94-FFB6-C325-0B03-1ED46A55C083}"/>
              </a:ext>
            </a:extLst>
          </p:cNvPr>
          <p:cNvSpPr>
            <a:spLocks noGrp="1"/>
          </p:cNvSpPr>
          <p:nvPr>
            <p:ph idx="1"/>
          </p:nvPr>
        </p:nvSpPr>
        <p:spPr>
          <a:xfrm>
            <a:off x="182388" y="1052449"/>
            <a:ext cx="8784000" cy="3888540"/>
          </a:xfrm>
        </p:spPr>
        <p:txBody>
          <a:bodyPr/>
          <a:lstStyle/>
          <a:p>
            <a:pPr indent="450215" algn="just">
              <a:lnSpc>
                <a:spcPct val="200000"/>
              </a:lnSpc>
              <a:buNone/>
            </a:pPr>
            <a:r>
              <a:rPr lang="ru-RU" sz="1800" b="1" dirty="0">
                <a:solidFill>
                  <a:srgbClr val="FF0000"/>
                </a:solidFill>
              </a:rPr>
              <a:t>Постановление АС Уральского округа от 08.04.2026 по делу № А34-2882/2024</a:t>
            </a:r>
          </a:p>
          <a:p>
            <a:pPr indent="450215" algn="just">
              <a:buNone/>
            </a:pPr>
            <a:r>
              <a:rPr lang="ru-RU" sz="1800" dirty="0"/>
              <a:t>Физические лица Шарипов Р.Г., Сычугов Н.С., которые являлись плательщиками НПД и по документам </a:t>
            </a:r>
            <a:r>
              <a:rPr lang="ru-RU" sz="1800" b="1" dirty="0">
                <a:highlight>
                  <a:srgbClr val="FFFF00"/>
                </a:highlight>
              </a:rPr>
              <a:t>оказывали организации услуги по практической подготовке водителей транспортных средств для обучающихся в организации граждан, фактически состояли с заявителем в трудовых правоотношениях</a:t>
            </a:r>
            <a:r>
              <a:rPr lang="ru-RU" sz="1800" dirty="0"/>
              <a:t>. </a:t>
            </a:r>
          </a:p>
          <a:p>
            <a:pPr indent="450215" algn="just">
              <a:buNone/>
            </a:pPr>
            <a:r>
              <a:rPr lang="ru-RU" sz="1800" dirty="0"/>
              <a:t>Действия организации квалифицированы управлением как направленные на получение необоснованной налоговой выгоды путем уклонения от исполнения обязанностей налогового агента по НДФЛ (исчисление налога, удержание и перечисление налога в установленные законом сроки).</a:t>
            </a:r>
          </a:p>
          <a:p>
            <a:pPr indent="450215" algn="just">
              <a:buNone/>
            </a:pPr>
            <a:r>
              <a:rPr lang="ru-RU" sz="1800" dirty="0"/>
              <a:t>Сумма доначисленного налоговым органом организации, как налоговому агенту, </a:t>
            </a:r>
            <a:r>
              <a:rPr lang="ru-RU" sz="1800" b="1" dirty="0">
                <a:highlight>
                  <a:srgbClr val="FFFF00"/>
                </a:highlight>
              </a:rPr>
              <a:t>НДФЛ подлежит уменьшению на сумму НПД, уплаченного физическими лицами и выразившими волеизъявление на соответствующий зачет</a:t>
            </a:r>
            <a:r>
              <a:rPr lang="ru-RU" sz="1800" dirty="0"/>
              <a:t>.</a:t>
            </a:r>
            <a:endParaRPr lang="ru-RU" sz="1800" b="1" dirty="0"/>
          </a:p>
          <a:p>
            <a:pPr algn="just">
              <a:spcBef>
                <a:spcPts val="1200"/>
              </a:spcBef>
              <a:buSzPts val="1800"/>
            </a:pPr>
            <a:endParaRPr lang="ru-RU" sz="1600" b="1" dirty="0"/>
          </a:p>
          <a:p>
            <a:pPr algn="just">
              <a:lnSpc>
                <a:spcPct val="150000"/>
              </a:lnSpc>
              <a:buSzPts val="1800"/>
            </a:pPr>
            <a:endParaRPr lang="ru-RU" sz="2400" b="1" dirty="0"/>
          </a:p>
        </p:txBody>
      </p:sp>
    </p:spTree>
    <p:extLst>
      <p:ext uri="{BB962C8B-B14F-4D97-AF65-F5344CB8AC3E}">
        <p14:creationId xmlns:p14="http://schemas.microsoft.com/office/powerpoint/2010/main" val="18221089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F507F4-BAD6-CA3B-B548-D4A4504C5F2C}"/>
            </a:ext>
          </a:extLst>
        </p:cNvPr>
        <p:cNvGrpSpPr/>
        <p:nvPr/>
      </p:nvGrpSpPr>
      <p:grpSpPr>
        <a:xfrm>
          <a:off x="0" y="0"/>
          <a:ext cx="0" cy="0"/>
          <a:chOff x="0" y="0"/>
          <a:chExt cx="0" cy="0"/>
        </a:xfrm>
      </p:grpSpPr>
      <p:sp>
        <p:nvSpPr>
          <p:cNvPr id="5" name="Заголовок 4">
            <a:extLst>
              <a:ext uri="{FF2B5EF4-FFF2-40B4-BE49-F238E27FC236}">
                <a16:creationId xmlns:a16="http://schemas.microsoft.com/office/drawing/2014/main" id="{3310788A-377E-DB70-2DF5-4FA5218A9771}"/>
              </a:ext>
            </a:extLst>
          </p:cNvPr>
          <p:cNvSpPr>
            <a:spLocks noGrp="1"/>
          </p:cNvSpPr>
          <p:nvPr>
            <p:ph type="title"/>
          </p:nvPr>
        </p:nvSpPr>
        <p:spPr>
          <a:xfrm>
            <a:off x="182388" y="260560"/>
            <a:ext cx="8784000" cy="792110"/>
          </a:xfrm>
        </p:spPr>
        <p:txBody>
          <a:bodyPr>
            <a:normAutofit fontScale="90000"/>
          </a:bodyPr>
          <a:lstStyle/>
          <a:p>
            <a:br>
              <a:rPr lang="ru-RU" sz="2000" b="1" i="1" dirty="0">
                <a:solidFill>
                  <a:srgbClr val="FF0000"/>
                </a:solidFill>
              </a:rPr>
            </a:br>
            <a:br>
              <a:rPr lang="ru-RU" sz="2000" b="1" i="1" dirty="0">
                <a:solidFill>
                  <a:srgbClr val="FF0000"/>
                </a:solidFill>
              </a:rPr>
            </a:br>
            <a:br>
              <a:rPr lang="ru-RU" sz="2000" b="1" i="1" dirty="0">
                <a:solidFill>
                  <a:srgbClr val="FF0000"/>
                </a:solidFill>
              </a:rPr>
            </a:br>
            <a:br>
              <a:rPr lang="ru-RU" sz="2000" b="1" i="1" dirty="0">
                <a:solidFill>
                  <a:srgbClr val="FF0000"/>
                </a:solidFill>
              </a:rPr>
            </a:br>
            <a:br>
              <a:rPr lang="ru-RU" sz="2000" b="1" i="1" dirty="0">
                <a:solidFill>
                  <a:srgbClr val="FF0000"/>
                </a:solidFill>
              </a:rPr>
            </a:br>
            <a:br>
              <a:rPr lang="ru-RU" sz="2000" b="1" i="1" dirty="0">
                <a:solidFill>
                  <a:srgbClr val="FF0000"/>
                </a:solidFill>
              </a:rPr>
            </a:br>
            <a:r>
              <a:rPr lang="ru-RU" sz="2000" b="1" i="1" dirty="0">
                <a:solidFill>
                  <a:srgbClr val="FF0000"/>
                </a:solidFill>
              </a:rPr>
              <a:t>Из самозанятых в трудовые: начисленный НДФЛ уменьшен на сумму НПД</a:t>
            </a:r>
            <a:br>
              <a:rPr lang="ru-RU" sz="2000" b="1" i="1" dirty="0">
                <a:solidFill>
                  <a:srgbClr val="FF0000"/>
                </a:solidFill>
              </a:rPr>
            </a:br>
            <a:br>
              <a:rPr lang="ru-RU" sz="2000" b="1" i="1" dirty="0">
                <a:solidFill>
                  <a:srgbClr val="FF0000"/>
                </a:solidFill>
              </a:rPr>
            </a:br>
            <a:br>
              <a:rPr lang="ru-RU" sz="2000" b="1" i="1" dirty="0">
                <a:solidFill>
                  <a:srgbClr val="FF0000"/>
                </a:solidFill>
              </a:rPr>
            </a:br>
            <a:br>
              <a:rPr lang="ru-RU" sz="2000" b="1" i="1" dirty="0">
                <a:solidFill>
                  <a:srgbClr val="FF0000"/>
                </a:solidFill>
              </a:rPr>
            </a:br>
            <a:br>
              <a:rPr lang="ru-RU" sz="2000" b="1" i="1" dirty="0">
                <a:solidFill>
                  <a:srgbClr val="FF0000"/>
                </a:solidFill>
              </a:rPr>
            </a:br>
            <a:r>
              <a:rPr lang="ru-RU" sz="2000" b="1" i="1" dirty="0">
                <a:solidFill>
                  <a:srgbClr val="FF0000"/>
                </a:solidFill>
              </a:rPr>
              <a:t> </a:t>
            </a:r>
          </a:p>
        </p:txBody>
      </p:sp>
      <p:sp>
        <p:nvSpPr>
          <p:cNvPr id="7" name="Текст 6">
            <a:extLst>
              <a:ext uri="{FF2B5EF4-FFF2-40B4-BE49-F238E27FC236}">
                <a16:creationId xmlns:a16="http://schemas.microsoft.com/office/drawing/2014/main" id="{50CB833E-A077-DA01-4F8E-73AD21AD56D3}"/>
              </a:ext>
            </a:extLst>
          </p:cNvPr>
          <p:cNvSpPr>
            <a:spLocks noGrp="1"/>
          </p:cNvSpPr>
          <p:nvPr>
            <p:ph idx="1"/>
          </p:nvPr>
        </p:nvSpPr>
        <p:spPr>
          <a:xfrm>
            <a:off x="182388" y="1052449"/>
            <a:ext cx="8784000" cy="3888540"/>
          </a:xfrm>
        </p:spPr>
        <p:txBody>
          <a:bodyPr/>
          <a:lstStyle/>
          <a:p>
            <a:pPr indent="450215" algn="just">
              <a:lnSpc>
                <a:spcPct val="200000"/>
              </a:lnSpc>
              <a:buNone/>
            </a:pPr>
            <a:r>
              <a:rPr lang="ru-RU" sz="1800" b="1" dirty="0">
                <a:solidFill>
                  <a:srgbClr val="FF0000"/>
                </a:solidFill>
              </a:rPr>
              <a:t>Постановление АС Уральского округа от 08.04.2026 по делу № А34-2882/2024</a:t>
            </a:r>
          </a:p>
          <a:p>
            <a:pPr indent="450215" algn="just">
              <a:buNone/>
            </a:pPr>
            <a:r>
              <a:rPr lang="ru-RU" sz="1800" dirty="0"/>
              <a:t>Физические лица Шарипов Р.Г., Сычугов Н.С., которые являлись плательщиками НПД и по документам </a:t>
            </a:r>
            <a:r>
              <a:rPr lang="ru-RU" sz="1800" b="1" dirty="0">
                <a:highlight>
                  <a:srgbClr val="FFFF00"/>
                </a:highlight>
              </a:rPr>
              <a:t>оказывали организации услуги по практической подготовке водителей транспортных средств для обучающихся в организации граждан, фактически состояли с заявителем в трудовых правоотношениях</a:t>
            </a:r>
            <a:r>
              <a:rPr lang="ru-RU" sz="1800" dirty="0"/>
              <a:t>. </a:t>
            </a:r>
          </a:p>
          <a:p>
            <a:pPr indent="450215" algn="just">
              <a:buNone/>
            </a:pPr>
            <a:r>
              <a:rPr lang="ru-RU" sz="1800" dirty="0"/>
              <a:t>Действия организации квалифицированы управлением как направленные на получение необоснованной налоговой выгоды путем уклонения от исполнения обязанностей налогового агента по НДФЛ (исчисление налога, удержание и перечисление налога в установленные законом сроки).</a:t>
            </a:r>
          </a:p>
          <a:p>
            <a:pPr indent="450215" algn="just">
              <a:buNone/>
            </a:pPr>
            <a:r>
              <a:rPr lang="ru-RU" sz="1800" dirty="0"/>
              <a:t>Сумма доначисленного налоговым органом организации, как налоговому агенту, </a:t>
            </a:r>
            <a:r>
              <a:rPr lang="ru-RU" sz="1800" b="1" dirty="0">
                <a:highlight>
                  <a:srgbClr val="FFFF00"/>
                </a:highlight>
              </a:rPr>
              <a:t>НДФЛ подлежит уменьшению на сумму НПД, уплаченного физическими лицами и выразившими волеизъявление на соответствующий зачет</a:t>
            </a:r>
            <a:r>
              <a:rPr lang="ru-RU" sz="1800" dirty="0"/>
              <a:t>.</a:t>
            </a:r>
            <a:endParaRPr lang="ru-RU" sz="1800" b="1" dirty="0"/>
          </a:p>
          <a:p>
            <a:pPr algn="just">
              <a:spcBef>
                <a:spcPts val="1200"/>
              </a:spcBef>
              <a:buSzPts val="1800"/>
            </a:pPr>
            <a:endParaRPr lang="ru-RU" sz="1600" b="1" dirty="0"/>
          </a:p>
          <a:p>
            <a:pPr algn="just">
              <a:lnSpc>
                <a:spcPct val="150000"/>
              </a:lnSpc>
              <a:buSzPts val="1800"/>
            </a:pPr>
            <a:endParaRPr lang="ru-RU" sz="2400" b="1" dirty="0"/>
          </a:p>
        </p:txBody>
      </p:sp>
    </p:spTree>
    <p:extLst>
      <p:ext uri="{BB962C8B-B14F-4D97-AF65-F5344CB8AC3E}">
        <p14:creationId xmlns:p14="http://schemas.microsoft.com/office/powerpoint/2010/main" val="3579375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41B08F-6890-1E25-1DA5-FD330E0C7446}"/>
            </a:ext>
          </a:extLst>
        </p:cNvPr>
        <p:cNvGrpSpPr/>
        <p:nvPr/>
      </p:nvGrpSpPr>
      <p:grpSpPr>
        <a:xfrm>
          <a:off x="0" y="0"/>
          <a:ext cx="0" cy="0"/>
          <a:chOff x="0" y="0"/>
          <a:chExt cx="0" cy="0"/>
        </a:xfrm>
      </p:grpSpPr>
      <p:sp>
        <p:nvSpPr>
          <p:cNvPr id="5" name="Заголовок 4">
            <a:extLst>
              <a:ext uri="{FF2B5EF4-FFF2-40B4-BE49-F238E27FC236}">
                <a16:creationId xmlns:a16="http://schemas.microsoft.com/office/drawing/2014/main" id="{32AD22B4-67D2-86F0-817B-96A40BE5002E}"/>
              </a:ext>
            </a:extLst>
          </p:cNvPr>
          <p:cNvSpPr>
            <a:spLocks noGrp="1"/>
          </p:cNvSpPr>
          <p:nvPr>
            <p:ph type="title"/>
          </p:nvPr>
        </p:nvSpPr>
        <p:spPr>
          <a:xfrm>
            <a:off x="182388" y="260560"/>
            <a:ext cx="8784000" cy="792110"/>
          </a:xfrm>
        </p:spPr>
        <p:txBody>
          <a:bodyPr>
            <a:normAutofit fontScale="90000"/>
          </a:bodyPr>
          <a:lstStyle/>
          <a:p>
            <a:br>
              <a:rPr lang="ru-RU" sz="2000" b="1" i="1" dirty="0">
                <a:solidFill>
                  <a:srgbClr val="FF0000"/>
                </a:solidFill>
              </a:rPr>
            </a:br>
            <a:br>
              <a:rPr lang="ru-RU" sz="2000" b="1" i="1" dirty="0">
                <a:solidFill>
                  <a:srgbClr val="FF0000"/>
                </a:solidFill>
              </a:rPr>
            </a:br>
            <a:br>
              <a:rPr lang="ru-RU" sz="2000" b="1" i="1" dirty="0">
                <a:solidFill>
                  <a:srgbClr val="FF0000"/>
                </a:solidFill>
              </a:rPr>
            </a:br>
            <a:br>
              <a:rPr lang="ru-RU" sz="2000" b="1" i="1" dirty="0">
                <a:solidFill>
                  <a:srgbClr val="FF0000"/>
                </a:solidFill>
              </a:rPr>
            </a:br>
            <a:br>
              <a:rPr lang="ru-RU" sz="2000" b="1" i="1" dirty="0">
                <a:solidFill>
                  <a:srgbClr val="FF0000"/>
                </a:solidFill>
              </a:rPr>
            </a:br>
            <a:br>
              <a:rPr lang="ru-RU" sz="2000" b="1" i="1" dirty="0">
                <a:solidFill>
                  <a:srgbClr val="FF0000"/>
                </a:solidFill>
              </a:rPr>
            </a:br>
            <a:r>
              <a:rPr lang="ru-RU" sz="2000" b="1" i="1" dirty="0">
                <a:solidFill>
                  <a:srgbClr val="FF0000"/>
                </a:solidFill>
              </a:rPr>
              <a:t>Из самозанятых в трудовые: начисленный НДФЛ уменьшен на сумму НПД</a:t>
            </a:r>
            <a:br>
              <a:rPr lang="ru-RU" sz="2000" b="1" i="1" dirty="0">
                <a:solidFill>
                  <a:srgbClr val="FF0000"/>
                </a:solidFill>
              </a:rPr>
            </a:br>
            <a:br>
              <a:rPr lang="ru-RU" sz="2000" b="1" i="1" dirty="0">
                <a:solidFill>
                  <a:srgbClr val="FF0000"/>
                </a:solidFill>
              </a:rPr>
            </a:br>
            <a:br>
              <a:rPr lang="ru-RU" sz="2000" b="1" i="1" dirty="0">
                <a:solidFill>
                  <a:srgbClr val="FF0000"/>
                </a:solidFill>
              </a:rPr>
            </a:br>
            <a:br>
              <a:rPr lang="ru-RU" sz="2000" b="1" i="1" dirty="0">
                <a:solidFill>
                  <a:srgbClr val="FF0000"/>
                </a:solidFill>
              </a:rPr>
            </a:br>
            <a:br>
              <a:rPr lang="ru-RU" sz="2000" b="1" i="1" dirty="0">
                <a:solidFill>
                  <a:srgbClr val="FF0000"/>
                </a:solidFill>
              </a:rPr>
            </a:br>
            <a:r>
              <a:rPr lang="ru-RU" sz="2000" b="1" i="1" dirty="0">
                <a:solidFill>
                  <a:srgbClr val="FF0000"/>
                </a:solidFill>
              </a:rPr>
              <a:t> </a:t>
            </a:r>
          </a:p>
        </p:txBody>
      </p:sp>
      <p:sp>
        <p:nvSpPr>
          <p:cNvPr id="7" name="Текст 6">
            <a:extLst>
              <a:ext uri="{FF2B5EF4-FFF2-40B4-BE49-F238E27FC236}">
                <a16:creationId xmlns:a16="http://schemas.microsoft.com/office/drawing/2014/main" id="{4D14C972-F770-B672-B33B-EE3AAC8B95FE}"/>
              </a:ext>
            </a:extLst>
          </p:cNvPr>
          <p:cNvSpPr>
            <a:spLocks noGrp="1"/>
          </p:cNvSpPr>
          <p:nvPr>
            <p:ph idx="1"/>
          </p:nvPr>
        </p:nvSpPr>
        <p:spPr>
          <a:xfrm>
            <a:off x="182388" y="1052449"/>
            <a:ext cx="8784000" cy="3888540"/>
          </a:xfrm>
        </p:spPr>
        <p:txBody>
          <a:bodyPr/>
          <a:lstStyle/>
          <a:p>
            <a:pPr indent="450215" algn="just">
              <a:lnSpc>
                <a:spcPct val="200000"/>
              </a:lnSpc>
              <a:buNone/>
            </a:pPr>
            <a:r>
              <a:rPr lang="ru-RU" sz="1800" b="1" dirty="0">
                <a:solidFill>
                  <a:srgbClr val="FF0000"/>
                </a:solidFill>
              </a:rPr>
              <a:t>Постановление АС Уральского округа от 08.04.2026 по делу № А34-2882/2024</a:t>
            </a:r>
          </a:p>
          <a:p>
            <a:pPr indent="450215" algn="just">
              <a:buNone/>
            </a:pPr>
            <a:r>
              <a:rPr lang="ru-RU" sz="1800" b="1" dirty="0">
                <a:highlight>
                  <a:srgbClr val="FFFF00"/>
                </a:highlight>
              </a:rPr>
              <a:t>Основания:</a:t>
            </a:r>
          </a:p>
          <a:p>
            <a:pPr indent="450215" algn="just">
              <a:buNone/>
            </a:pPr>
            <a:r>
              <a:rPr lang="ru-RU" sz="1800" dirty="0"/>
              <a:t>Право налогового органа принимать решения о доначислении налога должно основываться не на формальном соответствии требованиям закона, а на реальном экономическом Это соответствует содержании конституционным хозяйственных принципам операций. налогообложения, закрепленным в постановлениях Конституционного Суда РФ (от 22.06.2009 № 10-П, от 24.03.2017 № 9-П, от 14.02.2024 № 6-П), в соответствии с которыми налоговые обязательства должны быть соразмерны реальной экономической деятельности и финансовой возможности плательщика. </a:t>
            </a:r>
          </a:p>
          <a:p>
            <a:pPr indent="450215" algn="just">
              <a:buNone/>
            </a:pPr>
            <a:r>
              <a:rPr lang="ru-RU" sz="1800" dirty="0"/>
              <a:t>Обязанность налогового агента по исчислению, удержанию и перечислению НДФЛ носит производный характер и реализуется через корректное применение ставок, установленных НК РФ. В целях контроля за соблюдением законодательства налоговые проверки проводятся для определения действительной суммы недоимки (пункт 2 статьи 87, абзац 16 пункта 1 статьи 11, пункт 8 статьи 101 НК РФ).</a:t>
            </a:r>
            <a:endParaRPr lang="ru-RU" sz="1600" b="1" dirty="0"/>
          </a:p>
          <a:p>
            <a:pPr algn="just">
              <a:lnSpc>
                <a:spcPct val="150000"/>
              </a:lnSpc>
              <a:buSzPts val="1800"/>
            </a:pPr>
            <a:endParaRPr lang="ru-RU" sz="2400" b="1" dirty="0"/>
          </a:p>
        </p:txBody>
      </p:sp>
    </p:spTree>
    <p:extLst>
      <p:ext uri="{BB962C8B-B14F-4D97-AF65-F5344CB8AC3E}">
        <p14:creationId xmlns:p14="http://schemas.microsoft.com/office/powerpoint/2010/main" val="34914310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C078F4-8E88-111E-2290-C2BE8888C755}"/>
            </a:ext>
          </a:extLst>
        </p:cNvPr>
        <p:cNvGrpSpPr/>
        <p:nvPr/>
      </p:nvGrpSpPr>
      <p:grpSpPr>
        <a:xfrm>
          <a:off x="0" y="0"/>
          <a:ext cx="0" cy="0"/>
          <a:chOff x="0" y="0"/>
          <a:chExt cx="0" cy="0"/>
        </a:xfrm>
      </p:grpSpPr>
      <p:sp>
        <p:nvSpPr>
          <p:cNvPr id="5" name="Заголовок 4">
            <a:extLst>
              <a:ext uri="{FF2B5EF4-FFF2-40B4-BE49-F238E27FC236}">
                <a16:creationId xmlns:a16="http://schemas.microsoft.com/office/drawing/2014/main" id="{F113E6E3-A505-D6A0-E671-3E663F917F47}"/>
              </a:ext>
            </a:extLst>
          </p:cNvPr>
          <p:cNvSpPr>
            <a:spLocks noGrp="1"/>
          </p:cNvSpPr>
          <p:nvPr>
            <p:ph type="title"/>
          </p:nvPr>
        </p:nvSpPr>
        <p:spPr>
          <a:xfrm>
            <a:off x="131612" y="-243510"/>
            <a:ext cx="8784000" cy="792110"/>
          </a:xfrm>
        </p:spPr>
        <p:txBody>
          <a:bodyPr>
            <a:normAutofit fontScale="90000"/>
          </a:bodyPr>
          <a:lstStyle/>
          <a:p>
            <a:br>
              <a:rPr lang="ru-RU" sz="2000" b="1" i="1" dirty="0">
                <a:solidFill>
                  <a:srgbClr val="FF0000"/>
                </a:solidFill>
              </a:rPr>
            </a:br>
            <a:br>
              <a:rPr lang="ru-RU" sz="2000" b="1" i="1" dirty="0">
                <a:solidFill>
                  <a:srgbClr val="FF0000"/>
                </a:solidFill>
              </a:rPr>
            </a:br>
            <a:br>
              <a:rPr lang="ru-RU" sz="2000" b="1" i="1" dirty="0">
                <a:solidFill>
                  <a:srgbClr val="FF0000"/>
                </a:solidFill>
              </a:rPr>
            </a:br>
            <a:br>
              <a:rPr lang="ru-RU" sz="2000" b="1" i="1" dirty="0">
                <a:solidFill>
                  <a:srgbClr val="FF0000"/>
                </a:solidFill>
              </a:rPr>
            </a:br>
            <a:br>
              <a:rPr lang="ru-RU" sz="2000" b="1" i="1" dirty="0">
                <a:solidFill>
                  <a:srgbClr val="FF0000"/>
                </a:solidFill>
              </a:rPr>
            </a:br>
            <a:br>
              <a:rPr lang="ru-RU" sz="2000" b="1" i="1" dirty="0">
                <a:solidFill>
                  <a:srgbClr val="FF0000"/>
                </a:solidFill>
              </a:rPr>
            </a:br>
            <a:r>
              <a:rPr lang="ru-RU" sz="2000" b="1" i="1" dirty="0">
                <a:solidFill>
                  <a:srgbClr val="FF0000"/>
                </a:solidFill>
              </a:rPr>
              <a:t>Обновлены индикаторы риска работы с самозанятыми</a:t>
            </a:r>
            <a:br>
              <a:rPr lang="ru-RU" sz="2000" b="1" i="1" dirty="0">
                <a:solidFill>
                  <a:srgbClr val="FF0000"/>
                </a:solidFill>
              </a:rPr>
            </a:br>
            <a:br>
              <a:rPr lang="ru-RU" sz="2000" b="1" i="1" dirty="0">
                <a:solidFill>
                  <a:srgbClr val="FF0000"/>
                </a:solidFill>
              </a:rPr>
            </a:br>
            <a:br>
              <a:rPr lang="ru-RU" sz="2000" b="1" i="1" dirty="0">
                <a:solidFill>
                  <a:srgbClr val="FF0000"/>
                </a:solidFill>
              </a:rPr>
            </a:br>
            <a:br>
              <a:rPr lang="ru-RU" sz="2000" b="1" i="1" dirty="0">
                <a:solidFill>
                  <a:srgbClr val="FF0000"/>
                </a:solidFill>
              </a:rPr>
            </a:br>
            <a:br>
              <a:rPr lang="ru-RU" sz="2000" b="1" i="1" dirty="0">
                <a:solidFill>
                  <a:srgbClr val="FF0000"/>
                </a:solidFill>
              </a:rPr>
            </a:br>
            <a:br>
              <a:rPr lang="ru-RU" sz="2000" b="1" i="1" dirty="0">
                <a:solidFill>
                  <a:srgbClr val="FF0000"/>
                </a:solidFill>
              </a:rPr>
            </a:br>
            <a:r>
              <a:rPr lang="ru-RU" sz="2000" b="1" i="1" dirty="0">
                <a:solidFill>
                  <a:srgbClr val="FF0000"/>
                </a:solidFill>
              </a:rPr>
              <a:t> </a:t>
            </a:r>
          </a:p>
        </p:txBody>
      </p:sp>
      <p:sp>
        <p:nvSpPr>
          <p:cNvPr id="7" name="Текст 6">
            <a:extLst>
              <a:ext uri="{FF2B5EF4-FFF2-40B4-BE49-F238E27FC236}">
                <a16:creationId xmlns:a16="http://schemas.microsoft.com/office/drawing/2014/main" id="{DCA8B0B5-DF0F-AD1B-A268-E409AEA05CDF}"/>
              </a:ext>
            </a:extLst>
          </p:cNvPr>
          <p:cNvSpPr>
            <a:spLocks noGrp="1"/>
          </p:cNvSpPr>
          <p:nvPr>
            <p:ph idx="1"/>
          </p:nvPr>
        </p:nvSpPr>
        <p:spPr>
          <a:xfrm>
            <a:off x="228388" y="332570"/>
            <a:ext cx="8784000" cy="3888540"/>
          </a:xfrm>
        </p:spPr>
        <p:txBody>
          <a:bodyPr/>
          <a:lstStyle/>
          <a:p>
            <a:pPr marL="0" indent="0" algn="just">
              <a:spcBef>
                <a:spcPts val="1200"/>
              </a:spcBef>
              <a:buSzPts val="1800"/>
              <a:buNone/>
            </a:pPr>
            <a:r>
              <a:rPr lang="ru-RU" sz="1600" dirty="0"/>
              <a:t>1.Приказ Минтруда от 08.12.2025 года № 685н </a:t>
            </a:r>
          </a:p>
          <a:p>
            <a:pPr marL="0" indent="0" algn="just">
              <a:spcBef>
                <a:spcPts val="1200"/>
              </a:spcBef>
              <a:buSzPts val="1800"/>
              <a:buNone/>
            </a:pPr>
            <a:r>
              <a:rPr lang="ru-RU" sz="1600" dirty="0"/>
              <a:t>С 10.01.2026 года индикатор риска работы с самозанятыми подкорректирован. </a:t>
            </a:r>
          </a:p>
          <a:p>
            <a:pPr marL="0" indent="0" algn="just">
              <a:spcBef>
                <a:spcPts val="1200"/>
              </a:spcBef>
              <a:buSzPts val="1800"/>
              <a:buNone/>
            </a:pPr>
            <a:r>
              <a:rPr lang="ru-RU" sz="1600" dirty="0"/>
              <a:t>Так, триггером для проверки может стать взаимодействие организации или ИП более чем </a:t>
            </a:r>
            <a:r>
              <a:rPr lang="ru-RU" sz="1600" dirty="0">
                <a:solidFill>
                  <a:srgbClr val="FF0000"/>
                </a:solidFill>
              </a:rPr>
              <a:t>с 35 самозанятыми лицами, каждое из которых соответствует следующим условиям: </a:t>
            </a:r>
          </a:p>
          <a:p>
            <a:pPr marL="0" indent="0" algn="just">
              <a:spcBef>
                <a:spcPts val="1200"/>
              </a:spcBef>
              <a:buSzPts val="1800"/>
              <a:buNone/>
            </a:pPr>
            <a:r>
              <a:rPr lang="ru-RU" sz="1600" dirty="0">
                <a:solidFill>
                  <a:srgbClr val="FF0000"/>
                </a:solidFill>
              </a:rPr>
              <a:t>имеет среднемесячный доход от указанной организации (ИП) более 35 000 руб.; </a:t>
            </a:r>
          </a:p>
          <a:p>
            <a:pPr marL="0" indent="0" algn="just">
              <a:spcBef>
                <a:spcPts val="1200"/>
              </a:spcBef>
              <a:buSzPts val="1800"/>
              <a:buNone/>
            </a:pPr>
            <a:r>
              <a:rPr lang="ru-RU" sz="1600" dirty="0">
                <a:solidFill>
                  <a:srgbClr val="FF0000"/>
                </a:solidFill>
              </a:rPr>
              <a:t>продолжительность работы с организацией (ИП) — более 3 месяцев</a:t>
            </a:r>
            <a:r>
              <a:rPr lang="ru-RU" sz="1600" dirty="0"/>
              <a:t>; </a:t>
            </a:r>
          </a:p>
          <a:p>
            <a:pPr marL="0" indent="0" algn="just">
              <a:spcBef>
                <a:spcPts val="1200"/>
              </a:spcBef>
              <a:buSzPts val="1800"/>
              <a:buNone/>
            </a:pPr>
            <a:r>
              <a:rPr lang="ru-RU" sz="1600" dirty="0">
                <a:solidFill>
                  <a:srgbClr val="FF0000"/>
                </a:solidFill>
              </a:rPr>
              <a:t>доля доходов самозанятого от этой организации (ИП) составляет 75 % и более</a:t>
            </a:r>
            <a:r>
              <a:rPr lang="ru-RU" sz="1600" dirty="0"/>
              <a:t>. </a:t>
            </a:r>
          </a:p>
          <a:p>
            <a:pPr marL="0" indent="0" algn="just">
              <a:spcBef>
                <a:spcPts val="1200"/>
              </a:spcBef>
              <a:buSzPts val="1800"/>
              <a:buNone/>
            </a:pPr>
            <a:r>
              <a:rPr lang="ru-RU" sz="1600" dirty="0"/>
              <a:t>Ранее индикатор риска «срабатывал», если доля доходов самозанятого от этой организации или ИП составляла 90 % и более.</a:t>
            </a:r>
          </a:p>
          <a:p>
            <a:pPr marL="0" indent="0" algn="just">
              <a:spcBef>
                <a:spcPts val="1200"/>
              </a:spcBef>
              <a:buSzPts val="1800"/>
              <a:buNone/>
            </a:pPr>
            <a:r>
              <a:rPr lang="ru-RU" sz="1600" dirty="0"/>
              <a:t> 2.При оценке взаимоотношений компании с самозанятыми налоговыми органами анализируются несколько параметров:</a:t>
            </a:r>
          </a:p>
          <a:p>
            <a:pPr marL="0" indent="0" algn="just">
              <a:spcBef>
                <a:spcPts val="1200"/>
              </a:spcBef>
              <a:buSzPts val="1800"/>
              <a:buNone/>
            </a:pPr>
            <a:r>
              <a:rPr lang="ru-RU" sz="1600" dirty="0">
                <a:solidFill>
                  <a:srgbClr val="FF0000"/>
                </a:solidFill>
              </a:rPr>
              <a:t>-регулярность, характер и размер выплат;</a:t>
            </a:r>
          </a:p>
          <a:p>
            <a:pPr marL="0" indent="0" algn="just">
              <a:spcBef>
                <a:spcPts val="1200"/>
              </a:spcBef>
              <a:buSzPts val="1800"/>
              <a:buNone/>
            </a:pPr>
            <a:r>
              <a:rPr lang="ru-RU" sz="1600" dirty="0">
                <a:solidFill>
                  <a:srgbClr val="FF0000"/>
                </a:solidFill>
              </a:rPr>
              <a:t>-доля дохода самозанятого, полученного от одного заказчика;</a:t>
            </a:r>
          </a:p>
          <a:p>
            <a:pPr marL="0" indent="0" algn="just">
              <a:spcBef>
                <a:spcPts val="1200"/>
              </a:spcBef>
              <a:buSzPts val="1800"/>
              <a:buNone/>
            </a:pPr>
            <a:r>
              <a:rPr lang="ru-RU" sz="1600" dirty="0">
                <a:solidFill>
                  <a:srgbClr val="FF0000"/>
                </a:solidFill>
              </a:rPr>
              <a:t>-трудовая биография самозанятого и связи его текущих заказчиков с предыдущими работодателями. </a:t>
            </a:r>
          </a:p>
          <a:p>
            <a:pPr marL="0" indent="0" algn="just">
              <a:spcBef>
                <a:spcPts val="1200"/>
              </a:spcBef>
              <a:buSzPts val="1800"/>
              <a:buNone/>
            </a:pPr>
            <a:r>
              <a:rPr lang="ru-RU" sz="1600" dirty="0"/>
              <a:t>Совпадение по нескольким критериям может стать основанием для проведения проверки. </a:t>
            </a:r>
            <a:r>
              <a:rPr lang="ru-RU" sz="1600" b="1" dirty="0">
                <a:highlight>
                  <a:srgbClr val="FFFF00"/>
                </a:highlight>
              </a:rPr>
              <a:t>Фикцию с самозанятыми раскрыли при «</a:t>
            </a:r>
            <a:r>
              <a:rPr lang="ru-RU" sz="1600" b="1" dirty="0" err="1">
                <a:highlight>
                  <a:srgbClr val="FFFF00"/>
                </a:highlight>
              </a:rPr>
              <a:t>камералке</a:t>
            </a:r>
            <a:r>
              <a:rPr lang="ru-RU" sz="1600" b="1" dirty="0">
                <a:highlight>
                  <a:srgbClr val="FFFF00"/>
                </a:highlight>
              </a:rPr>
              <a:t>», доначислив 1,7 млн руб</a:t>
            </a:r>
            <a:r>
              <a:rPr lang="ru-RU" sz="1600" dirty="0"/>
              <a:t>.</a:t>
            </a:r>
          </a:p>
          <a:p>
            <a:pPr marL="0" indent="0" algn="just">
              <a:spcBef>
                <a:spcPts val="1200"/>
              </a:spcBef>
              <a:buSzPts val="1800"/>
              <a:buNone/>
            </a:pPr>
            <a:r>
              <a:rPr lang="ru-RU" sz="1600" b="1" dirty="0">
                <a:solidFill>
                  <a:srgbClr val="FF0000"/>
                </a:solidFill>
              </a:rPr>
              <a:t>- Постановление АС УО от 09.12.2025 года по делу № А71-900/202</a:t>
            </a:r>
            <a:endParaRPr lang="ru-RU" sz="1600" b="1" dirty="0">
              <a:solidFill>
                <a:srgbClr val="FF0000"/>
              </a:solidFill>
              <a:highlight>
                <a:srgbClr val="FFFF00"/>
              </a:highlight>
              <a:latin typeface="Times New Roman" panose="02020603050405020304" pitchFamily="18" charset="0"/>
              <a:cs typeface="Times New Roman" panose="02020603050405020304" pitchFamily="18" charset="0"/>
            </a:endParaRPr>
          </a:p>
          <a:p>
            <a:pPr marL="0" indent="0" algn="just">
              <a:spcBef>
                <a:spcPts val="1200"/>
              </a:spcBef>
              <a:buSzPts val="1800"/>
              <a:buNone/>
            </a:pPr>
            <a:endParaRPr lang="ru-RU" sz="1600" b="1" dirty="0"/>
          </a:p>
          <a:p>
            <a:pPr algn="just">
              <a:spcBef>
                <a:spcPts val="1200"/>
              </a:spcBef>
              <a:buSzPts val="1800"/>
            </a:pPr>
            <a:endParaRPr lang="ru-RU" sz="1600" b="1" dirty="0"/>
          </a:p>
          <a:p>
            <a:pPr algn="just">
              <a:lnSpc>
                <a:spcPct val="150000"/>
              </a:lnSpc>
              <a:buSzPts val="1800"/>
            </a:pPr>
            <a:endParaRPr lang="ru-RU" sz="2400" b="1" dirty="0"/>
          </a:p>
        </p:txBody>
      </p:sp>
    </p:spTree>
    <p:extLst>
      <p:ext uri="{BB962C8B-B14F-4D97-AF65-F5344CB8AC3E}">
        <p14:creationId xmlns:p14="http://schemas.microsoft.com/office/powerpoint/2010/main" val="31863909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440DE4F-6063-F727-0832-EE1D405CD978}"/>
            </a:ext>
          </a:extLst>
        </p:cNvPr>
        <p:cNvGrpSpPr/>
        <p:nvPr/>
      </p:nvGrpSpPr>
      <p:grpSpPr>
        <a:xfrm>
          <a:off x="0" y="0"/>
          <a:ext cx="0" cy="0"/>
          <a:chOff x="0" y="0"/>
          <a:chExt cx="0" cy="0"/>
        </a:xfrm>
      </p:grpSpPr>
      <p:sp>
        <p:nvSpPr>
          <p:cNvPr id="5" name="Заголовок 4">
            <a:extLst>
              <a:ext uri="{FF2B5EF4-FFF2-40B4-BE49-F238E27FC236}">
                <a16:creationId xmlns:a16="http://schemas.microsoft.com/office/drawing/2014/main" id="{2FC2957D-C68D-6C8D-8018-4FD7346C4157}"/>
              </a:ext>
            </a:extLst>
          </p:cNvPr>
          <p:cNvSpPr>
            <a:spLocks noGrp="1"/>
          </p:cNvSpPr>
          <p:nvPr>
            <p:ph type="title"/>
          </p:nvPr>
        </p:nvSpPr>
        <p:spPr>
          <a:xfrm>
            <a:off x="182388" y="260560"/>
            <a:ext cx="8784000" cy="792110"/>
          </a:xfrm>
        </p:spPr>
        <p:txBody>
          <a:bodyPr>
            <a:normAutofit fontScale="90000"/>
          </a:bodyPr>
          <a:lstStyle/>
          <a:p>
            <a:br>
              <a:rPr lang="ru-RU" sz="2000" b="1" i="1" dirty="0">
                <a:solidFill>
                  <a:srgbClr val="FF0000"/>
                </a:solidFill>
              </a:rPr>
            </a:br>
            <a:br>
              <a:rPr lang="ru-RU" sz="2000" b="1" i="1" dirty="0">
                <a:solidFill>
                  <a:srgbClr val="FF0000"/>
                </a:solidFill>
              </a:rPr>
            </a:br>
            <a:br>
              <a:rPr lang="ru-RU" sz="2000" b="1" i="1" dirty="0">
                <a:solidFill>
                  <a:srgbClr val="FF0000"/>
                </a:solidFill>
              </a:rPr>
            </a:br>
            <a:br>
              <a:rPr lang="ru-RU" sz="2000" b="1" i="1" dirty="0">
                <a:solidFill>
                  <a:srgbClr val="FF0000"/>
                </a:solidFill>
              </a:rPr>
            </a:br>
            <a:br>
              <a:rPr lang="ru-RU" sz="2000" b="1" i="1" dirty="0">
                <a:solidFill>
                  <a:srgbClr val="FF0000"/>
                </a:solidFill>
              </a:rPr>
            </a:br>
            <a:br>
              <a:rPr lang="ru-RU" sz="2000" b="1" i="1" dirty="0">
                <a:solidFill>
                  <a:srgbClr val="FF0000"/>
                </a:solidFill>
              </a:rPr>
            </a:br>
            <a:r>
              <a:rPr lang="ru-RU" sz="2000" b="1" i="1" dirty="0">
                <a:solidFill>
                  <a:srgbClr val="FF0000"/>
                </a:solidFill>
              </a:rPr>
              <a:t>Из самозанятых в трудовые: начисленный НДФЛ уменьшен на сумму НПД</a:t>
            </a:r>
            <a:br>
              <a:rPr lang="ru-RU" sz="2000" b="1" i="1" dirty="0">
                <a:solidFill>
                  <a:srgbClr val="FF0000"/>
                </a:solidFill>
              </a:rPr>
            </a:br>
            <a:br>
              <a:rPr lang="ru-RU" sz="2000" b="1" i="1" dirty="0">
                <a:solidFill>
                  <a:srgbClr val="FF0000"/>
                </a:solidFill>
              </a:rPr>
            </a:br>
            <a:br>
              <a:rPr lang="ru-RU" sz="2000" b="1" i="1" dirty="0">
                <a:solidFill>
                  <a:srgbClr val="FF0000"/>
                </a:solidFill>
              </a:rPr>
            </a:br>
            <a:br>
              <a:rPr lang="ru-RU" sz="2000" b="1" i="1" dirty="0">
                <a:solidFill>
                  <a:srgbClr val="FF0000"/>
                </a:solidFill>
              </a:rPr>
            </a:br>
            <a:br>
              <a:rPr lang="ru-RU" sz="2000" b="1" i="1" dirty="0">
                <a:solidFill>
                  <a:srgbClr val="FF0000"/>
                </a:solidFill>
              </a:rPr>
            </a:br>
            <a:r>
              <a:rPr lang="ru-RU" sz="2000" b="1" i="1" dirty="0">
                <a:solidFill>
                  <a:srgbClr val="FF0000"/>
                </a:solidFill>
              </a:rPr>
              <a:t> </a:t>
            </a:r>
          </a:p>
        </p:txBody>
      </p:sp>
      <p:sp>
        <p:nvSpPr>
          <p:cNvPr id="7" name="Текст 6">
            <a:extLst>
              <a:ext uri="{FF2B5EF4-FFF2-40B4-BE49-F238E27FC236}">
                <a16:creationId xmlns:a16="http://schemas.microsoft.com/office/drawing/2014/main" id="{84F36065-8421-F9BE-6704-34D76730146D}"/>
              </a:ext>
            </a:extLst>
          </p:cNvPr>
          <p:cNvSpPr>
            <a:spLocks noGrp="1"/>
          </p:cNvSpPr>
          <p:nvPr>
            <p:ph idx="1"/>
          </p:nvPr>
        </p:nvSpPr>
        <p:spPr>
          <a:xfrm>
            <a:off x="182388" y="1052449"/>
            <a:ext cx="8784000" cy="3888540"/>
          </a:xfrm>
        </p:spPr>
        <p:txBody>
          <a:bodyPr/>
          <a:lstStyle/>
          <a:p>
            <a:pPr indent="450215" algn="just">
              <a:lnSpc>
                <a:spcPct val="200000"/>
              </a:lnSpc>
              <a:buNone/>
            </a:pPr>
            <a:r>
              <a:rPr lang="ru-RU" sz="1800" b="1" dirty="0">
                <a:solidFill>
                  <a:srgbClr val="FF0000"/>
                </a:solidFill>
              </a:rPr>
              <a:t>Постановление АС Уральского округа от 08.04.2026 по делу № А34-2882/2024</a:t>
            </a:r>
          </a:p>
          <a:p>
            <a:pPr indent="450215" algn="just">
              <a:buNone/>
            </a:pPr>
            <a:r>
              <a:rPr lang="ru-RU" sz="1800" b="1" dirty="0">
                <a:highlight>
                  <a:srgbClr val="FFFF00"/>
                </a:highlight>
              </a:rPr>
              <a:t>Основания:</a:t>
            </a:r>
          </a:p>
          <a:p>
            <a:pPr indent="450215" algn="just">
              <a:buNone/>
            </a:pPr>
            <a:r>
              <a:rPr lang="ru-RU" sz="1800" dirty="0"/>
              <a:t>Иное бы не отвечало вытекающему из пункта 2 статьи 22 НК РФ принципу добросовестности налогового администрирования, не допускающему создание формальных условий для взимания налогов сверх того, что требуется по закону </a:t>
            </a:r>
            <a:r>
              <a:rPr lang="ru-RU" sz="1800" dirty="0">
                <a:highlight>
                  <a:srgbClr val="FFFF00"/>
                </a:highlight>
              </a:rPr>
              <a:t>(определения Верховного Суда Российской Федерации от 03.08.2018 № 305-КГ18-4557, от 30.09.2019 № 305-ЭС19-9969</a:t>
            </a:r>
            <a:r>
              <a:rPr lang="ru-RU" sz="1800" dirty="0"/>
              <a:t>)</a:t>
            </a:r>
            <a:endParaRPr lang="ru-RU" sz="2400" b="1" dirty="0"/>
          </a:p>
        </p:txBody>
      </p:sp>
    </p:spTree>
    <p:extLst>
      <p:ext uri="{BB962C8B-B14F-4D97-AF65-F5344CB8AC3E}">
        <p14:creationId xmlns:p14="http://schemas.microsoft.com/office/powerpoint/2010/main" val="7352958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EBFCBB-3DA7-E530-AD9F-365B59534522}"/>
            </a:ext>
          </a:extLst>
        </p:cNvPr>
        <p:cNvGrpSpPr/>
        <p:nvPr/>
      </p:nvGrpSpPr>
      <p:grpSpPr>
        <a:xfrm>
          <a:off x="0" y="0"/>
          <a:ext cx="0" cy="0"/>
          <a:chOff x="0" y="0"/>
          <a:chExt cx="0" cy="0"/>
        </a:xfrm>
      </p:grpSpPr>
      <p:sp>
        <p:nvSpPr>
          <p:cNvPr id="5" name="Заголовок 4">
            <a:extLst>
              <a:ext uri="{FF2B5EF4-FFF2-40B4-BE49-F238E27FC236}">
                <a16:creationId xmlns:a16="http://schemas.microsoft.com/office/drawing/2014/main" id="{14E94155-D06D-6C28-F046-E796DBC56E87}"/>
              </a:ext>
            </a:extLst>
          </p:cNvPr>
          <p:cNvSpPr>
            <a:spLocks noGrp="1"/>
          </p:cNvSpPr>
          <p:nvPr>
            <p:ph type="title"/>
          </p:nvPr>
        </p:nvSpPr>
        <p:spPr>
          <a:xfrm>
            <a:off x="182388" y="260560"/>
            <a:ext cx="8784000" cy="792110"/>
          </a:xfrm>
        </p:spPr>
        <p:txBody>
          <a:bodyPr>
            <a:normAutofit fontScale="90000"/>
          </a:bodyPr>
          <a:lstStyle/>
          <a:p>
            <a:br>
              <a:rPr lang="ru-RU" sz="2000" b="1" i="1" dirty="0">
                <a:solidFill>
                  <a:srgbClr val="FF0000"/>
                </a:solidFill>
              </a:rPr>
            </a:br>
            <a:br>
              <a:rPr lang="ru-RU" sz="2000" b="1" i="1" dirty="0">
                <a:solidFill>
                  <a:srgbClr val="FF0000"/>
                </a:solidFill>
              </a:rPr>
            </a:br>
            <a:br>
              <a:rPr lang="ru-RU" sz="2000" b="1" i="1" dirty="0">
                <a:solidFill>
                  <a:srgbClr val="FF0000"/>
                </a:solidFill>
              </a:rPr>
            </a:br>
            <a:br>
              <a:rPr lang="ru-RU" sz="2000" b="1" i="1" dirty="0">
                <a:solidFill>
                  <a:srgbClr val="FF0000"/>
                </a:solidFill>
              </a:rPr>
            </a:br>
            <a:br>
              <a:rPr lang="ru-RU" sz="2000" b="1" i="1" dirty="0">
                <a:solidFill>
                  <a:srgbClr val="FF0000"/>
                </a:solidFill>
              </a:rPr>
            </a:br>
            <a:br>
              <a:rPr lang="ru-RU" sz="2000" b="1" i="1" dirty="0">
                <a:solidFill>
                  <a:srgbClr val="FF0000"/>
                </a:solidFill>
              </a:rPr>
            </a:br>
            <a:r>
              <a:rPr lang="ru-RU" sz="2000" b="1" i="1" dirty="0">
                <a:solidFill>
                  <a:srgbClr val="FF0000"/>
                </a:solidFill>
              </a:rPr>
              <a:t>Из самозанятых в трудовые: начисленный НДФЛ уменьшен на сумму НПД</a:t>
            </a:r>
            <a:br>
              <a:rPr lang="ru-RU" sz="2000" b="1" i="1" dirty="0">
                <a:solidFill>
                  <a:srgbClr val="FF0000"/>
                </a:solidFill>
              </a:rPr>
            </a:br>
            <a:br>
              <a:rPr lang="ru-RU" sz="2000" b="1" i="1" dirty="0">
                <a:solidFill>
                  <a:srgbClr val="FF0000"/>
                </a:solidFill>
              </a:rPr>
            </a:br>
            <a:br>
              <a:rPr lang="ru-RU" sz="2000" b="1" i="1" dirty="0">
                <a:solidFill>
                  <a:srgbClr val="FF0000"/>
                </a:solidFill>
              </a:rPr>
            </a:br>
            <a:br>
              <a:rPr lang="ru-RU" sz="2000" b="1" i="1" dirty="0">
                <a:solidFill>
                  <a:srgbClr val="FF0000"/>
                </a:solidFill>
              </a:rPr>
            </a:br>
            <a:br>
              <a:rPr lang="ru-RU" sz="2000" b="1" i="1" dirty="0">
                <a:solidFill>
                  <a:srgbClr val="FF0000"/>
                </a:solidFill>
              </a:rPr>
            </a:br>
            <a:r>
              <a:rPr lang="ru-RU" sz="2000" b="1" i="1" dirty="0">
                <a:solidFill>
                  <a:srgbClr val="FF0000"/>
                </a:solidFill>
              </a:rPr>
              <a:t> </a:t>
            </a:r>
          </a:p>
        </p:txBody>
      </p:sp>
      <p:sp>
        <p:nvSpPr>
          <p:cNvPr id="7" name="Текст 6">
            <a:extLst>
              <a:ext uri="{FF2B5EF4-FFF2-40B4-BE49-F238E27FC236}">
                <a16:creationId xmlns:a16="http://schemas.microsoft.com/office/drawing/2014/main" id="{870951ED-2DEA-CDFD-23A0-987D5CBF78C0}"/>
              </a:ext>
            </a:extLst>
          </p:cNvPr>
          <p:cNvSpPr>
            <a:spLocks noGrp="1"/>
          </p:cNvSpPr>
          <p:nvPr>
            <p:ph idx="1"/>
          </p:nvPr>
        </p:nvSpPr>
        <p:spPr>
          <a:xfrm>
            <a:off x="182388" y="1052449"/>
            <a:ext cx="8784000" cy="3888540"/>
          </a:xfrm>
        </p:spPr>
        <p:txBody>
          <a:bodyPr/>
          <a:lstStyle/>
          <a:p>
            <a:pPr indent="450215" algn="just">
              <a:lnSpc>
                <a:spcPct val="200000"/>
              </a:lnSpc>
              <a:buNone/>
            </a:pPr>
            <a:r>
              <a:rPr lang="ru-RU" sz="1800" b="1" dirty="0">
                <a:solidFill>
                  <a:srgbClr val="FF0000"/>
                </a:solidFill>
              </a:rPr>
              <a:t>Постановление АС Уральского округа от 08.04.2026 по делу № А34-2882/2024</a:t>
            </a:r>
          </a:p>
          <a:p>
            <a:pPr indent="450215" algn="just">
              <a:buNone/>
            </a:pPr>
            <a:r>
              <a:rPr lang="ru-RU" sz="1800" b="1" dirty="0">
                <a:highlight>
                  <a:srgbClr val="FFFF00"/>
                </a:highlight>
              </a:rPr>
              <a:t>Основания:</a:t>
            </a:r>
          </a:p>
          <a:p>
            <a:pPr indent="450215" algn="just">
              <a:buNone/>
            </a:pPr>
            <a:r>
              <a:rPr lang="ru-RU" sz="1800" b="1" dirty="0">
                <a:highlight>
                  <a:srgbClr val="FFFF00"/>
                </a:highlight>
              </a:rPr>
              <a:t>В период рассмотрения судебного спора налоговым органом в адрес третьих лиц направлены информационные письма об ошибочном исчислении ими НДП и возникновении переплаты по этому налогу.</a:t>
            </a:r>
            <a:r>
              <a:rPr lang="ru-RU" sz="1800" dirty="0"/>
              <a:t> </a:t>
            </a:r>
          </a:p>
          <a:p>
            <a:pPr indent="450215" algn="just">
              <a:buNone/>
            </a:pPr>
            <a:r>
              <a:rPr lang="ru-RU" sz="1800" dirty="0"/>
              <a:t>В ответ на информационные письма управления </a:t>
            </a:r>
            <a:r>
              <a:rPr lang="ru-RU" sz="1800" b="1" dirty="0">
                <a:highlight>
                  <a:srgbClr val="FFFF00"/>
                </a:highlight>
              </a:rPr>
              <a:t>третьи лица выразили волеизъявление на распоряжение уплаченной в бюджет суммы налога, путем направления уплаченного им НДП в счет уплаты доначисленного заявителю по итогам налоговой проверки НДФЛ. </a:t>
            </a:r>
          </a:p>
          <a:p>
            <a:pPr indent="450215" algn="just">
              <a:buNone/>
            </a:pPr>
            <a:r>
              <a:rPr lang="ru-RU" sz="1800" dirty="0"/>
              <a:t>С учетом указанного обстоятельства, суды пришли к правильному выводу о необходимости уменьшения суммы НДФЛ, доначисленной заявителю, как налоговому агенту в порядке пункта 10 статьи 226 НК РФ по итогам налоговой проверки, на сумму самостоятельно исчисленного физическими лицами и добровольно уплаченного (что сторонами не оспаривается) НДП.</a:t>
            </a:r>
            <a:endParaRPr lang="ru-RU" sz="2400" b="1" dirty="0"/>
          </a:p>
        </p:txBody>
      </p:sp>
    </p:spTree>
    <p:extLst>
      <p:ext uri="{BB962C8B-B14F-4D97-AF65-F5344CB8AC3E}">
        <p14:creationId xmlns:p14="http://schemas.microsoft.com/office/powerpoint/2010/main" val="4956266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2E51E7A-C5AE-A940-EB08-947204810F72}"/>
            </a:ext>
          </a:extLst>
        </p:cNvPr>
        <p:cNvGrpSpPr/>
        <p:nvPr/>
      </p:nvGrpSpPr>
      <p:grpSpPr>
        <a:xfrm>
          <a:off x="0" y="0"/>
          <a:ext cx="0" cy="0"/>
          <a:chOff x="0" y="0"/>
          <a:chExt cx="0" cy="0"/>
        </a:xfrm>
      </p:grpSpPr>
      <p:sp>
        <p:nvSpPr>
          <p:cNvPr id="5" name="Заголовок 4">
            <a:extLst>
              <a:ext uri="{FF2B5EF4-FFF2-40B4-BE49-F238E27FC236}">
                <a16:creationId xmlns:a16="http://schemas.microsoft.com/office/drawing/2014/main" id="{CE20B915-D410-27AD-D655-58237C5A9DC2}"/>
              </a:ext>
            </a:extLst>
          </p:cNvPr>
          <p:cNvSpPr>
            <a:spLocks noGrp="1"/>
          </p:cNvSpPr>
          <p:nvPr>
            <p:ph type="title"/>
          </p:nvPr>
        </p:nvSpPr>
        <p:spPr>
          <a:xfrm>
            <a:off x="182388" y="260560"/>
            <a:ext cx="8784000" cy="792110"/>
          </a:xfrm>
        </p:spPr>
        <p:txBody>
          <a:bodyPr>
            <a:normAutofit fontScale="90000"/>
          </a:bodyPr>
          <a:lstStyle/>
          <a:p>
            <a:br>
              <a:rPr lang="ru-RU" sz="2000" b="1" i="1" dirty="0">
                <a:solidFill>
                  <a:srgbClr val="FF0000"/>
                </a:solidFill>
              </a:rPr>
            </a:br>
            <a:br>
              <a:rPr lang="ru-RU" sz="2000" b="1" i="1" dirty="0">
                <a:solidFill>
                  <a:srgbClr val="FF0000"/>
                </a:solidFill>
              </a:rPr>
            </a:br>
            <a:br>
              <a:rPr lang="ru-RU" sz="2000" b="1" i="1" dirty="0">
                <a:solidFill>
                  <a:srgbClr val="FF0000"/>
                </a:solidFill>
              </a:rPr>
            </a:br>
            <a:br>
              <a:rPr lang="ru-RU" sz="2000" b="1" i="1" dirty="0">
                <a:solidFill>
                  <a:srgbClr val="FF0000"/>
                </a:solidFill>
              </a:rPr>
            </a:br>
            <a:br>
              <a:rPr lang="ru-RU" sz="2000" b="1" i="1" dirty="0">
                <a:solidFill>
                  <a:srgbClr val="FF0000"/>
                </a:solidFill>
              </a:rPr>
            </a:br>
            <a:r>
              <a:rPr lang="ru-RU" sz="2000" b="1" i="1" dirty="0">
                <a:solidFill>
                  <a:srgbClr val="FF0000"/>
                </a:solidFill>
              </a:rPr>
              <a:t>Государство не ломает режим НПД – он останется до 2028 года. </a:t>
            </a:r>
            <a:br>
              <a:rPr lang="ru-RU" sz="2000" b="1" i="1" dirty="0">
                <a:solidFill>
                  <a:srgbClr val="FF0000"/>
                </a:solidFill>
              </a:rPr>
            </a:br>
            <a:r>
              <a:rPr lang="ru-RU" sz="2000" b="1" i="1" dirty="0">
                <a:solidFill>
                  <a:srgbClr val="FF0000"/>
                </a:solidFill>
              </a:rPr>
              <a:t>Государство закручивает другое: оно убирает возможность прикрывать ими обычных сотрудников</a:t>
            </a:r>
            <a:br>
              <a:rPr lang="ru-RU" sz="2000" b="1" i="1" dirty="0">
                <a:solidFill>
                  <a:srgbClr val="FF0000"/>
                </a:solidFill>
              </a:rPr>
            </a:br>
            <a:br>
              <a:rPr lang="ru-RU" sz="2000" b="1" i="1" dirty="0">
                <a:solidFill>
                  <a:srgbClr val="FF0000"/>
                </a:solidFill>
              </a:rPr>
            </a:br>
            <a:br>
              <a:rPr lang="ru-RU" sz="2000" b="1" i="1" dirty="0">
                <a:solidFill>
                  <a:srgbClr val="FF0000"/>
                </a:solidFill>
              </a:rPr>
            </a:br>
            <a:br>
              <a:rPr lang="ru-RU" sz="2000" b="1" i="1" dirty="0">
                <a:solidFill>
                  <a:srgbClr val="FF0000"/>
                </a:solidFill>
              </a:rPr>
            </a:br>
            <a:br>
              <a:rPr lang="ru-RU" sz="2000" b="1" i="1" dirty="0">
                <a:solidFill>
                  <a:srgbClr val="FF0000"/>
                </a:solidFill>
              </a:rPr>
            </a:br>
            <a:r>
              <a:rPr lang="ru-RU" sz="2000" b="1" i="1" dirty="0">
                <a:solidFill>
                  <a:srgbClr val="FF0000"/>
                </a:solidFill>
              </a:rPr>
              <a:t> </a:t>
            </a:r>
          </a:p>
        </p:txBody>
      </p:sp>
      <p:sp>
        <p:nvSpPr>
          <p:cNvPr id="7" name="Текст 6">
            <a:extLst>
              <a:ext uri="{FF2B5EF4-FFF2-40B4-BE49-F238E27FC236}">
                <a16:creationId xmlns:a16="http://schemas.microsoft.com/office/drawing/2014/main" id="{C2E150AF-A2CD-9FE2-E207-BBFBC0F6FD7C}"/>
              </a:ext>
            </a:extLst>
          </p:cNvPr>
          <p:cNvSpPr>
            <a:spLocks noGrp="1"/>
          </p:cNvSpPr>
          <p:nvPr>
            <p:ph idx="1"/>
          </p:nvPr>
        </p:nvSpPr>
        <p:spPr>
          <a:xfrm>
            <a:off x="182388" y="1052449"/>
            <a:ext cx="8784000" cy="3888540"/>
          </a:xfrm>
        </p:spPr>
        <p:txBody>
          <a:bodyPr/>
          <a:lstStyle/>
          <a:p>
            <a:pPr marL="0" indent="0" algn="just">
              <a:buNone/>
            </a:pPr>
            <a:r>
              <a:rPr lang="ru-RU" sz="1800" dirty="0"/>
              <a:t>ДО сентября с многими «</a:t>
            </a:r>
            <a:r>
              <a:rPr lang="ru-RU" sz="1800" dirty="0" err="1"/>
              <a:t>псевдосамозанятыми</a:t>
            </a:r>
            <a:r>
              <a:rPr lang="ru-RU" sz="1800" dirty="0"/>
              <a:t>» придется расстаться: ФНС и Минтруд усиливают контроль.</a:t>
            </a:r>
          </a:p>
          <a:p>
            <a:pPr marL="0" indent="0" algn="just">
              <a:buNone/>
            </a:pPr>
            <a:r>
              <a:rPr lang="ru-RU" sz="1600" b="1" dirty="0"/>
              <a:t>Первое.</a:t>
            </a:r>
            <a:r>
              <a:rPr lang="ru-RU" sz="1600" dirty="0"/>
              <a:t> Появляется новый индикатор: если организация сотрудничает более чем с </a:t>
            </a:r>
            <a:r>
              <a:rPr lang="ru-RU" sz="1600" b="1" dirty="0"/>
              <a:t>10 самозанятыми</a:t>
            </a:r>
            <a:r>
              <a:rPr lang="ru-RU" sz="1600" dirty="0"/>
              <a:t>, которые </a:t>
            </a:r>
            <a:r>
              <a:rPr lang="ru-RU" sz="1600" b="1" dirty="0"/>
              <a:t>в прошлом квартале были ее работниками</a:t>
            </a:r>
            <a:r>
              <a:rPr lang="ru-RU" sz="1600" dirty="0"/>
              <a:t>, и они получают свыше </a:t>
            </a:r>
            <a:r>
              <a:rPr lang="ru-RU" sz="1600" b="1" dirty="0"/>
              <a:t>25 тыс. руб. в месяц</a:t>
            </a:r>
            <a:r>
              <a:rPr lang="ru-RU" sz="1600" dirty="0"/>
              <a:t>, это будет триггером риска.</a:t>
            </a:r>
          </a:p>
          <a:p>
            <a:pPr marL="0" indent="0" algn="just">
              <a:buNone/>
            </a:pPr>
            <a:r>
              <a:rPr lang="ru-RU" sz="1600" b="1" dirty="0"/>
              <a:t>Второе.</a:t>
            </a:r>
            <a:r>
              <a:rPr lang="ru-RU" sz="1600" dirty="0"/>
              <a:t> Бывшие сотрудники, которых переоформили в самозанятые: схема “уволил — вернул самозанятым — сэкономил” стала токсичной.</a:t>
            </a:r>
          </a:p>
          <a:p>
            <a:pPr marL="0" indent="0" algn="just">
              <a:buNone/>
            </a:pPr>
            <a:r>
              <a:rPr lang="ru-RU" sz="1600" dirty="0"/>
              <a:t>Критерии ФНС: совпадение предыдущих мест работы самозанятых, связи текущих заказчиков с бывшими работодателями, периодичность выплат и постоянные отношения.</a:t>
            </a:r>
          </a:p>
          <a:p>
            <a:pPr marL="0" indent="0" algn="just">
              <a:buNone/>
            </a:pPr>
            <a:r>
              <a:rPr lang="ru-RU" sz="1600" b="1" dirty="0"/>
              <a:t>Третье.</a:t>
            </a:r>
            <a:r>
              <a:rPr lang="ru-RU" sz="1600" dirty="0"/>
              <a:t> Расширяют сами признаки трудовых отношений: </a:t>
            </a:r>
            <a:r>
              <a:rPr lang="ru-RU" sz="1600" b="1" dirty="0"/>
              <a:t>неважно</a:t>
            </a:r>
            <a:r>
              <a:rPr lang="ru-RU" sz="1600" dirty="0"/>
              <a:t>, что у вас написано в договоре, важно, что по факту:</a:t>
            </a:r>
          </a:p>
          <a:p>
            <a:pPr marL="0" indent="0" algn="just">
              <a:buNone/>
            </a:pPr>
            <a:r>
              <a:rPr lang="ru-RU" sz="1600" dirty="0"/>
              <a:t>— человек работает как штатный;</a:t>
            </a:r>
          </a:p>
          <a:p>
            <a:pPr marL="0" indent="0" algn="just">
              <a:buNone/>
            </a:pPr>
            <a:r>
              <a:rPr lang="ru-RU" sz="1600" dirty="0"/>
              <a:t>— подчиняется;</a:t>
            </a:r>
          </a:p>
          <a:p>
            <a:pPr marL="0" indent="0" algn="just">
              <a:buNone/>
            </a:pPr>
            <a:r>
              <a:rPr lang="ru-RU" sz="1600" dirty="0"/>
              <a:t>— сидит на постоянной функции;</a:t>
            </a:r>
          </a:p>
          <a:p>
            <a:pPr marL="0" indent="0" algn="just">
              <a:buNone/>
            </a:pPr>
            <a:r>
              <a:rPr lang="ru-RU" sz="1600" dirty="0"/>
              <a:t>— получает деньги как зарплату, регулярно;</a:t>
            </a:r>
          </a:p>
          <a:p>
            <a:pPr marL="0" indent="0" algn="just">
              <a:buNone/>
            </a:pPr>
            <a:r>
              <a:rPr lang="ru-RU" sz="1600" dirty="0"/>
              <a:t>— встроен в ваш бизнес.</a:t>
            </a:r>
          </a:p>
          <a:p>
            <a:pPr marL="0" indent="0" algn="just">
              <a:buNone/>
            </a:pPr>
            <a:r>
              <a:rPr lang="ru-RU" sz="1600" dirty="0"/>
              <a:t>Это проверяется вызовами «самозанятых» на опросы и допросы.</a:t>
            </a:r>
          </a:p>
          <a:p>
            <a:pPr marL="0" indent="0" algn="just">
              <a:buNone/>
            </a:pPr>
            <a:r>
              <a:rPr lang="ru-RU" sz="1600" dirty="0"/>
              <a:t>Ну… А если ваш персонал вообще не оформлен – это очень дорогая история.</a:t>
            </a:r>
          </a:p>
          <a:p>
            <a:pPr algn="just"/>
            <a:endParaRPr lang="ru-RU" sz="1600" dirty="0"/>
          </a:p>
          <a:p>
            <a:pPr algn="just"/>
            <a:endParaRPr lang="ru-RU" sz="1600" dirty="0"/>
          </a:p>
          <a:p>
            <a:pPr indent="450215" algn="just">
              <a:lnSpc>
                <a:spcPct val="200000"/>
              </a:lnSpc>
              <a:buNone/>
            </a:pPr>
            <a:endParaRPr lang="ru-RU" sz="1600" b="1" dirty="0"/>
          </a:p>
        </p:txBody>
      </p:sp>
    </p:spTree>
    <p:extLst>
      <p:ext uri="{BB962C8B-B14F-4D97-AF65-F5344CB8AC3E}">
        <p14:creationId xmlns:p14="http://schemas.microsoft.com/office/powerpoint/2010/main" val="12287386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FA2584-121E-AA50-20E8-A55115D39FE2}"/>
            </a:ext>
          </a:extLst>
        </p:cNvPr>
        <p:cNvGrpSpPr/>
        <p:nvPr/>
      </p:nvGrpSpPr>
      <p:grpSpPr>
        <a:xfrm>
          <a:off x="0" y="0"/>
          <a:ext cx="0" cy="0"/>
          <a:chOff x="0" y="0"/>
          <a:chExt cx="0" cy="0"/>
        </a:xfrm>
      </p:grpSpPr>
      <p:sp>
        <p:nvSpPr>
          <p:cNvPr id="7" name="Текст 6">
            <a:extLst>
              <a:ext uri="{FF2B5EF4-FFF2-40B4-BE49-F238E27FC236}">
                <a16:creationId xmlns:a16="http://schemas.microsoft.com/office/drawing/2014/main" id="{00C09AB1-FA69-7915-AC52-1A6DF8F2E43A}"/>
              </a:ext>
            </a:extLst>
          </p:cNvPr>
          <p:cNvSpPr>
            <a:spLocks noGrp="1"/>
          </p:cNvSpPr>
          <p:nvPr>
            <p:ph idx="1"/>
          </p:nvPr>
        </p:nvSpPr>
        <p:spPr>
          <a:xfrm>
            <a:off x="228388" y="332570"/>
            <a:ext cx="8784000" cy="3888540"/>
          </a:xfrm>
        </p:spPr>
        <p:txBody>
          <a:bodyPr/>
          <a:lstStyle/>
          <a:p>
            <a:pPr marL="0" indent="0" algn="just">
              <a:lnSpc>
                <a:spcPct val="150000"/>
              </a:lnSpc>
              <a:spcBef>
                <a:spcPts val="0"/>
              </a:spcBef>
              <a:buSzPts val="1800"/>
              <a:buNone/>
            </a:pPr>
            <a:r>
              <a:rPr lang="ru-RU" sz="1800" b="1" dirty="0"/>
              <a:t>Постановление Арбитражного суда Уральского округа от 9 декабря 2025 г. N Ф09-5038/25 по делу N А71-900/2025</a:t>
            </a:r>
          </a:p>
          <a:p>
            <a:pPr marL="0" indent="0" algn="just">
              <a:lnSpc>
                <a:spcPct val="150000"/>
              </a:lnSpc>
              <a:spcBef>
                <a:spcPts val="0"/>
              </a:spcBef>
              <a:buSzPts val="1800"/>
              <a:buNone/>
            </a:pPr>
            <a:r>
              <a:rPr lang="ru-RU" sz="1800" b="1" dirty="0">
                <a:highlight>
                  <a:srgbClr val="FFFF00"/>
                </a:highlight>
              </a:rPr>
              <a:t>Налоговый орган правомерно доначислил обществу как налоговому агенту и страхователю суммы НДФЛ и страховых взносов:</a:t>
            </a:r>
          </a:p>
          <a:p>
            <a:pPr algn="just">
              <a:lnSpc>
                <a:spcPct val="150000"/>
              </a:lnSpc>
              <a:spcBef>
                <a:spcPts val="0"/>
              </a:spcBef>
              <a:buSzPts val="1800"/>
              <a:buFontTx/>
              <a:buChar char="-"/>
            </a:pPr>
            <a:r>
              <a:rPr lang="ru-RU" sz="1800" b="1" dirty="0">
                <a:highlight>
                  <a:srgbClr val="FFFF00"/>
                </a:highlight>
              </a:rPr>
              <a:t>страховых взносов в сумме 849 388 руб. 48 коп., штрафа в сумме 339 755 руб. 39 коп.; </a:t>
            </a:r>
          </a:p>
          <a:p>
            <a:pPr algn="just">
              <a:lnSpc>
                <a:spcPct val="150000"/>
              </a:lnSpc>
              <a:spcBef>
                <a:spcPts val="0"/>
              </a:spcBef>
              <a:buSzPts val="1800"/>
              <a:buFontTx/>
              <a:buChar char="-"/>
            </a:pPr>
            <a:r>
              <a:rPr lang="ru-RU" sz="1800" b="1" dirty="0">
                <a:highlight>
                  <a:srgbClr val="FFFF00"/>
                </a:highlight>
              </a:rPr>
              <a:t>- налога на доходы физических лиц (далее - НДФЛ) в сумме 433 211 руб</a:t>
            </a:r>
            <a:r>
              <a:rPr lang="ru-RU" sz="1800" dirty="0"/>
              <a:t>., </a:t>
            </a:r>
            <a:r>
              <a:rPr lang="ru-RU" sz="1800" b="1" dirty="0">
                <a:highlight>
                  <a:srgbClr val="FFFF00"/>
                </a:highlight>
              </a:rPr>
              <a:t>штрафа в сумме 86 642 руб. 20 коп.</a:t>
            </a:r>
          </a:p>
          <a:p>
            <a:pPr algn="just">
              <a:lnSpc>
                <a:spcPct val="150000"/>
              </a:lnSpc>
              <a:spcBef>
                <a:spcPts val="0"/>
              </a:spcBef>
              <a:buSzPts val="1800"/>
              <a:buFontTx/>
              <a:buChar char="-"/>
            </a:pPr>
            <a:r>
              <a:rPr lang="ru-RU" sz="1800" dirty="0"/>
              <a:t>По результатам камеральных налоговых проверок, представленных обществом "Софт и Ка" </a:t>
            </a:r>
            <a:r>
              <a:rPr lang="ru-RU" sz="1800" b="1" dirty="0">
                <a:highlight>
                  <a:srgbClr val="FFFF00"/>
                </a:highlight>
              </a:rPr>
              <a:t>расчета по страховым взносам (уточненная декларация) и расчета сумм налога на доходы физических лиц, исчисленных и удержанных налоговым агентом (по форме 6-НДФЛ) </a:t>
            </a:r>
            <a:r>
              <a:rPr lang="ru-RU" sz="1800" dirty="0"/>
              <a:t>(первичная декларация) за 12 месяцев 2023 года решений </a:t>
            </a:r>
            <a:r>
              <a:rPr lang="ru-RU" sz="1800" b="1" dirty="0">
                <a:highlight>
                  <a:srgbClr val="FFFF00"/>
                </a:highlight>
              </a:rPr>
              <a:t>о доначислении</a:t>
            </a:r>
            <a:r>
              <a:rPr lang="ru-RU" sz="1800" dirty="0"/>
              <a:t>: от 01.10.2024 N 13-33-360-12156</a:t>
            </a:r>
            <a:endParaRPr lang="ru-RU" sz="1800" b="1" dirty="0">
              <a:solidFill>
                <a:srgbClr val="FF0000"/>
              </a:solidFill>
              <a:highlight>
                <a:srgbClr val="FFFF00"/>
              </a:highlight>
              <a:latin typeface="Times New Roman" panose="02020603050405020304" pitchFamily="18" charset="0"/>
              <a:cs typeface="Times New Roman" panose="02020603050405020304" pitchFamily="18" charset="0"/>
            </a:endParaRPr>
          </a:p>
          <a:p>
            <a:pPr marL="0" indent="0" algn="just">
              <a:spcBef>
                <a:spcPts val="1200"/>
              </a:spcBef>
              <a:buSzPts val="1800"/>
              <a:buNone/>
            </a:pPr>
            <a:endParaRPr lang="ru-RU" sz="1600" b="1" dirty="0"/>
          </a:p>
          <a:p>
            <a:pPr algn="just">
              <a:spcBef>
                <a:spcPts val="1200"/>
              </a:spcBef>
              <a:buSzPts val="1800"/>
            </a:pPr>
            <a:endParaRPr lang="ru-RU" sz="1600" b="1" dirty="0"/>
          </a:p>
          <a:p>
            <a:pPr algn="just">
              <a:lnSpc>
                <a:spcPct val="150000"/>
              </a:lnSpc>
              <a:buSzPts val="1800"/>
            </a:pPr>
            <a:endParaRPr lang="ru-RU" sz="2400" b="1" dirty="0"/>
          </a:p>
        </p:txBody>
      </p:sp>
    </p:spTree>
    <p:extLst>
      <p:ext uri="{BB962C8B-B14F-4D97-AF65-F5344CB8AC3E}">
        <p14:creationId xmlns:p14="http://schemas.microsoft.com/office/powerpoint/2010/main" val="32935938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65F8F3-C74C-C18A-1569-774FD2907E62}"/>
            </a:ext>
          </a:extLst>
        </p:cNvPr>
        <p:cNvGrpSpPr/>
        <p:nvPr/>
      </p:nvGrpSpPr>
      <p:grpSpPr>
        <a:xfrm>
          <a:off x="0" y="0"/>
          <a:ext cx="0" cy="0"/>
          <a:chOff x="0" y="0"/>
          <a:chExt cx="0" cy="0"/>
        </a:xfrm>
      </p:grpSpPr>
      <p:sp>
        <p:nvSpPr>
          <p:cNvPr id="7" name="Текст 6">
            <a:extLst>
              <a:ext uri="{FF2B5EF4-FFF2-40B4-BE49-F238E27FC236}">
                <a16:creationId xmlns:a16="http://schemas.microsoft.com/office/drawing/2014/main" id="{34931988-75F2-1B95-76A2-4EE53A5B76CC}"/>
              </a:ext>
            </a:extLst>
          </p:cNvPr>
          <p:cNvSpPr>
            <a:spLocks noGrp="1"/>
          </p:cNvSpPr>
          <p:nvPr>
            <p:ph idx="1"/>
          </p:nvPr>
        </p:nvSpPr>
        <p:spPr>
          <a:xfrm>
            <a:off x="228388" y="332570"/>
            <a:ext cx="8784000" cy="3888540"/>
          </a:xfrm>
        </p:spPr>
        <p:txBody>
          <a:bodyPr/>
          <a:lstStyle/>
          <a:p>
            <a:pPr marL="0" indent="0" algn="just">
              <a:lnSpc>
                <a:spcPct val="150000"/>
              </a:lnSpc>
              <a:spcBef>
                <a:spcPts val="0"/>
              </a:spcBef>
              <a:buSzPts val="1800"/>
              <a:buNone/>
            </a:pPr>
            <a:r>
              <a:rPr lang="ru-RU" sz="1800" dirty="0"/>
              <a:t>.</a:t>
            </a:r>
            <a:r>
              <a:rPr lang="ru-RU" sz="1800" b="1" dirty="0">
                <a:solidFill>
                  <a:srgbClr val="FF0000"/>
                </a:solidFill>
              </a:rPr>
              <a:t>- Постановление АС УО от 09.12.2025 года по делу № А71-900/202</a:t>
            </a:r>
            <a:endParaRPr lang="ru-RU" sz="1800" dirty="0"/>
          </a:p>
          <a:p>
            <a:pPr marL="0" indent="0" algn="just">
              <a:spcBef>
                <a:spcPts val="0"/>
              </a:spcBef>
              <a:buSzPts val="1800"/>
              <a:buNone/>
            </a:pPr>
            <a:r>
              <a:rPr lang="ru-RU" sz="1800" dirty="0"/>
              <a:t> В силу части 1 статьи 2 Закона N 422-ФЗ применять специальный налоговый режим НПД вправе физические лица, в том числе индивидуальные предприниматели (далее-ИП), при этом указанные вправе вести виды деятельности, доходы от которых облагаются НПД, </a:t>
            </a:r>
            <a:r>
              <a:rPr lang="ru-RU" sz="1800" b="1" dirty="0">
                <a:highlight>
                  <a:srgbClr val="FFFF00"/>
                </a:highlight>
              </a:rPr>
              <a:t>без государственной регистрации в качестве ИП, </a:t>
            </a:r>
            <a:r>
              <a:rPr lang="ru-RU" sz="1800" dirty="0"/>
              <a:t>за исключением видов деятельности, ведение которых требует обязательной регистрации в качестве ИП в соответствии с федеральными законами, регулирующими ведение соответствующих видов деятельности (часть 6 статьи 2 Закона).</a:t>
            </a:r>
          </a:p>
          <a:p>
            <a:pPr marL="0" indent="0" algn="just">
              <a:spcBef>
                <a:spcPts val="0"/>
              </a:spcBef>
              <a:buSzPts val="1800"/>
              <a:buNone/>
            </a:pPr>
            <a:endParaRPr lang="ru-RU" sz="1800" dirty="0"/>
          </a:p>
          <a:p>
            <a:pPr marL="0" indent="0" algn="just">
              <a:spcBef>
                <a:spcPts val="0"/>
              </a:spcBef>
              <a:buSzPts val="1800"/>
              <a:buNone/>
            </a:pPr>
            <a:r>
              <a:rPr lang="ru-RU" sz="1800" dirty="0"/>
              <a:t>Согласно части 7, 8 статьи 2 рассматриваемого закона, </a:t>
            </a:r>
            <a:r>
              <a:rPr lang="ru-RU" sz="1800" b="1" dirty="0">
                <a:highlight>
                  <a:srgbClr val="FFFF00"/>
                </a:highlight>
              </a:rPr>
              <a:t>профессиональный доход - это доход физических лиц от деятельности, при ведении которой они не имеют работодателя и не привлекают наемных работников по трудовым договорам</a:t>
            </a:r>
            <a:r>
              <a:rPr lang="ru-RU" sz="1800" dirty="0"/>
              <a:t>, а также доход от использования имущества, </a:t>
            </a:r>
            <a:r>
              <a:rPr lang="ru-RU" sz="1800" b="1" dirty="0">
                <a:highlight>
                  <a:srgbClr val="FFFF00"/>
                </a:highlight>
              </a:rPr>
              <a:t>лица, применяющие специальный налоговый режим, освобождаются от налогообложения НДФЛ в отношении доходов, являющихся объектом налогообложения НПД.</a:t>
            </a:r>
          </a:p>
          <a:p>
            <a:pPr marL="0" indent="0" algn="just">
              <a:spcBef>
                <a:spcPts val="0"/>
              </a:spcBef>
              <a:buSzPts val="1800"/>
              <a:buNone/>
            </a:pPr>
            <a:endParaRPr lang="ru-RU" sz="1800" dirty="0"/>
          </a:p>
          <a:p>
            <a:pPr marL="0" indent="0" algn="just">
              <a:spcBef>
                <a:spcPts val="0"/>
              </a:spcBef>
              <a:buSzPts val="1800"/>
              <a:buNone/>
            </a:pPr>
            <a:r>
              <a:rPr lang="ru-RU" sz="1800" dirty="0"/>
              <a:t>При этом для целей настоящего закона </a:t>
            </a:r>
            <a:r>
              <a:rPr lang="ru-RU" sz="1800" b="1" dirty="0">
                <a:highlight>
                  <a:srgbClr val="FFFF00"/>
                </a:highlight>
              </a:rPr>
              <a:t>не признаются объектом налогообложения доходы, получаемые в рамках трудовых отношений </a:t>
            </a:r>
            <a:r>
              <a:rPr lang="ru-RU" sz="1800" dirty="0"/>
              <a:t>(пункт 1 части 2 статьи 6 закона), </a:t>
            </a:r>
            <a:r>
              <a:rPr lang="ru-RU" sz="1800" b="1" dirty="0"/>
              <a:t>а также, в частности, доходы от оказания (выполнения) физическими лицами услуг (работ) по гражданско-правовым договорам при условии, что заказчиками выступают работодатели указанных физических лиц или лица, бывшие их работодателями менее двух лет назад </a:t>
            </a:r>
            <a:r>
              <a:rPr lang="ru-RU" sz="1800" dirty="0"/>
              <a:t>(пункт 8 части 2 статьи 6 закона).</a:t>
            </a:r>
            <a:endParaRPr lang="ru-RU" sz="1600" b="1" dirty="0"/>
          </a:p>
          <a:p>
            <a:pPr algn="just">
              <a:lnSpc>
                <a:spcPct val="150000"/>
              </a:lnSpc>
              <a:buSzPts val="1800"/>
            </a:pPr>
            <a:endParaRPr lang="ru-RU" sz="2400" b="1" dirty="0"/>
          </a:p>
        </p:txBody>
      </p:sp>
    </p:spTree>
    <p:extLst>
      <p:ext uri="{BB962C8B-B14F-4D97-AF65-F5344CB8AC3E}">
        <p14:creationId xmlns:p14="http://schemas.microsoft.com/office/powerpoint/2010/main" val="19489390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2C1CB2-7B1B-CE68-C6A8-C548A3D94A62}"/>
            </a:ext>
          </a:extLst>
        </p:cNvPr>
        <p:cNvGrpSpPr/>
        <p:nvPr/>
      </p:nvGrpSpPr>
      <p:grpSpPr>
        <a:xfrm>
          <a:off x="0" y="0"/>
          <a:ext cx="0" cy="0"/>
          <a:chOff x="0" y="0"/>
          <a:chExt cx="0" cy="0"/>
        </a:xfrm>
      </p:grpSpPr>
      <p:sp>
        <p:nvSpPr>
          <p:cNvPr id="7" name="Текст 6">
            <a:extLst>
              <a:ext uri="{FF2B5EF4-FFF2-40B4-BE49-F238E27FC236}">
                <a16:creationId xmlns:a16="http://schemas.microsoft.com/office/drawing/2014/main" id="{75101B9F-BD80-E32B-4606-FFDD50FFDFEC}"/>
              </a:ext>
            </a:extLst>
          </p:cNvPr>
          <p:cNvSpPr>
            <a:spLocks noGrp="1"/>
          </p:cNvSpPr>
          <p:nvPr>
            <p:ph idx="1"/>
          </p:nvPr>
        </p:nvSpPr>
        <p:spPr>
          <a:xfrm>
            <a:off x="228388" y="332570"/>
            <a:ext cx="8784000" cy="3888540"/>
          </a:xfrm>
        </p:spPr>
        <p:txBody>
          <a:bodyPr/>
          <a:lstStyle/>
          <a:p>
            <a:pPr marL="0" indent="0" algn="just">
              <a:lnSpc>
                <a:spcPct val="150000"/>
              </a:lnSpc>
              <a:spcBef>
                <a:spcPts val="0"/>
              </a:spcBef>
              <a:buSzPts val="1800"/>
              <a:buNone/>
            </a:pPr>
            <a:r>
              <a:rPr lang="ru-RU" sz="1800" dirty="0"/>
              <a:t>.</a:t>
            </a:r>
            <a:r>
              <a:rPr lang="ru-RU" sz="1800" b="1" dirty="0">
                <a:solidFill>
                  <a:srgbClr val="FF0000"/>
                </a:solidFill>
              </a:rPr>
              <a:t>- Постановление АС УО от 09.12.2025 года по делу № А71-900/202</a:t>
            </a:r>
            <a:endParaRPr lang="ru-RU" sz="1800" dirty="0"/>
          </a:p>
          <a:p>
            <a:pPr marL="0" indent="0" algn="just">
              <a:spcBef>
                <a:spcPts val="0"/>
              </a:spcBef>
              <a:buSzPts val="1800"/>
              <a:buNone/>
            </a:pPr>
            <a:r>
              <a:rPr lang="ru-RU" sz="1800" dirty="0"/>
              <a:t> Таким образом, физические лица не вправе применять специальный налоговый режим НПД в отношении доходов, получаемых от оказания услуг (выполнения работ), заказчиками которых выступают работодатели указанных лиц. Соответственно, в отношении доходов физических лиц от трудовой деятельности работодатель должен начислять и уплачивать страховые взносы, а также исполнять обязанности налогового агента по НДФЛ.</a:t>
            </a:r>
          </a:p>
          <a:p>
            <a:pPr marL="0" indent="0" algn="just">
              <a:spcBef>
                <a:spcPts val="0"/>
              </a:spcBef>
              <a:buSzPts val="1800"/>
              <a:buNone/>
            </a:pPr>
            <a:endParaRPr lang="ru-RU" sz="1800" dirty="0"/>
          </a:p>
          <a:p>
            <a:pPr marL="0" indent="0" algn="just">
              <a:spcBef>
                <a:spcPts val="0"/>
              </a:spcBef>
              <a:buSzPts val="1800"/>
              <a:buNone/>
            </a:pPr>
            <a:r>
              <a:rPr lang="ru-RU" sz="1800" dirty="0"/>
              <a:t>Следовательно, физические лица, оказывающие услуги (выполняющие работы) для общества, вправе применять специальный налоговый режим в виде уплаты НПД, если отношения между ними не имеют признаков трудовых отношений в соответствии с ТК РФ.</a:t>
            </a:r>
          </a:p>
          <a:p>
            <a:pPr marL="0" indent="0" algn="just">
              <a:spcBef>
                <a:spcPts val="0"/>
              </a:spcBef>
              <a:buSzPts val="1800"/>
              <a:buNone/>
            </a:pPr>
            <a:endParaRPr lang="ru-RU" sz="1800" dirty="0"/>
          </a:p>
          <a:p>
            <a:pPr marL="0" indent="0" algn="just">
              <a:spcBef>
                <a:spcPts val="0"/>
              </a:spcBef>
              <a:buSzPts val="1800"/>
              <a:buNone/>
            </a:pPr>
            <a:r>
              <a:rPr lang="ru-RU" sz="1800" b="1" dirty="0">
                <a:highlight>
                  <a:srgbClr val="FFFF00"/>
                </a:highlight>
              </a:rPr>
              <a:t>Законодательством о налогах и сборах не определены характерные признаки трудовых отношений для целей налогообложения, в связи с чем, в силу пункта 1 статьи 11 НК РФ, признаки наличия трудовых отношений следует применять в том значении, в котором они используются в трудовом законодательстве</a:t>
            </a:r>
            <a:r>
              <a:rPr lang="ru-RU" sz="1800" dirty="0"/>
              <a:t>.</a:t>
            </a:r>
            <a:endParaRPr lang="ru-RU" sz="2400" b="1" dirty="0"/>
          </a:p>
        </p:txBody>
      </p:sp>
    </p:spTree>
    <p:extLst>
      <p:ext uri="{BB962C8B-B14F-4D97-AF65-F5344CB8AC3E}">
        <p14:creationId xmlns:p14="http://schemas.microsoft.com/office/powerpoint/2010/main" val="37528261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D9CBD4-226C-72CA-92CE-2BC46E87A1DF}"/>
            </a:ext>
          </a:extLst>
        </p:cNvPr>
        <p:cNvGrpSpPr/>
        <p:nvPr/>
      </p:nvGrpSpPr>
      <p:grpSpPr>
        <a:xfrm>
          <a:off x="0" y="0"/>
          <a:ext cx="0" cy="0"/>
          <a:chOff x="0" y="0"/>
          <a:chExt cx="0" cy="0"/>
        </a:xfrm>
      </p:grpSpPr>
      <p:sp>
        <p:nvSpPr>
          <p:cNvPr id="7" name="Текст 6">
            <a:extLst>
              <a:ext uri="{FF2B5EF4-FFF2-40B4-BE49-F238E27FC236}">
                <a16:creationId xmlns:a16="http://schemas.microsoft.com/office/drawing/2014/main" id="{959EE2A6-6EE1-C100-D127-0BE49015353D}"/>
              </a:ext>
            </a:extLst>
          </p:cNvPr>
          <p:cNvSpPr>
            <a:spLocks noGrp="1"/>
          </p:cNvSpPr>
          <p:nvPr>
            <p:ph idx="1"/>
          </p:nvPr>
        </p:nvSpPr>
        <p:spPr>
          <a:xfrm>
            <a:off x="228388" y="332570"/>
            <a:ext cx="8784000" cy="3888540"/>
          </a:xfrm>
        </p:spPr>
        <p:txBody>
          <a:bodyPr/>
          <a:lstStyle/>
          <a:p>
            <a:pPr marL="0" indent="0" algn="just">
              <a:lnSpc>
                <a:spcPct val="150000"/>
              </a:lnSpc>
              <a:spcBef>
                <a:spcPts val="0"/>
              </a:spcBef>
              <a:buSzPts val="1800"/>
              <a:buNone/>
            </a:pPr>
            <a:r>
              <a:rPr lang="ru-RU" sz="1800" dirty="0"/>
              <a:t>.</a:t>
            </a:r>
            <a:r>
              <a:rPr lang="ru-RU" sz="1800" b="1" dirty="0">
                <a:solidFill>
                  <a:srgbClr val="FF0000"/>
                </a:solidFill>
              </a:rPr>
              <a:t>- Постановление АС УО от 09.12.2025 года по делу № А71-900/202</a:t>
            </a:r>
          </a:p>
          <a:p>
            <a:pPr marL="0" indent="0" algn="just">
              <a:lnSpc>
                <a:spcPct val="150000"/>
              </a:lnSpc>
              <a:spcBef>
                <a:spcPts val="0"/>
              </a:spcBef>
              <a:buSzPts val="1800"/>
              <a:buNone/>
            </a:pPr>
            <a:endParaRPr lang="ru-RU" sz="1800" dirty="0"/>
          </a:p>
          <a:p>
            <a:pPr marL="0" indent="0" algn="just">
              <a:spcBef>
                <a:spcPts val="0"/>
              </a:spcBef>
              <a:buSzPts val="1800"/>
              <a:buNone/>
            </a:pPr>
            <a:r>
              <a:rPr lang="ru-RU" sz="1800" dirty="0"/>
              <a:t> Судами установлено, что </a:t>
            </a:r>
            <a:r>
              <a:rPr lang="ru-RU" sz="1800" b="1" dirty="0">
                <a:highlight>
                  <a:srgbClr val="FFFF00"/>
                </a:highlight>
              </a:rPr>
              <a:t>в 2023 году общество "Софт и Ка" применяло упрощенную систему налогообложения с объектом "доходы - расходы" при этом в штатном расписании указано одно физическое лицо в должности директора </a:t>
            </a:r>
            <a:r>
              <a:rPr lang="ru-RU" sz="1800" dirty="0"/>
              <a:t>(Токарев А.А.)</a:t>
            </a:r>
          </a:p>
          <a:p>
            <a:pPr marL="0" indent="0" algn="just">
              <a:spcBef>
                <a:spcPts val="0"/>
              </a:spcBef>
              <a:buSzPts val="1800"/>
              <a:buNone/>
            </a:pPr>
            <a:endParaRPr lang="ru-RU" sz="1800" dirty="0"/>
          </a:p>
          <a:p>
            <a:pPr marL="0" indent="0" algn="just">
              <a:spcBef>
                <a:spcPts val="0"/>
              </a:spcBef>
              <a:buSzPts val="1800"/>
              <a:buNone/>
            </a:pPr>
            <a:r>
              <a:rPr lang="ru-RU" sz="1800" dirty="0"/>
              <a:t>Основной долей расходов общества является перечисление денежных средств на счета взаимозависимых лиц (индивидуального предпринимателя Токаревой С.В., оказывающей бухгалтерские услуги налогоплательщику, супруге Токарева А.А. и его дочери Колесниковой Т.А.), а также </a:t>
            </a:r>
            <a:r>
              <a:rPr lang="ru-RU" sz="1800" b="1" dirty="0">
                <a:highlight>
                  <a:srgbClr val="FFFF00"/>
                </a:highlight>
              </a:rPr>
              <a:t>оплата физическим лицам, оказывающим услуги (выполняющим работы) и применяющим НПД (далее - самозанятые) по договору возмездного оказания услуг, пополнение собственного счета. Общая сумма дохода, выплаченного 7 самозанятым физическим лицам за 2023 год на основании сформированных 111 чеков составила 4 565 945 руб. 61 коп</a:t>
            </a:r>
            <a:r>
              <a:rPr lang="ru-RU" sz="1800" dirty="0"/>
              <a:t>.</a:t>
            </a:r>
          </a:p>
          <a:p>
            <a:pPr marL="0" indent="0" algn="just">
              <a:spcBef>
                <a:spcPts val="0"/>
              </a:spcBef>
              <a:buSzPts val="1800"/>
              <a:buNone/>
            </a:pPr>
            <a:endParaRPr lang="ru-RU" sz="1800" dirty="0"/>
          </a:p>
        </p:txBody>
      </p:sp>
    </p:spTree>
    <p:extLst>
      <p:ext uri="{BB962C8B-B14F-4D97-AF65-F5344CB8AC3E}">
        <p14:creationId xmlns:p14="http://schemas.microsoft.com/office/powerpoint/2010/main" val="26483297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7AE24C-2474-EFD3-6152-D2F318737BE5}"/>
            </a:ext>
          </a:extLst>
        </p:cNvPr>
        <p:cNvGrpSpPr/>
        <p:nvPr/>
      </p:nvGrpSpPr>
      <p:grpSpPr>
        <a:xfrm>
          <a:off x="0" y="0"/>
          <a:ext cx="0" cy="0"/>
          <a:chOff x="0" y="0"/>
          <a:chExt cx="0" cy="0"/>
        </a:xfrm>
      </p:grpSpPr>
      <p:sp>
        <p:nvSpPr>
          <p:cNvPr id="7" name="Текст 6">
            <a:extLst>
              <a:ext uri="{FF2B5EF4-FFF2-40B4-BE49-F238E27FC236}">
                <a16:creationId xmlns:a16="http://schemas.microsoft.com/office/drawing/2014/main" id="{7E4B27EE-DA65-5E6D-5F37-22BE8DD8E1A2}"/>
              </a:ext>
            </a:extLst>
          </p:cNvPr>
          <p:cNvSpPr>
            <a:spLocks noGrp="1"/>
          </p:cNvSpPr>
          <p:nvPr>
            <p:ph idx="1"/>
          </p:nvPr>
        </p:nvSpPr>
        <p:spPr>
          <a:xfrm>
            <a:off x="228388" y="332570"/>
            <a:ext cx="8784000" cy="3888540"/>
          </a:xfrm>
        </p:spPr>
        <p:txBody>
          <a:bodyPr/>
          <a:lstStyle/>
          <a:p>
            <a:pPr marL="0" indent="0" algn="just">
              <a:lnSpc>
                <a:spcPct val="150000"/>
              </a:lnSpc>
              <a:spcBef>
                <a:spcPts val="0"/>
              </a:spcBef>
              <a:buSzPts val="1800"/>
              <a:buNone/>
            </a:pPr>
            <a:r>
              <a:rPr lang="ru-RU" sz="1800" dirty="0"/>
              <a:t>.</a:t>
            </a:r>
            <a:r>
              <a:rPr lang="ru-RU" sz="1800" b="1" dirty="0">
                <a:solidFill>
                  <a:srgbClr val="FF0000"/>
                </a:solidFill>
              </a:rPr>
              <a:t>- Постановление АС УО от 09.12.2025 года по делу № А71-900/202</a:t>
            </a:r>
            <a:endParaRPr lang="ru-RU" sz="1800" dirty="0"/>
          </a:p>
          <a:p>
            <a:pPr marL="0" indent="0" algn="just">
              <a:spcBef>
                <a:spcPts val="0"/>
              </a:spcBef>
              <a:buSzPts val="1800"/>
              <a:buNone/>
            </a:pPr>
            <a:r>
              <a:rPr lang="ru-RU" sz="1800" dirty="0"/>
              <a:t> </a:t>
            </a:r>
            <a:r>
              <a:rPr lang="ru-RU" sz="1800" b="1" dirty="0">
                <a:highlight>
                  <a:srgbClr val="FFFF00"/>
                </a:highlight>
              </a:rPr>
              <a:t>На основании сведений, имеющихся в налоговом органе, общество привлекало для оказания услуг 7 физических лиц</a:t>
            </a:r>
            <a:r>
              <a:rPr lang="ru-RU" sz="1800" dirty="0"/>
              <a:t>, применяющих НПД, а именно: Шамшурин А.Р. (договор и регистрация 22.06.2022, первый чек от 12.08.2022), Аскерова Р.Н. (регистрация 17.05.2022, договор заключен 18.05.2022, первый чек от 19.05.2022), </a:t>
            </a:r>
            <a:r>
              <a:rPr lang="ru-RU" sz="1800" dirty="0" err="1"/>
              <a:t>Ленчуков</a:t>
            </a:r>
            <a:r>
              <a:rPr lang="ru-RU" sz="1800" dirty="0"/>
              <a:t> Д.В. (регистрация 09.03.2022, договор заключен 10.03.2022, первый чек 13.03.2022), Шиляева М.А. (регистрация 16.05.2022, договор заключен 17.05.2022, первый чек от 18.05.2022), Колесникова (Токарева) Т.А. (регистрация 17.06.2022, договор заключен 21.06.2022, первый чек от 18.08.2022), Копысов Н.П. (регистрация 16.05.2022, договор заключен 20.05.2022, первый чек от 23.05.2022), </a:t>
            </a:r>
            <a:r>
              <a:rPr lang="ru-RU" sz="1800" dirty="0" err="1"/>
              <a:t>Мустахимова</a:t>
            </a:r>
            <a:r>
              <a:rPr lang="ru-RU" sz="1800" dirty="0"/>
              <a:t> А.Ф. (регистрация 06.08.2022, договор заключен 12.08.2022, первый чек от 12.08.2022).</a:t>
            </a:r>
          </a:p>
          <a:p>
            <a:pPr marL="0" indent="0" algn="just">
              <a:spcBef>
                <a:spcPts val="0"/>
              </a:spcBef>
              <a:buSzPts val="1800"/>
              <a:buNone/>
            </a:pPr>
            <a:endParaRPr lang="ru-RU" sz="1800" dirty="0"/>
          </a:p>
          <a:p>
            <a:pPr marL="0" indent="0" algn="just">
              <a:spcBef>
                <a:spcPts val="0"/>
              </a:spcBef>
              <a:buSzPts val="1800"/>
              <a:buNone/>
            </a:pPr>
            <a:r>
              <a:rPr lang="ru-RU" sz="1800" dirty="0"/>
              <a:t>Проанализировав представленные </a:t>
            </a:r>
            <a:r>
              <a:rPr lang="ru-RU" sz="1800" b="1" dirty="0">
                <a:highlight>
                  <a:srgbClr val="FFFF00"/>
                </a:highlight>
              </a:rPr>
              <a:t>договоры возмездного оказания услуг</a:t>
            </a:r>
            <a:r>
              <a:rPr lang="ru-RU" sz="1800" dirty="0"/>
              <a:t>, заключаемые обществом "Софт и Ка" (заказчик) с плательщиками НПД (далее - договоры), суды констатировали, что они </a:t>
            </a:r>
            <a:r>
              <a:rPr lang="ru-RU" sz="1800" b="1" dirty="0">
                <a:highlight>
                  <a:srgbClr val="FFFF00"/>
                </a:highlight>
              </a:rPr>
              <a:t>являются идентичными, содержат одинаковые наименования видов работ, услуг для всех самозанятых, а именно "телемаркетинг, удаленная работа через электронную CRM, удаленная работа с заявками, техническая поддержка клиентов, консультирование заказчика", то есть зависимости от индивидуальной специфики услуг не имеется.</a:t>
            </a:r>
          </a:p>
          <a:p>
            <a:pPr marL="0" indent="0" algn="just">
              <a:spcBef>
                <a:spcPts val="0"/>
              </a:spcBef>
              <a:buSzPts val="1800"/>
              <a:buNone/>
            </a:pPr>
            <a:endParaRPr lang="ru-RU" sz="1800" dirty="0"/>
          </a:p>
        </p:txBody>
      </p:sp>
    </p:spTree>
    <p:extLst>
      <p:ext uri="{BB962C8B-B14F-4D97-AF65-F5344CB8AC3E}">
        <p14:creationId xmlns:p14="http://schemas.microsoft.com/office/powerpoint/2010/main" val="10472738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312402-219C-7786-9268-7FE1F9C9F3E9}"/>
            </a:ext>
          </a:extLst>
        </p:cNvPr>
        <p:cNvGrpSpPr/>
        <p:nvPr/>
      </p:nvGrpSpPr>
      <p:grpSpPr>
        <a:xfrm>
          <a:off x="0" y="0"/>
          <a:ext cx="0" cy="0"/>
          <a:chOff x="0" y="0"/>
          <a:chExt cx="0" cy="0"/>
        </a:xfrm>
      </p:grpSpPr>
      <p:sp>
        <p:nvSpPr>
          <p:cNvPr id="7" name="Текст 6">
            <a:extLst>
              <a:ext uri="{FF2B5EF4-FFF2-40B4-BE49-F238E27FC236}">
                <a16:creationId xmlns:a16="http://schemas.microsoft.com/office/drawing/2014/main" id="{3D5BAD5B-96D4-E2E5-8936-AD43E84B499E}"/>
              </a:ext>
            </a:extLst>
          </p:cNvPr>
          <p:cNvSpPr>
            <a:spLocks noGrp="1"/>
          </p:cNvSpPr>
          <p:nvPr>
            <p:ph idx="1"/>
          </p:nvPr>
        </p:nvSpPr>
        <p:spPr>
          <a:xfrm>
            <a:off x="228388" y="332570"/>
            <a:ext cx="8784000" cy="3888540"/>
          </a:xfrm>
        </p:spPr>
        <p:txBody>
          <a:bodyPr/>
          <a:lstStyle/>
          <a:p>
            <a:pPr marL="0" indent="0" algn="just">
              <a:lnSpc>
                <a:spcPct val="150000"/>
              </a:lnSpc>
              <a:spcBef>
                <a:spcPts val="0"/>
              </a:spcBef>
              <a:buSzPts val="1800"/>
              <a:buNone/>
            </a:pPr>
            <a:r>
              <a:rPr lang="ru-RU" sz="1800" dirty="0"/>
              <a:t>.</a:t>
            </a:r>
            <a:r>
              <a:rPr lang="ru-RU" sz="1800" b="1" dirty="0">
                <a:solidFill>
                  <a:srgbClr val="FF0000"/>
                </a:solidFill>
              </a:rPr>
              <a:t>- Постановление АС УО от 09.12.2025 года по делу № А71-900/202</a:t>
            </a:r>
            <a:endParaRPr lang="ru-RU" sz="1800" dirty="0"/>
          </a:p>
          <a:p>
            <a:pPr marL="0" indent="0" algn="just">
              <a:spcBef>
                <a:spcPts val="0"/>
              </a:spcBef>
              <a:buSzPts val="1800"/>
              <a:buNone/>
            </a:pPr>
            <a:r>
              <a:rPr lang="ru-RU" sz="1800" dirty="0"/>
              <a:t> </a:t>
            </a:r>
            <a:r>
              <a:rPr lang="ru-RU" sz="1800" b="1" dirty="0">
                <a:highlight>
                  <a:srgbClr val="FFFF00"/>
                </a:highlight>
              </a:rPr>
              <a:t>Договоры заключались разово в 2022 году, со сроком действия до 31.12.2022 (для 6 самозанятых), до 31.12.2023 (для 1 самозанятого), при этом для всех самозанятых в приложении N 1 указан срок выполнения работ до 31.12.2023, </a:t>
            </a:r>
            <a:r>
              <a:rPr lang="ru-RU" sz="1800" b="1" dirty="0"/>
              <a:t>а пунктом 7.2 договоров согласовано, что срок действия договора может быть продлен путем подписания сторонами дополнительного соглашения, в связи с чем суды пришли к выводу, что </a:t>
            </a:r>
            <a:r>
              <a:rPr lang="ru-RU" sz="1800" b="1" dirty="0">
                <a:highlight>
                  <a:srgbClr val="FFFF00"/>
                </a:highlight>
              </a:rPr>
              <a:t>договоры носят систематический характер, заключаются на неопределенный и длительный срок (заключены на год или до окончания календарного года) с возможностью пролонгации, без временных промежутков.</a:t>
            </a:r>
          </a:p>
          <a:p>
            <a:pPr marL="0" indent="0" algn="just">
              <a:spcBef>
                <a:spcPts val="0"/>
              </a:spcBef>
              <a:buSzPts val="1800"/>
              <a:buNone/>
            </a:pPr>
            <a:endParaRPr lang="ru-RU" sz="1800" b="1" dirty="0">
              <a:highlight>
                <a:srgbClr val="FFFF00"/>
              </a:highlight>
            </a:endParaRPr>
          </a:p>
          <a:p>
            <a:pPr marL="0" indent="0" algn="just">
              <a:spcBef>
                <a:spcPts val="0"/>
              </a:spcBef>
              <a:buSzPts val="1800"/>
              <a:buNone/>
            </a:pPr>
            <a:r>
              <a:rPr lang="ru-RU" sz="1800" b="1" dirty="0">
                <a:highlight>
                  <a:srgbClr val="FFFF00"/>
                </a:highlight>
              </a:rPr>
              <a:t>- постановка на учет плательщиков НПД осуществлялась одновременно с заключением договора либо в ближайшие после регистрации дни,</a:t>
            </a:r>
          </a:p>
          <a:p>
            <a:pPr marL="0" indent="0" algn="just">
              <a:spcBef>
                <a:spcPts val="0"/>
              </a:spcBef>
              <a:buSzPts val="1800"/>
              <a:buNone/>
            </a:pPr>
            <a:r>
              <a:rPr lang="ru-RU" sz="1800" b="1" dirty="0">
                <a:highlight>
                  <a:srgbClr val="FFFF00"/>
                </a:highlight>
              </a:rPr>
              <a:t> </a:t>
            </a:r>
          </a:p>
          <a:p>
            <a:pPr marL="0" indent="0" algn="just">
              <a:spcBef>
                <a:spcPts val="0"/>
              </a:spcBef>
              <a:buSzPts val="1800"/>
              <a:buNone/>
            </a:pPr>
            <a:r>
              <a:rPr lang="ru-RU" sz="1800" dirty="0"/>
              <a:t> </a:t>
            </a:r>
            <a:r>
              <a:rPr lang="ru-RU" sz="1800" b="1" dirty="0"/>
              <a:t>самозанятые выполняли </a:t>
            </a:r>
            <a:r>
              <a:rPr lang="ru-RU" sz="1800" b="1" dirty="0">
                <a:highlight>
                  <a:srgbClr val="FFFF00"/>
                </a:highlight>
              </a:rPr>
              <a:t>не разовое задание общества "Софт и Ка", а осуществляли трудовую функцию, которая заключалась в регулярном выполнении определенного вида работ, под контролем должностного лица заявителя.</a:t>
            </a:r>
          </a:p>
        </p:txBody>
      </p:sp>
    </p:spTree>
    <p:extLst>
      <p:ext uri="{BB962C8B-B14F-4D97-AF65-F5344CB8AC3E}">
        <p14:creationId xmlns:p14="http://schemas.microsoft.com/office/powerpoint/2010/main" val="12808626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DE32E5A-C13F-B535-8637-4C0EFC9601B6}"/>
            </a:ext>
          </a:extLst>
        </p:cNvPr>
        <p:cNvGrpSpPr/>
        <p:nvPr/>
      </p:nvGrpSpPr>
      <p:grpSpPr>
        <a:xfrm>
          <a:off x="0" y="0"/>
          <a:ext cx="0" cy="0"/>
          <a:chOff x="0" y="0"/>
          <a:chExt cx="0" cy="0"/>
        </a:xfrm>
      </p:grpSpPr>
      <p:sp>
        <p:nvSpPr>
          <p:cNvPr id="7" name="Текст 6">
            <a:extLst>
              <a:ext uri="{FF2B5EF4-FFF2-40B4-BE49-F238E27FC236}">
                <a16:creationId xmlns:a16="http://schemas.microsoft.com/office/drawing/2014/main" id="{C33CDD39-C50D-DE7D-E259-969668F0AA95}"/>
              </a:ext>
            </a:extLst>
          </p:cNvPr>
          <p:cNvSpPr>
            <a:spLocks noGrp="1"/>
          </p:cNvSpPr>
          <p:nvPr>
            <p:ph idx="1"/>
          </p:nvPr>
        </p:nvSpPr>
        <p:spPr>
          <a:xfrm>
            <a:off x="228388" y="332570"/>
            <a:ext cx="8784000" cy="3888540"/>
          </a:xfrm>
        </p:spPr>
        <p:txBody>
          <a:bodyPr/>
          <a:lstStyle/>
          <a:p>
            <a:pPr marL="0" indent="0" algn="just">
              <a:lnSpc>
                <a:spcPct val="150000"/>
              </a:lnSpc>
              <a:spcBef>
                <a:spcPts val="0"/>
              </a:spcBef>
              <a:buSzPts val="1800"/>
              <a:buNone/>
            </a:pPr>
            <a:r>
              <a:rPr lang="ru-RU" sz="1800" dirty="0"/>
              <a:t>.</a:t>
            </a:r>
            <a:r>
              <a:rPr lang="ru-RU" sz="1800" b="1" dirty="0">
                <a:solidFill>
                  <a:srgbClr val="FF0000"/>
                </a:solidFill>
              </a:rPr>
              <a:t>- Постановление АС УО от 09.12.2025 года по делу № А71-900/202</a:t>
            </a:r>
            <a:endParaRPr lang="ru-RU" sz="1800" dirty="0"/>
          </a:p>
          <a:p>
            <a:pPr algn="just">
              <a:spcBef>
                <a:spcPts val="0"/>
              </a:spcBef>
              <a:buSzPts val="1800"/>
              <a:buFontTx/>
              <a:buChar char="-"/>
            </a:pPr>
            <a:r>
              <a:rPr lang="ru-RU" sz="1800" b="1" dirty="0"/>
              <a:t>подтверждена </a:t>
            </a:r>
            <a:r>
              <a:rPr lang="ru-RU" sz="1800" b="1" dirty="0">
                <a:highlight>
                  <a:srgbClr val="FFFF00"/>
                </a:highlight>
              </a:rPr>
              <a:t>организационная зависимость самозанятых от общества </a:t>
            </a:r>
            <a:r>
              <a:rPr lang="ru-RU" sz="1800" b="1" dirty="0"/>
              <a:t>(применение НПД и формирование чеков является обязательным условием заключения договора с заказчиком; </a:t>
            </a:r>
          </a:p>
          <a:p>
            <a:pPr algn="just">
              <a:spcBef>
                <a:spcPts val="0"/>
              </a:spcBef>
              <a:buSzPts val="1800"/>
              <a:buFontTx/>
              <a:buChar char="-"/>
            </a:pPr>
            <a:r>
              <a:rPr lang="ru-RU" sz="1800" b="1" dirty="0">
                <a:highlight>
                  <a:srgbClr val="FFFF00"/>
                </a:highlight>
              </a:rPr>
              <a:t>заказчик определяет режим работы плательщика НПД</a:t>
            </a:r>
            <a:r>
              <a:rPr lang="ru-RU" sz="1800" b="1" dirty="0"/>
              <a:t>, в том числе продолжительность рабочего дня (смены), времени отдыха; </a:t>
            </a:r>
          </a:p>
          <a:p>
            <a:pPr algn="just">
              <a:spcBef>
                <a:spcPts val="0"/>
              </a:spcBef>
              <a:buSzPts val="1800"/>
              <a:buFontTx/>
              <a:buChar char="-"/>
            </a:pPr>
            <a:r>
              <a:rPr lang="ru-RU" sz="1800" b="1" dirty="0">
                <a:highlight>
                  <a:srgbClr val="FFFF00"/>
                </a:highlight>
              </a:rPr>
              <a:t>имелся внутренний трудовой распорядок </a:t>
            </a:r>
            <a:r>
              <a:rPr lang="ru-RU" sz="1800" b="1" dirty="0"/>
              <a:t>(наличие количественного плана (минимальное количество сделок) на объем выполненных заявок, при соблюдении которого выплачивается 20% от наценки; </a:t>
            </a:r>
          </a:p>
          <a:p>
            <a:pPr algn="just">
              <a:spcBef>
                <a:spcPts val="0"/>
              </a:spcBef>
              <a:buSzPts val="1800"/>
              <a:buFontTx/>
              <a:buChar char="-"/>
            </a:pPr>
            <a:r>
              <a:rPr lang="ru-RU" sz="1800" b="1" dirty="0">
                <a:highlight>
                  <a:srgbClr val="FFFF00"/>
                </a:highlight>
              </a:rPr>
              <a:t>проводилось обучение с самозанятыми для работы в программе заказчика </a:t>
            </a:r>
            <a:r>
              <a:rPr lang="ru-RU" sz="1800" b="1" dirty="0"/>
              <a:t>путем видеосвязи и обучающих видеороликов), а также инфраструктурная зависимость (физические лица полностью выполняет работу с помощью материалов, инструментов и оборудования заказчика), что подтверждается условиями договоров, свидетельскими показаниями</a:t>
            </a:r>
          </a:p>
          <a:p>
            <a:pPr marL="0" indent="0" algn="just">
              <a:spcBef>
                <a:spcPts val="0"/>
              </a:spcBef>
              <a:buSzPts val="1800"/>
              <a:buNone/>
            </a:pPr>
            <a:endParaRPr lang="ru-RU" sz="1800" b="1" dirty="0"/>
          </a:p>
          <a:p>
            <a:pPr marL="0" indent="0" algn="just">
              <a:spcBef>
                <a:spcPts val="0"/>
              </a:spcBef>
              <a:buSzPts val="1800"/>
              <a:buNone/>
            </a:pPr>
            <a:r>
              <a:rPr lang="ru-RU" sz="1800" b="1" dirty="0"/>
              <a:t>Таким образом</a:t>
            </a:r>
            <a:r>
              <a:rPr lang="ru-RU" sz="1800" b="1" dirty="0">
                <a:highlight>
                  <a:srgbClr val="FFFF00"/>
                </a:highlight>
              </a:rPr>
              <a:t>, взаимоотношения между самозанятыми и обществом носили трудовой характер, трудовая функция выполнялась в дистанционной (удаленной) форме, порядок оплаты услуг самозанятому и учет оказываемых услуг, аналогичен порядку, установленному ТК РФ (аванс и окончательный расчет, факт оплаты в зависимости от объема выполненных работ), </a:t>
            </a:r>
            <a:r>
              <a:rPr lang="ru-RU" sz="1800" b="1" dirty="0"/>
              <a:t>в качестве самозанятых перечисленные выше физические лица в спорный период иным лицам аналогичных услуг не оказывали.</a:t>
            </a:r>
            <a:endParaRPr lang="ru-RU" sz="1800" b="1" dirty="0">
              <a:highlight>
                <a:srgbClr val="FFFF00"/>
              </a:highlight>
            </a:endParaRPr>
          </a:p>
        </p:txBody>
      </p:sp>
    </p:spTree>
    <p:extLst>
      <p:ext uri="{BB962C8B-B14F-4D97-AF65-F5344CB8AC3E}">
        <p14:creationId xmlns:p14="http://schemas.microsoft.com/office/powerpoint/2010/main" val="18823056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NewsPrint">
  <a:themeElements>
    <a:clrScheme name="NewsPrint">
      <a:dk1>
        <a:sysClr val="windowText" lastClr="000000"/>
      </a:dk1>
      <a:lt1>
        <a:sysClr val="window" lastClr="FFFFFF"/>
      </a:lt1>
      <a:dk2>
        <a:srgbClr val="303030"/>
      </a:dk2>
      <a:lt2>
        <a:srgbClr val="DEDEE0"/>
      </a:lt2>
      <a:accent1>
        <a:srgbClr val="AD0101"/>
      </a:accent1>
      <a:accent2>
        <a:srgbClr val="726056"/>
      </a:accent2>
      <a:accent3>
        <a:srgbClr val="AC956E"/>
      </a:accent3>
      <a:accent4>
        <a:srgbClr val="808DA9"/>
      </a:accent4>
      <a:accent5>
        <a:srgbClr val="424E5B"/>
      </a:accent5>
      <a:accent6>
        <a:srgbClr val="730E00"/>
      </a:accent6>
      <a:hlink>
        <a:srgbClr val="D26900"/>
      </a:hlink>
      <a:folHlink>
        <a:srgbClr val="D89243"/>
      </a:folHlink>
    </a:clrScheme>
    <a:fontScheme name="NewsPrint">
      <a:majorFont>
        <a:latin typeface="Impact"/>
        <a:ea typeface=""/>
        <a:cs typeface=""/>
        <a:font script="Jpan" typeface="HGP創英角ｺﾞｼｯｸUB"/>
        <a:font script="Hang" typeface="HY견고딕"/>
        <a:font script="Hans" typeface="微软雅黑"/>
        <a:font script="Hant" typeface="微軟正黑體"/>
        <a:font script="Arab" typeface="Tahoma"/>
        <a:font script="Hebr" typeface="Tohoma"/>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NewsPrint">
      <a:fillStyleLst>
        <a:solidFill>
          <a:schemeClr val="phClr"/>
        </a:solidFill>
        <a:gradFill rotWithShape="1">
          <a:gsLst>
            <a:gs pos="0">
              <a:schemeClr val="phClr">
                <a:tint val="37000"/>
                <a:hueMod val="100000"/>
                <a:satMod val="200000"/>
                <a:lumMod val="88000"/>
              </a:schemeClr>
            </a:gs>
            <a:gs pos="100000">
              <a:schemeClr val="phClr">
                <a:tint val="53000"/>
                <a:shade val="100000"/>
                <a:hueMod val="100000"/>
                <a:satMod val="350000"/>
                <a:lumMod val="79000"/>
              </a:schemeClr>
            </a:gs>
          </a:gsLst>
          <a:lin ang="5400000" scaled="1"/>
        </a:gradFill>
        <a:gradFill rotWithShape="1">
          <a:gsLst>
            <a:gs pos="0">
              <a:schemeClr val="phClr">
                <a:tint val="83000"/>
                <a:shade val="100000"/>
                <a:alpha val="100000"/>
                <a:hueMod val="100000"/>
                <a:satMod val="220000"/>
                <a:lumMod val="90000"/>
              </a:schemeClr>
            </a:gs>
            <a:gs pos="76000">
              <a:schemeClr val="phClr">
                <a:shade val="100000"/>
              </a:schemeClr>
            </a:gs>
            <a:gs pos="100000">
              <a:schemeClr val="phClr">
                <a:shade val="93000"/>
                <a:alpha val="100000"/>
                <a:satMod val="100000"/>
                <a:lumMod val="93000"/>
              </a:schemeClr>
            </a:gs>
          </a:gsLst>
          <a:path path="circle">
            <a:fillToRect l="15000" t="15000" r="100000" b="100000"/>
          </a:path>
        </a:gradFill>
      </a:fillStyleLst>
      <a:lnStyleLst>
        <a:ln w="15875" cap="flat" cmpd="sng" algn="ctr">
          <a:solidFill>
            <a:schemeClr val="phClr"/>
          </a:solidFill>
          <a:prstDash val="solid"/>
        </a:ln>
        <a:ln w="22225" cap="flat" cmpd="sng" algn="ctr">
          <a:solidFill>
            <a:schemeClr val="phClr"/>
          </a:solidFill>
          <a:prstDash val="solid"/>
        </a:ln>
        <a:ln w="34925" cap="flat" cmpd="sng" algn="ctr">
          <a:solidFill>
            <a:schemeClr val="phClr"/>
          </a:solidFill>
          <a:prstDash val="solid"/>
        </a:ln>
      </a:lnStyleLst>
      <a:effectStyleLst>
        <a:effectStyle>
          <a:effectLst>
            <a:outerShdw blurRad="50800" dist="12700" dir="5280000" rotWithShape="0">
              <a:srgbClr val="000000">
                <a:alpha val="40000"/>
              </a:srgbClr>
            </a:outerShdw>
          </a:effectLst>
        </a:effectStyle>
        <a:effectStyle>
          <a:effectLst>
            <a:outerShdw blurRad="38100" dist="38100" dir="5400000" rotWithShape="0">
              <a:srgbClr val="000000">
                <a:alpha val="35000"/>
              </a:srgbClr>
            </a:outerShdw>
          </a:effectLst>
        </a:effectStyle>
        <a:effectStyle>
          <a:effectLst>
            <a:outerShdw blurRad="38100" dist="38100" dir="5400000" rotWithShape="0">
              <a:srgbClr val="000000">
                <a:alpha val="35000"/>
              </a:srgbClr>
            </a:outerShdw>
          </a:effectLst>
          <a:scene3d>
            <a:camera prst="orthographicFront">
              <a:rot lat="0" lon="0" rev="0"/>
            </a:camera>
            <a:lightRig rig="brightRoom" dir="tl"/>
          </a:scene3d>
          <a:sp3d contourW="12700">
            <a:bevelT w="31750" h="12700"/>
            <a:contourClr>
              <a:schemeClr val="phClr"/>
            </a:contourClr>
          </a:sp3d>
        </a:effectStyle>
      </a:effectStyleLst>
      <a:bgFillStyleLst>
        <a:solidFill>
          <a:schemeClr val="phClr"/>
        </a:solidFill>
        <a:gradFill rotWithShape="1">
          <a:gsLst>
            <a:gs pos="0">
              <a:schemeClr val="phClr">
                <a:tint val="93000"/>
              </a:schemeClr>
            </a:gs>
            <a:gs pos="100000">
              <a:schemeClr val="phClr">
                <a:shade val="55000"/>
              </a:schemeClr>
            </a:gs>
          </a:gsLst>
          <a:lin ang="5400000" scaled="1"/>
        </a:gradFill>
        <a:blipFill rotWithShape="1">
          <a:blip xmlns:r="http://schemas.openxmlformats.org/officeDocument/2006/relationships" r:embed="rId1">
            <a:duotone>
              <a:schemeClr val="phClr">
                <a:shade val="20000"/>
                <a:satMod val="350000"/>
                <a:lumMod val="125000"/>
              </a:schemeClr>
              <a:schemeClr val="phClr">
                <a:tint val="90000"/>
                <a:satMod val="250000"/>
              </a:schemeClr>
            </a:duotone>
          </a:blip>
          <a:stretch/>
        </a:blip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Elemental</Template>
  <TotalTime>4009</TotalTime>
  <Words>3483</Words>
  <Application>Microsoft Office PowerPoint</Application>
  <PresentationFormat>Экран (4:3)</PresentationFormat>
  <Paragraphs>163</Paragraphs>
  <Slides>22</Slides>
  <Notes>22</Notes>
  <HiddenSlides>0</HiddenSlides>
  <MMClips>0</MMClips>
  <ScaleCrop>false</ScaleCrop>
  <HeadingPairs>
    <vt:vector size="6" baseType="variant">
      <vt:variant>
        <vt:lpstr>Использованные шрифты</vt:lpstr>
      </vt:variant>
      <vt:variant>
        <vt:i4>8</vt:i4>
      </vt:variant>
      <vt:variant>
        <vt:lpstr>Тема</vt:lpstr>
      </vt:variant>
      <vt:variant>
        <vt:i4>1</vt:i4>
      </vt:variant>
      <vt:variant>
        <vt:lpstr>Заголовки слайдов</vt:lpstr>
      </vt:variant>
      <vt:variant>
        <vt:i4>22</vt:i4>
      </vt:variant>
    </vt:vector>
  </HeadingPairs>
  <TitlesOfParts>
    <vt:vector size="31" baseType="lpstr">
      <vt:lpstr>Arial</vt:lpstr>
      <vt:lpstr>Arial Narrow</vt:lpstr>
      <vt:lpstr>Calibri</vt:lpstr>
      <vt:lpstr>Corbel</vt:lpstr>
      <vt:lpstr>Franklin Gothic Medium Cond</vt:lpstr>
      <vt:lpstr>Impact</vt:lpstr>
      <vt:lpstr>Microsoft Sans Serif</vt:lpstr>
      <vt:lpstr>Times New Roman</vt:lpstr>
      <vt:lpstr>NewsPrint</vt:lpstr>
      <vt:lpstr>10.07.2026</vt:lpstr>
      <vt:lpstr>      Обновлены индикаторы риска работы с самозанятыми       </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      Перечень ФНС для оценки системных рисков при работе с «самозанятыми»        </vt:lpstr>
      <vt:lpstr>      Договор с «самозанятым» бухгалтером переквалифицирован в трудовой        </vt:lpstr>
      <vt:lpstr>Презентация PowerPoint</vt:lpstr>
      <vt:lpstr>Презентация PowerPoint</vt:lpstr>
      <vt:lpstr>Презентация PowerPoint</vt:lpstr>
      <vt:lpstr>Презентация PowerPoint</vt:lpstr>
      <vt:lpstr>      Из самозанятых в трудовые: начисленный НДФЛ уменьшен на сумму НПД      </vt:lpstr>
      <vt:lpstr>      Из самозанятых в трудовые: начисленный НДФЛ уменьшен на сумму НПД      </vt:lpstr>
      <vt:lpstr>      Из самозанятых в трудовые: начисленный НДФЛ уменьшен на сумму НПД      </vt:lpstr>
      <vt:lpstr>      Из самозанятых в трудовые: начисленный НДФЛ уменьшен на сумму НПД      </vt:lpstr>
      <vt:lpstr>      Из самозанятых в трудовые: начисленный НДФЛ уменьшен на сумму НПД      </vt:lpstr>
      <vt:lpstr>     Государство не ломает режим НПД – он останется до 2028 года.  Государство закручивает другое: оно убирает возможность прикрывать ими обычных сотрудников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Карпеева Надежда Марковна</dc:creator>
  <cp:lastModifiedBy>Пользователь</cp:lastModifiedBy>
  <cp:revision>459</cp:revision>
  <dcterms:created xsi:type="dcterms:W3CDTF">2015-10-02T11:35:46Z</dcterms:created>
  <dcterms:modified xsi:type="dcterms:W3CDTF">2026-07-09T14:10:09Z</dcterms:modified>
</cp:coreProperties>
</file>